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2" r:id="rId5"/>
    <p:sldId id="263" r:id="rId6"/>
    <p:sldId id="260" r:id="rId7"/>
    <p:sldId id="259"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C956D-4986-4977-94FD-F258375F6B5F}" v="37" dt="2025-02-06T18:47:17.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4" autoAdjust="0"/>
    <p:restoredTop sz="83791" autoAdjust="0"/>
  </p:normalViewPr>
  <p:slideViewPr>
    <p:cSldViewPr snapToGrid="0">
      <p:cViewPr varScale="1">
        <p:scale>
          <a:sx n="93" d="100"/>
          <a:sy n="93" d="100"/>
        </p:scale>
        <p:origin x="151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h.cronk@shu.ac.u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h.cronk@shu.ac.uk"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56EA4-BB7E-430E-9CF0-28A66426A55C}"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US"/>
        </a:p>
      </dgm:t>
    </dgm:pt>
    <dgm:pt modelId="{76122A84-0A88-412A-9F69-60510A6762ED}">
      <dgm:prSet/>
      <dgm:spPr>
        <a:solidFill>
          <a:schemeClr val="accent1">
            <a:lumMod val="60000"/>
            <a:lumOff val="40000"/>
          </a:schemeClr>
        </a:solidFill>
      </dgm:spPr>
      <dgm:t>
        <a:bodyPr/>
        <a:lstStyle/>
        <a:p>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I am happy to take any questions.</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7CF62DE-EC0E-4AA7-819D-9017D536CD65}" type="parTrans" cxnId="{A8733BA4-9058-4175-B9F5-10400A4FCD1D}">
      <dgm:prSet/>
      <dgm:spPr/>
      <dgm:t>
        <a:bodyPr/>
        <a:lstStyle/>
        <a:p>
          <a:endParaRPr lang="en-US"/>
        </a:p>
      </dgm:t>
    </dgm:pt>
    <dgm:pt modelId="{279E8AA4-3D29-4ED9-ADCE-5E711AF6350B}" type="sibTrans" cxnId="{A8733BA4-9058-4175-B9F5-10400A4FCD1D}">
      <dgm:prSet/>
      <dgm:spPr/>
      <dgm:t>
        <a:bodyPr/>
        <a:lstStyle/>
        <a:p>
          <a:endParaRPr lang="en-US"/>
        </a:p>
      </dgm:t>
    </dgm:pt>
    <dgm:pt modelId="{7EC618D7-0A05-43CA-81B7-100EF60C3716}">
      <dgm:prSet/>
      <dgm:spPr>
        <a:solidFill>
          <a:schemeClr val="accent1">
            <a:lumMod val="60000"/>
            <a:lumOff val="40000"/>
          </a:schemeClr>
        </a:solidFill>
      </dgm:spPr>
      <dgm:t>
        <a:bodyPr/>
        <a:lstStyle/>
        <a:p>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Contact: </a:t>
          </a: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h.cronk@shu.ac.uk</a:t>
          </a: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CD686EB0-E9A5-4F75-9862-81F81C49EC57}" type="parTrans" cxnId="{C3AFD38A-5586-4B0A-A323-5887F21F9327}">
      <dgm:prSet/>
      <dgm:spPr/>
      <dgm:t>
        <a:bodyPr/>
        <a:lstStyle/>
        <a:p>
          <a:endParaRPr lang="en-US"/>
        </a:p>
      </dgm:t>
    </dgm:pt>
    <dgm:pt modelId="{5B3B2E84-9388-4543-84DD-8D4F6542543B}" type="sibTrans" cxnId="{C3AFD38A-5586-4B0A-A323-5887F21F9327}">
      <dgm:prSet/>
      <dgm:spPr/>
      <dgm:t>
        <a:bodyPr/>
        <a:lstStyle/>
        <a:p>
          <a:endParaRPr lang="en-US"/>
        </a:p>
      </dgm:t>
    </dgm:pt>
    <dgm:pt modelId="{23B230B2-C907-4AFB-8070-2F38FEF44230}">
      <dgm:prSet/>
      <dgm:spPr>
        <a:solidFill>
          <a:schemeClr val="accent1">
            <a:lumMod val="60000"/>
            <a:lumOff val="40000"/>
          </a:schemeClr>
        </a:solidFill>
      </dgm:spPr>
      <dgm:t>
        <a:bodyPr/>
        <a:lstStyle/>
        <a:p>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Find me on LinkedIn:  Hayden Cronk</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7CA94E6-1B07-40DA-AD09-EFCC2508053D}" type="parTrans" cxnId="{7FE7BF07-C0DF-4BBC-BEE1-CC12268A1AC2}">
      <dgm:prSet/>
      <dgm:spPr/>
      <dgm:t>
        <a:bodyPr/>
        <a:lstStyle/>
        <a:p>
          <a:endParaRPr lang="en-US"/>
        </a:p>
      </dgm:t>
    </dgm:pt>
    <dgm:pt modelId="{7540B58E-AF19-4DBF-9792-2AA7621A9B1C}" type="sibTrans" cxnId="{7FE7BF07-C0DF-4BBC-BEE1-CC12268A1AC2}">
      <dgm:prSet/>
      <dgm:spPr/>
      <dgm:t>
        <a:bodyPr/>
        <a:lstStyle/>
        <a:p>
          <a:endParaRPr lang="en-US"/>
        </a:p>
      </dgm:t>
    </dgm:pt>
    <dgm:pt modelId="{19F4335D-A52A-4096-865C-3A122FCF04B3}" type="pres">
      <dgm:prSet presAssocID="{A8B56EA4-BB7E-430E-9CF0-28A66426A55C}" presName="hierChild1" presStyleCnt="0">
        <dgm:presLayoutVars>
          <dgm:orgChart val="1"/>
          <dgm:chPref val="1"/>
          <dgm:dir/>
          <dgm:animOne val="branch"/>
          <dgm:animLvl val="lvl"/>
          <dgm:resizeHandles/>
        </dgm:presLayoutVars>
      </dgm:prSet>
      <dgm:spPr/>
    </dgm:pt>
    <dgm:pt modelId="{1BF300A4-3A17-4B81-907B-3D6CB33E88F0}" type="pres">
      <dgm:prSet presAssocID="{76122A84-0A88-412A-9F69-60510A6762ED}" presName="hierRoot1" presStyleCnt="0">
        <dgm:presLayoutVars>
          <dgm:hierBranch val="init"/>
        </dgm:presLayoutVars>
      </dgm:prSet>
      <dgm:spPr/>
    </dgm:pt>
    <dgm:pt modelId="{374D4282-9229-45AB-B981-0A65E60993B3}" type="pres">
      <dgm:prSet presAssocID="{76122A84-0A88-412A-9F69-60510A6762ED}" presName="rootComposite1" presStyleCnt="0"/>
      <dgm:spPr/>
    </dgm:pt>
    <dgm:pt modelId="{C047C491-3026-4D80-8C30-09FE91319907}" type="pres">
      <dgm:prSet presAssocID="{76122A84-0A88-412A-9F69-60510A6762ED}" presName="rootText1" presStyleLbl="node0" presStyleIdx="0" presStyleCnt="3">
        <dgm:presLayoutVars>
          <dgm:chPref val="3"/>
        </dgm:presLayoutVars>
      </dgm:prSet>
      <dgm:spPr/>
    </dgm:pt>
    <dgm:pt modelId="{D2C7F5F2-6EBA-476F-9E2F-AE55F6F90C1F}" type="pres">
      <dgm:prSet presAssocID="{76122A84-0A88-412A-9F69-60510A6762ED}" presName="rootConnector1" presStyleLbl="node1" presStyleIdx="0" presStyleCnt="0"/>
      <dgm:spPr/>
    </dgm:pt>
    <dgm:pt modelId="{E5214145-DBF8-497F-A88F-F5048CD93EA2}" type="pres">
      <dgm:prSet presAssocID="{76122A84-0A88-412A-9F69-60510A6762ED}" presName="hierChild2" presStyleCnt="0"/>
      <dgm:spPr/>
    </dgm:pt>
    <dgm:pt modelId="{35C247D7-72B3-4DFC-9885-64BDEC67A20D}" type="pres">
      <dgm:prSet presAssocID="{76122A84-0A88-412A-9F69-60510A6762ED}" presName="hierChild3" presStyleCnt="0"/>
      <dgm:spPr/>
    </dgm:pt>
    <dgm:pt modelId="{EC2A0AC4-B391-464D-B8A5-1CE606E943A3}" type="pres">
      <dgm:prSet presAssocID="{7EC618D7-0A05-43CA-81B7-100EF60C3716}" presName="hierRoot1" presStyleCnt="0">
        <dgm:presLayoutVars>
          <dgm:hierBranch val="init"/>
        </dgm:presLayoutVars>
      </dgm:prSet>
      <dgm:spPr/>
    </dgm:pt>
    <dgm:pt modelId="{E4053FF4-77E8-484C-9B6C-5219BE57E66F}" type="pres">
      <dgm:prSet presAssocID="{7EC618D7-0A05-43CA-81B7-100EF60C3716}" presName="rootComposite1" presStyleCnt="0"/>
      <dgm:spPr/>
    </dgm:pt>
    <dgm:pt modelId="{7E338BD6-C49A-4C81-8CF5-1CDF87076703}" type="pres">
      <dgm:prSet presAssocID="{7EC618D7-0A05-43CA-81B7-100EF60C3716}" presName="rootText1" presStyleLbl="node0" presStyleIdx="1" presStyleCnt="3">
        <dgm:presLayoutVars>
          <dgm:chPref val="3"/>
        </dgm:presLayoutVars>
      </dgm:prSet>
      <dgm:spPr/>
    </dgm:pt>
    <dgm:pt modelId="{58A9541F-8F5E-4C49-A501-1E85014E03C1}" type="pres">
      <dgm:prSet presAssocID="{7EC618D7-0A05-43CA-81B7-100EF60C3716}" presName="rootConnector1" presStyleLbl="node1" presStyleIdx="0" presStyleCnt="0"/>
      <dgm:spPr/>
    </dgm:pt>
    <dgm:pt modelId="{90BFEA88-36F0-4313-9841-66A0ABFAD46E}" type="pres">
      <dgm:prSet presAssocID="{7EC618D7-0A05-43CA-81B7-100EF60C3716}" presName="hierChild2" presStyleCnt="0"/>
      <dgm:spPr/>
    </dgm:pt>
    <dgm:pt modelId="{1FAEEC20-C8F7-4B5F-8F0A-B921BE113D2C}" type="pres">
      <dgm:prSet presAssocID="{7EC618D7-0A05-43CA-81B7-100EF60C3716}" presName="hierChild3" presStyleCnt="0"/>
      <dgm:spPr/>
    </dgm:pt>
    <dgm:pt modelId="{D627AE13-24B3-4FD6-9825-843AF1A24C20}" type="pres">
      <dgm:prSet presAssocID="{23B230B2-C907-4AFB-8070-2F38FEF44230}" presName="hierRoot1" presStyleCnt="0">
        <dgm:presLayoutVars>
          <dgm:hierBranch val="init"/>
        </dgm:presLayoutVars>
      </dgm:prSet>
      <dgm:spPr/>
    </dgm:pt>
    <dgm:pt modelId="{8B28C4EB-BBAB-4FC8-B762-E7B6D4791D9A}" type="pres">
      <dgm:prSet presAssocID="{23B230B2-C907-4AFB-8070-2F38FEF44230}" presName="rootComposite1" presStyleCnt="0"/>
      <dgm:spPr/>
    </dgm:pt>
    <dgm:pt modelId="{2CB21376-23DD-472C-9317-F772C0E0853C}" type="pres">
      <dgm:prSet presAssocID="{23B230B2-C907-4AFB-8070-2F38FEF44230}" presName="rootText1" presStyleLbl="node0" presStyleIdx="2" presStyleCnt="3">
        <dgm:presLayoutVars>
          <dgm:chPref val="3"/>
        </dgm:presLayoutVars>
      </dgm:prSet>
      <dgm:spPr/>
    </dgm:pt>
    <dgm:pt modelId="{99432D77-9202-4151-8B50-C46D74BAB3BF}" type="pres">
      <dgm:prSet presAssocID="{23B230B2-C907-4AFB-8070-2F38FEF44230}" presName="rootConnector1" presStyleLbl="node1" presStyleIdx="0" presStyleCnt="0"/>
      <dgm:spPr/>
    </dgm:pt>
    <dgm:pt modelId="{1AD39C85-271A-4CD7-BF33-6E5FB1FEC5EB}" type="pres">
      <dgm:prSet presAssocID="{23B230B2-C907-4AFB-8070-2F38FEF44230}" presName="hierChild2" presStyleCnt="0"/>
      <dgm:spPr/>
    </dgm:pt>
    <dgm:pt modelId="{FA777300-48CE-42AC-B161-B68BA1F429A6}" type="pres">
      <dgm:prSet presAssocID="{23B230B2-C907-4AFB-8070-2F38FEF44230}" presName="hierChild3" presStyleCnt="0"/>
      <dgm:spPr/>
    </dgm:pt>
  </dgm:ptLst>
  <dgm:cxnLst>
    <dgm:cxn modelId="{7FE7BF07-C0DF-4BBC-BEE1-CC12268A1AC2}" srcId="{A8B56EA4-BB7E-430E-9CF0-28A66426A55C}" destId="{23B230B2-C907-4AFB-8070-2F38FEF44230}" srcOrd="2" destOrd="0" parTransId="{57CA94E6-1B07-40DA-AD09-EFCC2508053D}" sibTransId="{7540B58E-AF19-4DBF-9792-2AA7621A9B1C}"/>
    <dgm:cxn modelId="{05146F09-F2CF-4623-8B71-70806F8DF9A9}" type="presOf" srcId="{76122A84-0A88-412A-9F69-60510A6762ED}" destId="{D2C7F5F2-6EBA-476F-9E2F-AE55F6F90C1F}" srcOrd="1" destOrd="0" presId="urn:microsoft.com/office/officeart/2009/3/layout/HorizontalOrganizationChart"/>
    <dgm:cxn modelId="{6998F23E-2F28-4AB8-AD02-8B2E6702B17A}" type="presOf" srcId="{23B230B2-C907-4AFB-8070-2F38FEF44230}" destId="{99432D77-9202-4151-8B50-C46D74BAB3BF}" srcOrd="1" destOrd="0" presId="urn:microsoft.com/office/officeart/2009/3/layout/HorizontalOrganizationChart"/>
    <dgm:cxn modelId="{97CEDA43-BDF7-4881-BABA-579E83638281}" type="presOf" srcId="{76122A84-0A88-412A-9F69-60510A6762ED}" destId="{C047C491-3026-4D80-8C30-09FE91319907}" srcOrd="0" destOrd="0" presId="urn:microsoft.com/office/officeart/2009/3/layout/HorizontalOrganizationChart"/>
    <dgm:cxn modelId="{590FC171-968D-4163-B6DD-42CB631C570C}" type="presOf" srcId="{23B230B2-C907-4AFB-8070-2F38FEF44230}" destId="{2CB21376-23DD-472C-9317-F772C0E0853C}" srcOrd="0" destOrd="0" presId="urn:microsoft.com/office/officeart/2009/3/layout/HorizontalOrganizationChart"/>
    <dgm:cxn modelId="{C3AFD38A-5586-4B0A-A323-5887F21F9327}" srcId="{A8B56EA4-BB7E-430E-9CF0-28A66426A55C}" destId="{7EC618D7-0A05-43CA-81B7-100EF60C3716}" srcOrd="1" destOrd="0" parTransId="{CD686EB0-E9A5-4F75-9862-81F81C49EC57}" sibTransId="{5B3B2E84-9388-4543-84DD-8D4F6542543B}"/>
    <dgm:cxn modelId="{7FBE0BA1-9159-4ADE-BDF8-A9BB3F03EB4E}" type="presOf" srcId="{7EC618D7-0A05-43CA-81B7-100EF60C3716}" destId="{7E338BD6-C49A-4C81-8CF5-1CDF87076703}" srcOrd="0" destOrd="0" presId="urn:microsoft.com/office/officeart/2009/3/layout/HorizontalOrganizationChart"/>
    <dgm:cxn modelId="{A8733BA4-9058-4175-B9F5-10400A4FCD1D}" srcId="{A8B56EA4-BB7E-430E-9CF0-28A66426A55C}" destId="{76122A84-0A88-412A-9F69-60510A6762ED}" srcOrd="0" destOrd="0" parTransId="{67CF62DE-EC0E-4AA7-819D-9017D536CD65}" sibTransId="{279E8AA4-3D29-4ED9-ADCE-5E711AF6350B}"/>
    <dgm:cxn modelId="{786C0AB6-9EF5-4FE9-B990-B56DC409FCE3}" type="presOf" srcId="{7EC618D7-0A05-43CA-81B7-100EF60C3716}" destId="{58A9541F-8F5E-4C49-A501-1E85014E03C1}" srcOrd="1" destOrd="0" presId="urn:microsoft.com/office/officeart/2009/3/layout/HorizontalOrganizationChart"/>
    <dgm:cxn modelId="{E90A7ABF-947B-4514-8537-E733C027A451}" type="presOf" srcId="{A8B56EA4-BB7E-430E-9CF0-28A66426A55C}" destId="{19F4335D-A52A-4096-865C-3A122FCF04B3}" srcOrd="0" destOrd="0" presId="urn:microsoft.com/office/officeart/2009/3/layout/HorizontalOrganizationChart"/>
    <dgm:cxn modelId="{95E7E3D6-F757-4E8E-AB81-E156268BFF3C}" type="presParOf" srcId="{19F4335D-A52A-4096-865C-3A122FCF04B3}" destId="{1BF300A4-3A17-4B81-907B-3D6CB33E88F0}" srcOrd="0" destOrd="0" presId="urn:microsoft.com/office/officeart/2009/3/layout/HorizontalOrganizationChart"/>
    <dgm:cxn modelId="{E2CD64C9-A690-4339-8747-EE84DF265821}" type="presParOf" srcId="{1BF300A4-3A17-4B81-907B-3D6CB33E88F0}" destId="{374D4282-9229-45AB-B981-0A65E60993B3}" srcOrd="0" destOrd="0" presId="urn:microsoft.com/office/officeart/2009/3/layout/HorizontalOrganizationChart"/>
    <dgm:cxn modelId="{78911F13-8B4C-45B1-A6AD-8D92BCFD45A4}" type="presParOf" srcId="{374D4282-9229-45AB-B981-0A65E60993B3}" destId="{C047C491-3026-4D80-8C30-09FE91319907}" srcOrd="0" destOrd="0" presId="urn:microsoft.com/office/officeart/2009/3/layout/HorizontalOrganizationChart"/>
    <dgm:cxn modelId="{6743C224-977F-49A9-BD86-BB07ABCC9C5F}" type="presParOf" srcId="{374D4282-9229-45AB-B981-0A65E60993B3}" destId="{D2C7F5F2-6EBA-476F-9E2F-AE55F6F90C1F}" srcOrd="1" destOrd="0" presId="urn:microsoft.com/office/officeart/2009/3/layout/HorizontalOrganizationChart"/>
    <dgm:cxn modelId="{87660274-416A-4937-A868-5370C1C07527}" type="presParOf" srcId="{1BF300A4-3A17-4B81-907B-3D6CB33E88F0}" destId="{E5214145-DBF8-497F-A88F-F5048CD93EA2}" srcOrd="1" destOrd="0" presId="urn:microsoft.com/office/officeart/2009/3/layout/HorizontalOrganizationChart"/>
    <dgm:cxn modelId="{E7A172BB-FF5A-461F-9C96-585F7B13783B}" type="presParOf" srcId="{1BF300A4-3A17-4B81-907B-3D6CB33E88F0}" destId="{35C247D7-72B3-4DFC-9885-64BDEC67A20D}" srcOrd="2" destOrd="0" presId="urn:microsoft.com/office/officeart/2009/3/layout/HorizontalOrganizationChart"/>
    <dgm:cxn modelId="{F6C34F4F-543F-4964-B1FF-F5C67A89971E}" type="presParOf" srcId="{19F4335D-A52A-4096-865C-3A122FCF04B3}" destId="{EC2A0AC4-B391-464D-B8A5-1CE606E943A3}" srcOrd="1" destOrd="0" presId="urn:microsoft.com/office/officeart/2009/3/layout/HorizontalOrganizationChart"/>
    <dgm:cxn modelId="{3071B5F4-21CA-41EE-A16A-FD2DE714BF5A}" type="presParOf" srcId="{EC2A0AC4-B391-464D-B8A5-1CE606E943A3}" destId="{E4053FF4-77E8-484C-9B6C-5219BE57E66F}" srcOrd="0" destOrd="0" presId="urn:microsoft.com/office/officeart/2009/3/layout/HorizontalOrganizationChart"/>
    <dgm:cxn modelId="{55864FF3-37B1-4A47-98DF-7411AF703ADC}" type="presParOf" srcId="{E4053FF4-77E8-484C-9B6C-5219BE57E66F}" destId="{7E338BD6-C49A-4C81-8CF5-1CDF87076703}" srcOrd="0" destOrd="0" presId="urn:microsoft.com/office/officeart/2009/3/layout/HorizontalOrganizationChart"/>
    <dgm:cxn modelId="{6B382D05-D4A0-42A9-9877-6CD4B179AEDD}" type="presParOf" srcId="{E4053FF4-77E8-484C-9B6C-5219BE57E66F}" destId="{58A9541F-8F5E-4C49-A501-1E85014E03C1}" srcOrd="1" destOrd="0" presId="urn:microsoft.com/office/officeart/2009/3/layout/HorizontalOrganizationChart"/>
    <dgm:cxn modelId="{C5422ADD-2C3B-4FFA-8289-D6FB6070AEC3}" type="presParOf" srcId="{EC2A0AC4-B391-464D-B8A5-1CE606E943A3}" destId="{90BFEA88-36F0-4313-9841-66A0ABFAD46E}" srcOrd="1" destOrd="0" presId="urn:microsoft.com/office/officeart/2009/3/layout/HorizontalOrganizationChart"/>
    <dgm:cxn modelId="{E11C8DA0-5733-4023-BFF4-820A7FEE3E9D}" type="presParOf" srcId="{EC2A0AC4-B391-464D-B8A5-1CE606E943A3}" destId="{1FAEEC20-C8F7-4B5F-8F0A-B921BE113D2C}" srcOrd="2" destOrd="0" presId="urn:microsoft.com/office/officeart/2009/3/layout/HorizontalOrganizationChart"/>
    <dgm:cxn modelId="{2B14A911-368A-40E3-B08E-80D9E8F572D2}" type="presParOf" srcId="{19F4335D-A52A-4096-865C-3A122FCF04B3}" destId="{D627AE13-24B3-4FD6-9825-843AF1A24C20}" srcOrd="2" destOrd="0" presId="urn:microsoft.com/office/officeart/2009/3/layout/HorizontalOrganizationChart"/>
    <dgm:cxn modelId="{E240ECA0-2DC5-4F7C-96C4-EA5B4B135E4A}" type="presParOf" srcId="{D627AE13-24B3-4FD6-9825-843AF1A24C20}" destId="{8B28C4EB-BBAB-4FC8-B762-E7B6D4791D9A}" srcOrd="0" destOrd="0" presId="urn:microsoft.com/office/officeart/2009/3/layout/HorizontalOrganizationChart"/>
    <dgm:cxn modelId="{624051B6-0AC3-4D32-A1B9-9A22AC53C57C}" type="presParOf" srcId="{8B28C4EB-BBAB-4FC8-B762-E7B6D4791D9A}" destId="{2CB21376-23DD-472C-9317-F772C0E0853C}" srcOrd="0" destOrd="0" presId="urn:microsoft.com/office/officeart/2009/3/layout/HorizontalOrganizationChart"/>
    <dgm:cxn modelId="{00F41414-2544-4D0C-9EA0-9840A77A6284}" type="presParOf" srcId="{8B28C4EB-BBAB-4FC8-B762-E7B6D4791D9A}" destId="{99432D77-9202-4151-8B50-C46D74BAB3BF}" srcOrd="1" destOrd="0" presId="urn:microsoft.com/office/officeart/2009/3/layout/HorizontalOrganizationChart"/>
    <dgm:cxn modelId="{994A178C-50FA-415C-BC79-5EF7F3475F74}" type="presParOf" srcId="{D627AE13-24B3-4FD6-9825-843AF1A24C20}" destId="{1AD39C85-271A-4CD7-BF33-6E5FB1FEC5EB}" srcOrd="1" destOrd="0" presId="urn:microsoft.com/office/officeart/2009/3/layout/HorizontalOrganizationChart"/>
    <dgm:cxn modelId="{9372295E-96A1-48A1-9D32-7DAEA604BAB0}" type="presParOf" srcId="{D627AE13-24B3-4FD6-9825-843AF1A24C20}" destId="{FA777300-48CE-42AC-B161-B68BA1F429A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7C491-3026-4D80-8C30-09FE91319907}">
      <dsp:nvSpPr>
        <dsp:cNvPr id="0" name=""/>
        <dsp:cNvSpPr/>
      </dsp:nvSpPr>
      <dsp:spPr>
        <a:xfrm>
          <a:off x="1074835" y="705"/>
          <a:ext cx="4750840" cy="1449006"/>
        </a:xfrm>
        <a:prstGeom prst="rect">
          <a:avLst/>
        </a:prstGeom>
        <a:solidFill>
          <a:schemeClr val="accent1">
            <a:lumMod val="60000"/>
            <a:lumOff val="4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GB" sz="43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 am happy to take any questions.</a:t>
          </a:r>
          <a:endParaRPr lang="en-US" sz="43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074835" y="705"/>
        <a:ext cx="4750840" cy="1449006"/>
      </dsp:txXfrm>
    </dsp:sp>
    <dsp:sp modelId="{7E338BD6-C49A-4C81-8CF5-1CDF87076703}">
      <dsp:nvSpPr>
        <dsp:cNvPr id="0" name=""/>
        <dsp:cNvSpPr/>
      </dsp:nvSpPr>
      <dsp:spPr>
        <a:xfrm>
          <a:off x="1074835" y="2043567"/>
          <a:ext cx="4750840" cy="1449006"/>
        </a:xfrm>
        <a:prstGeom prst="rect">
          <a:avLst/>
        </a:prstGeom>
        <a:solidFill>
          <a:schemeClr val="accent1">
            <a:lumMod val="60000"/>
            <a:lumOff val="4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GB" sz="43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Contact: </a:t>
          </a:r>
          <a:r>
            <a:rPr lang="en-GB" sz="4300" kern="1200" dirty="0">
              <a:solidFill>
                <a:srgbClr val="002060"/>
              </a:solidFill>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h.cronk@shu.ac.uk</a:t>
          </a:r>
          <a:r>
            <a:rPr lang="en-GB" sz="4300" kern="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n-US" sz="4300" kern="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sp:txBody>
      <dsp:txXfrm>
        <a:off x="1074835" y="2043567"/>
        <a:ext cx="4750840" cy="1449006"/>
      </dsp:txXfrm>
    </dsp:sp>
    <dsp:sp modelId="{2CB21376-23DD-472C-9317-F772C0E0853C}">
      <dsp:nvSpPr>
        <dsp:cNvPr id="0" name=""/>
        <dsp:cNvSpPr/>
      </dsp:nvSpPr>
      <dsp:spPr>
        <a:xfrm>
          <a:off x="1074835" y="4086428"/>
          <a:ext cx="4750840" cy="1449006"/>
        </a:xfrm>
        <a:prstGeom prst="rect">
          <a:avLst/>
        </a:prstGeom>
        <a:solidFill>
          <a:schemeClr val="accent1">
            <a:lumMod val="60000"/>
            <a:lumOff val="4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GB" sz="4300" kern="1200" dirty="0">
              <a:solidFill>
                <a:schemeClr val="tx1"/>
              </a:solidFill>
              <a:latin typeface="Calibri" panose="020F0502020204030204" pitchFamily="34" charset="0"/>
              <a:ea typeface="Calibri" panose="020F0502020204030204" pitchFamily="34" charset="0"/>
              <a:cs typeface="Calibri" panose="020F0502020204030204" pitchFamily="34" charset="0"/>
            </a:rPr>
            <a:t>Find me on LinkedIn:  Hayden Cronk</a:t>
          </a:r>
          <a:endParaRPr lang="en-US" sz="43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074835" y="4086428"/>
        <a:ext cx="4750840" cy="144900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6C887-F373-4487-A931-7A61A5CB6AAE}" type="datetimeFigureOut">
              <a:rPr lang="en-GB" smtClean="0"/>
              <a:t>19/02/2026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F0022-92B0-485B-87C5-8B9FC71131E0}" type="slidenum">
              <a:rPr lang="en-GB" smtClean="0"/>
              <a:t>‹#›</a:t>
            </a:fld>
            <a:endParaRPr lang="en-GB"/>
          </a:p>
        </p:txBody>
      </p:sp>
    </p:spTree>
    <p:extLst>
      <p:ext uri="{BB962C8B-B14F-4D97-AF65-F5344CB8AC3E}">
        <p14:creationId xmlns:p14="http://schemas.microsoft.com/office/powerpoint/2010/main" val="369963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F0022-92B0-485B-87C5-8B9FC71131E0}" type="slidenum">
              <a:rPr lang="en-GB" smtClean="0"/>
              <a:t>1</a:t>
            </a:fld>
            <a:endParaRPr lang="en-GB"/>
          </a:p>
        </p:txBody>
      </p:sp>
    </p:spTree>
    <p:extLst>
      <p:ext uri="{BB962C8B-B14F-4D97-AF65-F5344CB8AC3E}">
        <p14:creationId xmlns:p14="http://schemas.microsoft.com/office/powerpoint/2010/main" val="265750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The Problem: Slow Progress- Critical roadmap for Global Sustainable Development.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Why Students? Their future influence in contemporary organisations underlines the necessity to examine their perceptions of their capacity to drive SDG advancement. Underpinning: Perceptions of an individual’s willingness and ability to embrace the SDGs significantly impact their implementation (</a:t>
            </a:r>
            <a:r>
              <a:rPr lang="en-GB" dirty="0" err="1"/>
              <a:t>Qasemi</a:t>
            </a:r>
            <a:r>
              <a:rPr lang="en-GB" dirty="0"/>
              <a:t> et al., 2023). University students play an essential role as catalysts for change (Boafo et al., 2024). Important to consider future professionals mindsets, next generation of sustainability leaders (</a:t>
            </a:r>
            <a:r>
              <a:rPr lang="en-GB" sz="1200" dirty="0" err="1">
                <a:effectLst/>
                <a:latin typeface="Calibri" panose="020F0502020204030204" pitchFamily="34" charset="0"/>
                <a:ea typeface="Aptos" panose="020B0004020202020204" pitchFamily="34" charset="0"/>
              </a:rPr>
              <a:t>Žalėniene</a:t>
            </a:r>
            <a:r>
              <a:rPr lang="en-GB" sz="1200" dirty="0">
                <a:effectLst/>
                <a:latin typeface="Calibri" panose="020F0502020204030204" pitchFamily="34" charset="0"/>
                <a:ea typeface="Aptos" panose="020B0004020202020204" pitchFamily="34" charset="0"/>
              </a:rPr>
              <a:t> &amp; Pereira, 2021).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The Gap: Ultimately, what is the power of knowledge- little impact of BS students having the knowledge i.e., understanding importance- if they don’t feel like they can put this knowledge into action in their lives/career (</a:t>
            </a:r>
            <a:r>
              <a:rPr lang="en-GB" dirty="0" err="1"/>
              <a:t>Weybrecht</a:t>
            </a:r>
            <a:r>
              <a:rPr lang="en-GB" dirty="0"/>
              <a:t>, 2021). Increasing interest in examining how students perceive topics related to sustainable development (</a:t>
            </a:r>
            <a:r>
              <a:rPr lang="en-GB" dirty="0" err="1"/>
              <a:t>Concina</a:t>
            </a:r>
            <a:r>
              <a:rPr lang="en-GB" dirty="0"/>
              <a:t> &amp; Frate, 2023). VA Gap- Students valuing SD, but not reflected in their behaviours.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Agency is connected to a sense of purpose, involving a belief in one’s own personal capacity and ability to create change (Dale, 2013). Understanding students’ perceived capacity to act is essential… Help to understand the underlying causes and mindsets that lead to a lack of progress (Bautista-Puig et al., 2024). Developing agency in students is critical for enabling them to become proactive contributors to sustainability transformations (Rap et al., 2022). Agency critical when societies face complex, interconnected challenges- like the SDGs (Dale, 2013).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This thesis addresses this gap through Aims and Questions on following slide.</a:t>
            </a:r>
          </a:p>
        </p:txBody>
      </p:sp>
      <p:sp>
        <p:nvSpPr>
          <p:cNvPr id="4" name="Slide Number Placeholder 3"/>
          <p:cNvSpPr>
            <a:spLocks noGrp="1"/>
          </p:cNvSpPr>
          <p:nvPr>
            <p:ph type="sldNum" sz="quarter" idx="5"/>
          </p:nvPr>
        </p:nvSpPr>
        <p:spPr/>
        <p:txBody>
          <a:bodyPr/>
          <a:lstStyle/>
          <a:p>
            <a:fld id="{E27F0022-92B0-485B-87C5-8B9FC71131E0}" type="slidenum">
              <a:rPr lang="en-GB" smtClean="0"/>
              <a:t>2</a:t>
            </a:fld>
            <a:endParaRPr lang="en-GB"/>
          </a:p>
        </p:txBody>
      </p:sp>
    </p:spTree>
    <p:extLst>
      <p:ext uri="{BB962C8B-B14F-4D97-AF65-F5344CB8AC3E}">
        <p14:creationId xmlns:p14="http://schemas.microsoft.com/office/powerpoint/2010/main" val="179137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Suggest a pervasive VA gap.</a:t>
            </a:r>
          </a:p>
          <a:p>
            <a:r>
              <a:rPr lang="en-GB" dirty="0"/>
              <a:t>4. Leading to mental health issues. </a:t>
            </a:r>
          </a:p>
          <a:p>
            <a:r>
              <a:rPr lang="en-GB" dirty="0"/>
              <a:t>5. Displacement of responsibility a recurring theme- to governments, businesses. </a:t>
            </a:r>
          </a:p>
        </p:txBody>
      </p:sp>
      <p:sp>
        <p:nvSpPr>
          <p:cNvPr id="4" name="Slide Number Placeholder 3"/>
          <p:cNvSpPr>
            <a:spLocks noGrp="1"/>
          </p:cNvSpPr>
          <p:nvPr>
            <p:ph type="sldNum" sz="quarter" idx="5"/>
          </p:nvPr>
        </p:nvSpPr>
        <p:spPr/>
        <p:txBody>
          <a:bodyPr/>
          <a:lstStyle/>
          <a:p>
            <a:fld id="{E27F0022-92B0-485B-87C5-8B9FC71131E0}" type="slidenum">
              <a:rPr lang="en-GB" smtClean="0"/>
              <a:t>4</a:t>
            </a:fld>
            <a:endParaRPr lang="en-GB"/>
          </a:p>
        </p:txBody>
      </p:sp>
    </p:spTree>
    <p:extLst>
      <p:ext uri="{BB962C8B-B14F-4D97-AF65-F5344CB8AC3E}">
        <p14:creationId xmlns:p14="http://schemas.microsoft.com/office/powerpoint/2010/main" val="297489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anxiety and the lack of hope- leads to the feelings of powerlessness- often results in complete disengagement and inaction. </a:t>
            </a:r>
          </a:p>
        </p:txBody>
      </p:sp>
      <p:sp>
        <p:nvSpPr>
          <p:cNvPr id="4" name="Slide Number Placeholder 3"/>
          <p:cNvSpPr>
            <a:spLocks noGrp="1"/>
          </p:cNvSpPr>
          <p:nvPr>
            <p:ph type="sldNum" sz="quarter" idx="5"/>
          </p:nvPr>
        </p:nvSpPr>
        <p:spPr/>
        <p:txBody>
          <a:bodyPr/>
          <a:lstStyle/>
          <a:p>
            <a:fld id="{E27F0022-92B0-485B-87C5-8B9FC71131E0}" type="slidenum">
              <a:rPr lang="en-GB" smtClean="0"/>
              <a:t>5</a:t>
            </a:fld>
            <a:endParaRPr lang="en-GB"/>
          </a:p>
        </p:txBody>
      </p:sp>
    </p:spTree>
    <p:extLst>
      <p:ext uri="{BB962C8B-B14F-4D97-AF65-F5344CB8AC3E}">
        <p14:creationId xmlns:p14="http://schemas.microsoft.com/office/powerpoint/2010/main" val="51583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Academia is constantly advancing and evolving (</a:t>
            </a:r>
            <a:r>
              <a:rPr lang="en-GB" dirty="0" err="1"/>
              <a:t>Oltra-Badenes</a:t>
            </a:r>
            <a:r>
              <a:rPr lang="en-GB" dirty="0"/>
              <a:t> et al., 2023). Value-laden attitudes.</a:t>
            </a:r>
          </a:p>
          <a:p>
            <a:r>
              <a:rPr lang="en-GB" dirty="0"/>
              <a:t>3. Agency is dynamic, evolving, and context-dependent (</a:t>
            </a:r>
            <a:r>
              <a:rPr lang="en-GB" dirty="0" err="1"/>
              <a:t>Hitlin</a:t>
            </a:r>
            <a:r>
              <a:rPr lang="en-GB" dirty="0"/>
              <a:t> &amp; Elder, 2007)- interpretive useful when exploring a complex concept like agency/sustainability- with complex narratives.</a:t>
            </a:r>
          </a:p>
          <a:p>
            <a:r>
              <a:rPr lang="en-GB" dirty="0"/>
              <a:t>4. Rich, nuanced data. Contributing new insights within the unexplored UK BS context.</a:t>
            </a:r>
          </a:p>
          <a:p>
            <a:r>
              <a:rPr lang="en-GB" dirty="0"/>
              <a:t>5. SDG-related research typically focused on elite ‘redbrick’ universities (Filho et al., 2018), less focus on post-92’s- which emphasise applied, community-driven learning- aligning closely with practical SDG engagement (Hunt, 2016). Undergraduates- proximity to entering workforce. BSs most competitive and fastest-growing HE sector globally (Lozano et al., 2020).</a:t>
            </a:r>
          </a:p>
        </p:txBody>
      </p:sp>
      <p:sp>
        <p:nvSpPr>
          <p:cNvPr id="4" name="Slide Number Placeholder 3"/>
          <p:cNvSpPr>
            <a:spLocks noGrp="1"/>
          </p:cNvSpPr>
          <p:nvPr>
            <p:ph type="sldNum" sz="quarter" idx="5"/>
          </p:nvPr>
        </p:nvSpPr>
        <p:spPr/>
        <p:txBody>
          <a:bodyPr/>
          <a:lstStyle/>
          <a:p>
            <a:fld id="{E27F0022-92B0-485B-87C5-8B9FC71131E0}" type="slidenum">
              <a:rPr lang="en-GB" smtClean="0"/>
              <a:t>6</a:t>
            </a:fld>
            <a:endParaRPr lang="en-GB"/>
          </a:p>
        </p:txBody>
      </p:sp>
    </p:spTree>
    <p:extLst>
      <p:ext uri="{BB962C8B-B14F-4D97-AF65-F5344CB8AC3E}">
        <p14:creationId xmlns:p14="http://schemas.microsoft.com/office/powerpoint/2010/main" val="385615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project’s significance is considerable. </a:t>
            </a:r>
          </a:p>
          <a:p>
            <a:r>
              <a:rPr lang="en-GB" dirty="0"/>
              <a:t>1. Generally</a:t>
            </a:r>
          </a:p>
          <a:p>
            <a:pPr marL="0" indent="0">
              <a:buNone/>
            </a:pPr>
            <a:r>
              <a:rPr lang="en-GB" dirty="0"/>
              <a:t>2. Little attention particularly on BS students (Bask, 2020). Go back to the importance of students as future decision-makers and influencers- here, we are giving students a voice, often feel marginalised- like they cant act or have no power.</a:t>
            </a:r>
          </a:p>
          <a:p>
            <a:pPr marL="0" indent="0">
              <a:buNone/>
            </a:pPr>
            <a:r>
              <a:rPr lang="en-GB" dirty="0"/>
              <a:t>3. Crucial to understand perceptions, SDG-based knowledge acquired during university has limited impact if students lack the agency to effect change in personal and professional contexts.</a:t>
            </a:r>
          </a:p>
          <a:p>
            <a:pPr marL="0" indent="0">
              <a:buNone/>
            </a:pPr>
            <a:r>
              <a:rPr lang="en-GB" dirty="0"/>
              <a:t>4. Critical considering that only 17% of targets are currently on track.</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E27F0022-92B0-485B-87C5-8B9FC71131E0}" type="slidenum">
              <a:rPr lang="en-GB" smtClean="0"/>
              <a:t>7</a:t>
            </a:fld>
            <a:endParaRPr lang="en-GB"/>
          </a:p>
        </p:txBody>
      </p:sp>
    </p:spTree>
    <p:extLst>
      <p:ext uri="{BB962C8B-B14F-4D97-AF65-F5344CB8AC3E}">
        <p14:creationId xmlns:p14="http://schemas.microsoft.com/office/powerpoint/2010/main" val="51435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E95A-BB9A-AE3B-8450-E9CB4F29D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70EC97-D57E-A95B-36D8-904D4E359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36B6A-F6FB-39F7-C1EB-060DA399C554}"/>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5" name="Footer Placeholder 4">
            <a:extLst>
              <a:ext uri="{FF2B5EF4-FFF2-40B4-BE49-F238E27FC236}">
                <a16:creationId xmlns:a16="http://schemas.microsoft.com/office/drawing/2014/main" id="{13B7D810-3F93-4E3B-EA92-0EC829AE95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F228C-B4EC-9D84-9058-C2BE50A42547}"/>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108848059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501D-7175-DB3B-1F09-C43817C040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B97072-A742-04C5-0CC5-31D2211F1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82520-9897-0382-BBD2-FCCA6DB534FC}"/>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5" name="Footer Placeholder 4">
            <a:extLst>
              <a:ext uri="{FF2B5EF4-FFF2-40B4-BE49-F238E27FC236}">
                <a16:creationId xmlns:a16="http://schemas.microsoft.com/office/drawing/2014/main" id="{877455FC-E19A-19B3-7B40-14B3388AA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6A3E4B-ABC7-ACCC-A2B7-D93D306BE5B2}"/>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159592012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F47A2-9183-EB0F-215A-B652BCFA8D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6D43C5-812F-8F71-D8AA-C601CF1EB3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47497A-0A64-465D-9BEC-E39B0F069F70}"/>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5" name="Footer Placeholder 4">
            <a:extLst>
              <a:ext uri="{FF2B5EF4-FFF2-40B4-BE49-F238E27FC236}">
                <a16:creationId xmlns:a16="http://schemas.microsoft.com/office/drawing/2014/main" id="{D1DA6B9A-A16F-9814-9FF5-B5AF19724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39204-8472-6300-BB6F-327026F99FF5}"/>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3707864975"/>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D239-FC0C-E01E-94D4-96438D74BF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80BDEB-0D63-55FE-C788-042D04E910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8BC204-B9A2-28A6-A476-B7263C636EEB}"/>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5" name="Footer Placeholder 4">
            <a:extLst>
              <a:ext uri="{FF2B5EF4-FFF2-40B4-BE49-F238E27FC236}">
                <a16:creationId xmlns:a16="http://schemas.microsoft.com/office/drawing/2014/main" id="{84567646-2705-74D0-EEDD-3576238D6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F4C644-12E7-A8C1-BB71-BD11E626D57D}"/>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184377309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D672-B5EF-9E16-5FDC-F05E0689B3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EC6847-A4C6-EFD2-DBEC-9790C51E3B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41C9D-6031-340D-BF60-DE397346E9F3}"/>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5" name="Footer Placeholder 4">
            <a:extLst>
              <a:ext uri="{FF2B5EF4-FFF2-40B4-BE49-F238E27FC236}">
                <a16:creationId xmlns:a16="http://schemas.microsoft.com/office/drawing/2014/main" id="{3AABC22F-FC24-0657-C175-6745CA390F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C16FC6-B2F4-8F7A-B5A6-A8B3D59DFDCA}"/>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241915065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EF69-CA6E-CCA0-39EA-9937C85473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F5D06A-A545-1E4E-8604-33EF0A753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F9233A-B6A4-D3A2-2C65-BE31F4D62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416CB2-E74A-DB49-132C-18EE9BB2C1EC}"/>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6" name="Footer Placeholder 5">
            <a:extLst>
              <a:ext uri="{FF2B5EF4-FFF2-40B4-BE49-F238E27FC236}">
                <a16:creationId xmlns:a16="http://schemas.microsoft.com/office/drawing/2014/main" id="{5E5944CA-EA88-7FE5-B5BB-C99EC3A97F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32276-E8B1-1B8F-B1EC-C9A137DBB0D3}"/>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317019801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046B-9662-E9A2-D759-0E9612DEEF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5E7F3-8B80-EDCE-0EC3-462ED0C3C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7B8155-22DC-528F-C1B3-1C50C82544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C53DD0-DBFB-2338-386E-8D73EDB1B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8844B-18F1-F9CC-EA1B-9E02382913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AA7398-10A4-7B15-4758-A440D1A9DB71}"/>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8" name="Footer Placeholder 7">
            <a:extLst>
              <a:ext uri="{FF2B5EF4-FFF2-40B4-BE49-F238E27FC236}">
                <a16:creationId xmlns:a16="http://schemas.microsoft.com/office/drawing/2014/main" id="{76D143B7-C3B9-627E-D8CA-EB1EB898A0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2BEDA5-C53A-3B82-6228-C3D69E8BC637}"/>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138227947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B0ED-914F-73E2-B6EE-030D3719AB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73F45B-D567-F905-1348-7A951F32E9C0}"/>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4" name="Footer Placeholder 3">
            <a:extLst>
              <a:ext uri="{FF2B5EF4-FFF2-40B4-BE49-F238E27FC236}">
                <a16:creationId xmlns:a16="http://schemas.microsoft.com/office/drawing/2014/main" id="{53F1098C-9256-E9F7-3515-2A383F7476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8B5518-969D-243C-71A4-C91A835BEBE3}"/>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375661526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014D4-A9C0-49CF-A309-C6A2779B580D}"/>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3" name="Footer Placeholder 2">
            <a:extLst>
              <a:ext uri="{FF2B5EF4-FFF2-40B4-BE49-F238E27FC236}">
                <a16:creationId xmlns:a16="http://schemas.microsoft.com/office/drawing/2014/main" id="{A23EC243-534F-0BDA-EC33-D65F16BD66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AA9315-128B-99EA-73B7-62747924C85C}"/>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5605456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1AD7-952C-825C-4785-853EBDD28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235EE2-174F-7469-AA4F-8DB9300B8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08821A-51D7-1164-F103-5310D9F59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8E8D1-89B7-A256-2D91-E411158B24B1}"/>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6" name="Footer Placeholder 5">
            <a:extLst>
              <a:ext uri="{FF2B5EF4-FFF2-40B4-BE49-F238E27FC236}">
                <a16:creationId xmlns:a16="http://schemas.microsoft.com/office/drawing/2014/main" id="{BB09A7F5-5637-1A71-54A7-22CF5DFA4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E6FF9C-5DAA-AF9E-F452-09C4F0DD9B69}"/>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103987009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1971-527A-5E16-46F3-85C2FB7C7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E11E5F-666A-0F46-0A02-DF7F27F47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8E48AC-4901-BF76-5445-556616285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5DCFF-F73F-5DD1-D893-6579EFF1A486}"/>
              </a:ext>
            </a:extLst>
          </p:cNvPr>
          <p:cNvSpPr>
            <a:spLocks noGrp="1"/>
          </p:cNvSpPr>
          <p:nvPr>
            <p:ph type="dt" sz="half" idx="10"/>
          </p:nvPr>
        </p:nvSpPr>
        <p:spPr/>
        <p:txBody>
          <a:bodyPr/>
          <a:lstStyle/>
          <a:p>
            <a:fld id="{3A1E161F-F637-4505-A5BC-1BADEB6E03FC}" type="datetimeFigureOut">
              <a:rPr lang="en-GB" smtClean="0"/>
              <a:t>19/02/2026</a:t>
            </a:fld>
            <a:endParaRPr lang="en-GB"/>
          </a:p>
        </p:txBody>
      </p:sp>
      <p:sp>
        <p:nvSpPr>
          <p:cNvPr id="6" name="Footer Placeholder 5">
            <a:extLst>
              <a:ext uri="{FF2B5EF4-FFF2-40B4-BE49-F238E27FC236}">
                <a16:creationId xmlns:a16="http://schemas.microsoft.com/office/drawing/2014/main" id="{1BD113E3-3AFE-8EAC-DBDA-97B90A53C3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2F8F6-8BF1-D886-1B6A-F4F802098DF2}"/>
              </a:ext>
            </a:extLst>
          </p:cNvPr>
          <p:cNvSpPr>
            <a:spLocks noGrp="1"/>
          </p:cNvSpPr>
          <p:nvPr>
            <p:ph type="sldNum" sz="quarter" idx="12"/>
          </p:nvPr>
        </p:nvSpPr>
        <p:spPr/>
        <p:txBody>
          <a:bodyPr/>
          <a:lstStyle/>
          <a:p>
            <a:fld id="{14832783-0EE9-402D-85EC-37E52A6A6CC5}" type="slidenum">
              <a:rPr lang="en-GB" smtClean="0"/>
              <a:t>‹#›</a:t>
            </a:fld>
            <a:endParaRPr lang="en-GB"/>
          </a:p>
        </p:txBody>
      </p:sp>
    </p:spTree>
    <p:extLst>
      <p:ext uri="{BB962C8B-B14F-4D97-AF65-F5344CB8AC3E}">
        <p14:creationId xmlns:p14="http://schemas.microsoft.com/office/powerpoint/2010/main" val="325825522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AE9C4C-5AB9-8D71-CCCD-B531F9D4D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E490B7-BBE2-7D07-6F51-EA654C5F7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9CA38-E1A5-BD53-F093-77CB0D779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1E161F-F637-4505-A5BC-1BADEB6E03FC}" type="datetimeFigureOut">
              <a:rPr lang="en-GB" smtClean="0"/>
              <a:t>19/02/2026</a:t>
            </a:fld>
            <a:endParaRPr lang="en-GB"/>
          </a:p>
        </p:txBody>
      </p:sp>
      <p:sp>
        <p:nvSpPr>
          <p:cNvPr id="5" name="Footer Placeholder 4">
            <a:extLst>
              <a:ext uri="{FF2B5EF4-FFF2-40B4-BE49-F238E27FC236}">
                <a16:creationId xmlns:a16="http://schemas.microsoft.com/office/drawing/2014/main" id="{5A1A61EB-42C9-8062-93CB-F31D006B6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4EA596A-98AA-CE48-AD6B-6F7CE5842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832783-0EE9-402D-85EC-37E52A6A6CC5}" type="slidenum">
              <a:rPr lang="en-GB" smtClean="0"/>
              <a:t>‹#›</a:t>
            </a:fld>
            <a:endParaRPr lang="en-GB"/>
          </a:p>
        </p:txBody>
      </p:sp>
    </p:spTree>
    <p:extLst>
      <p:ext uri="{BB962C8B-B14F-4D97-AF65-F5344CB8AC3E}">
        <p14:creationId xmlns:p14="http://schemas.microsoft.com/office/powerpoint/2010/main" val="378518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108/IJSHE-02-2022-0037" TargetMode="External"/><Relationship Id="rId3" Type="http://schemas.openxmlformats.org/officeDocument/2006/relationships/hyperlink" Target="https://doi.org/10.1007/s10551-014-2440-0" TargetMode="External"/><Relationship Id="rId7" Type="http://schemas.openxmlformats.org/officeDocument/2006/relationships/hyperlink" Target="https://doi.org/10.1080/13504622.2022.2102153" TargetMode="External"/><Relationship Id="rId2" Type="http://schemas.openxmlformats.org/officeDocument/2006/relationships/hyperlink" Target="https://doi.org/10.3390/ijerph19095528" TargetMode="External"/><Relationship Id="rId1" Type="http://schemas.openxmlformats.org/officeDocument/2006/relationships/slideLayout" Target="../slideLayouts/slideLayout2.xml"/><Relationship Id="rId6" Type="http://schemas.openxmlformats.org/officeDocument/2006/relationships/hyperlink" Target="https://doi.org/10.1108/14676370710817174" TargetMode="External"/><Relationship Id="rId5" Type="http://schemas.openxmlformats.org/officeDocument/2006/relationships/hyperlink" Target="https://doi.org/10.1108/IJSHE-12-2022-0380" TargetMode="External"/><Relationship Id="rId10" Type="http://schemas.openxmlformats.org/officeDocument/2006/relationships/hyperlink" Target="https://doi.org/10.1108/IJSHE-11-2019-0336" TargetMode="External"/><Relationship Id="rId4" Type="http://schemas.openxmlformats.org/officeDocument/2006/relationships/hyperlink" Target="https://doi.org/10.1007/s11625-021-00999" TargetMode="External"/><Relationship Id="rId9" Type="http://schemas.openxmlformats.org/officeDocument/2006/relationships/hyperlink" Target="https://doi.org/10.1007/978-3-030-11352-0_19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unstats.un.org/sdgs/report/2024/The-Sustainable-Development-Goals-Report-2024.pdf" TargetMode="External"/><Relationship Id="rId3" Type="http://schemas.openxmlformats.org/officeDocument/2006/relationships/hyperlink" Target="https://doi.org/10.3390/su15065324" TargetMode="External"/><Relationship Id="rId7" Type="http://schemas.openxmlformats.org/officeDocument/2006/relationships/hyperlink" Target="https://doi.org/10.1080/15487733.2024.2438423" TargetMode="External"/><Relationship Id="rId2" Type="http://schemas.openxmlformats.org/officeDocument/2006/relationships/hyperlink" Target="https://doi.org/10.1016/j.futures.2016.10.004" TargetMode="External"/><Relationship Id="rId1" Type="http://schemas.openxmlformats.org/officeDocument/2006/relationships/slideLayout" Target="../slideLayouts/slideLayout2.xml"/><Relationship Id="rId6" Type="http://schemas.openxmlformats.org/officeDocument/2006/relationships/hyperlink" Target="https://doi.org/10.1038/s41550-022-01713-z" TargetMode="External"/><Relationship Id="rId5" Type="http://schemas.openxmlformats.org/officeDocument/2006/relationships/hyperlink" Target="https://doi.org/10.3390/su12197836" TargetMode="External"/><Relationship Id="rId4" Type="http://schemas.openxmlformats.org/officeDocument/2006/relationships/hyperlink" Target="https://doi.org/10.1016/j.regsus.2023.02.002" TargetMode="External"/><Relationship Id="rId9" Type="http://schemas.openxmlformats.org/officeDocument/2006/relationships/hyperlink" Target="https://doi.org/10.1108/IJSHE-11-2021-046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3390/su8050476" TargetMode="External"/><Relationship Id="rId3" Type="http://schemas.openxmlformats.org/officeDocument/2006/relationships/hyperlink" Target="https://doi.org/10.1108/IJSHE-04-2012-0029" TargetMode="External"/><Relationship Id="rId7" Type="http://schemas.openxmlformats.org/officeDocument/2006/relationships/hyperlink" Target="https://doi.org/10.1086/231294" TargetMode="External"/><Relationship Id="rId2" Type="http://schemas.openxmlformats.org/officeDocument/2006/relationships/hyperlink" Target="https://doi.org/10.1016/j.jbusres.2022.113518" TargetMode="External"/><Relationship Id="rId1" Type="http://schemas.openxmlformats.org/officeDocument/2006/relationships/slideLayout" Target="../slideLayouts/slideLayout2.xml"/><Relationship Id="rId6" Type="http://schemas.openxmlformats.org/officeDocument/2006/relationships/hyperlink" Target="https://doi.org/10.1108/IJSHE-04-2014-0054" TargetMode="External"/><Relationship Id="rId5" Type="http://schemas.openxmlformats.org/officeDocument/2006/relationships/hyperlink" Target="https://doi.org/10.3390/higheredu2040041" TargetMode="External"/><Relationship Id="rId4" Type="http://schemas.openxmlformats.org/officeDocument/2006/relationships/hyperlink" Target="https://doi.org/10.1080/13504620701581539" TargetMode="External"/><Relationship Id="rId9" Type="http://schemas.openxmlformats.org/officeDocument/2006/relationships/hyperlink" Target="https://doi.org/10.3390/su1421137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Freeform: Shape 1054">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7" name="Freeform: Shape 1056">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875AA5-128E-1E38-438D-9468C91C6F28}"/>
              </a:ext>
            </a:extLst>
          </p:cNvPr>
          <p:cNvSpPr>
            <a:spLocks noGrp="1"/>
          </p:cNvSpPr>
          <p:nvPr>
            <p:ph type="ctrTitle"/>
          </p:nvPr>
        </p:nvSpPr>
        <p:spPr>
          <a:xfrm>
            <a:off x="489098" y="1106034"/>
            <a:ext cx="5019074" cy="3204134"/>
          </a:xfrm>
          <a:noFill/>
        </p:spPr>
        <p:txBody>
          <a:bodyPr anchor="b">
            <a:normAutofit/>
          </a:bodyPr>
          <a:lstStyle/>
          <a:p>
            <a:pPr algn="l"/>
            <a:r>
              <a:rPr lang="en-GB" sz="3400" dirty="0">
                <a:latin typeface="Calibri" panose="020F0502020204030204" pitchFamily="34" charset="0"/>
                <a:ea typeface="Calibri" panose="020F0502020204030204" pitchFamily="34" charset="0"/>
                <a:cs typeface="Calibri" panose="020F0502020204030204" pitchFamily="34" charset="0"/>
              </a:rPr>
              <a:t>Understanding Agency: Business Students’ Perspectives on Sustainable Development Goal (SDG) Engagement and Challenges </a:t>
            </a:r>
          </a:p>
        </p:txBody>
      </p:sp>
      <p:sp>
        <p:nvSpPr>
          <p:cNvPr id="3" name="Subtitle 2">
            <a:extLst>
              <a:ext uri="{FF2B5EF4-FFF2-40B4-BE49-F238E27FC236}">
                <a16:creationId xmlns:a16="http://schemas.microsoft.com/office/drawing/2014/main" id="{F41CC49F-5797-2092-F645-5EC7F2216724}"/>
              </a:ext>
            </a:extLst>
          </p:cNvPr>
          <p:cNvSpPr>
            <a:spLocks noGrp="1"/>
          </p:cNvSpPr>
          <p:nvPr>
            <p:ph type="subTitle" idx="1"/>
          </p:nvPr>
        </p:nvSpPr>
        <p:spPr>
          <a:xfrm>
            <a:off x="494124" y="4872922"/>
            <a:ext cx="5013698" cy="1208141"/>
          </a:xfrm>
          <a:noFill/>
        </p:spPr>
        <p:txBody>
          <a:bodyPr>
            <a:normAutofit/>
          </a:bodyPr>
          <a:lstStyle/>
          <a:p>
            <a:pPr algn="l"/>
            <a:r>
              <a:rPr lang="en-GB" sz="1800" dirty="0">
                <a:latin typeface="Calibri" panose="020F0502020204030204" pitchFamily="34" charset="0"/>
                <a:ea typeface="Calibri" panose="020F0502020204030204" pitchFamily="34" charset="0"/>
                <a:cs typeface="Calibri" panose="020F0502020204030204" pitchFamily="34" charset="0"/>
              </a:rPr>
              <a:t>Hayden Cronk </a:t>
            </a:r>
          </a:p>
          <a:p>
            <a:pPr algn="l"/>
            <a:r>
              <a:rPr lang="en-GB" sz="1800" dirty="0">
                <a:latin typeface="Calibri" panose="020F0502020204030204" pitchFamily="34" charset="0"/>
                <a:ea typeface="Calibri" panose="020F0502020204030204" pitchFamily="34" charset="0"/>
                <a:cs typeface="Calibri" panose="020F0502020204030204" pitchFamily="34" charset="0"/>
              </a:rPr>
              <a:t>Doctoral Researcher- Sheffield Hallam University</a:t>
            </a:r>
          </a:p>
          <a:p>
            <a:pPr algn="l"/>
            <a:r>
              <a:rPr lang="en-GB" sz="1800" dirty="0">
                <a:latin typeface="Calibri" panose="020F0502020204030204" pitchFamily="34" charset="0"/>
                <a:ea typeface="Calibri" panose="020F0502020204030204" pitchFamily="34" charset="0"/>
                <a:cs typeface="Calibri" panose="020F0502020204030204" pitchFamily="34" charset="0"/>
              </a:rPr>
              <a:t>Student Sustainability Research Conference 2025</a:t>
            </a:r>
          </a:p>
        </p:txBody>
      </p:sp>
      <p:sp>
        <p:nvSpPr>
          <p:cNvPr id="1059" name="Rectangle 1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8" name="Picture 4" descr="A circular chart with colorful circles&#10;&#10;AI-generated content may be incorrect.">
            <a:extLst>
              <a:ext uri="{FF2B5EF4-FFF2-40B4-BE49-F238E27FC236}">
                <a16:creationId xmlns:a16="http://schemas.microsoft.com/office/drawing/2014/main" id="{4E3D347C-E002-A388-67C1-7C24DF961A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19686" y="625683"/>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A group of people painting the earth&#10;&#10;AI-generated content may be incorrect.">
            <a:extLst>
              <a:ext uri="{FF2B5EF4-FFF2-40B4-BE49-F238E27FC236}">
                <a16:creationId xmlns:a16="http://schemas.microsoft.com/office/drawing/2014/main" id="{081BF657-0F29-B3ED-AA0E-52236E317C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254442" y="3550309"/>
            <a:ext cx="418809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7019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7D59A8-044C-0FE2-F376-5C234F2412F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E1A73-80C6-2307-DB9C-DCACA300F5D2}"/>
              </a:ext>
            </a:extLst>
          </p:cNvPr>
          <p:cNvSpPr>
            <a:spLocks noGrp="1"/>
          </p:cNvSpPr>
          <p:nvPr>
            <p:ph type="title"/>
          </p:nvPr>
        </p:nvSpPr>
        <p:spPr>
          <a:xfrm>
            <a:off x="838200" y="365125"/>
            <a:ext cx="10515600" cy="1325563"/>
          </a:xfrm>
        </p:spPr>
        <p:txBody>
          <a:bodyPr>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References (2)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F75F6E-BA0B-99B0-B0BE-D435F87D804F}"/>
              </a:ext>
            </a:extLst>
          </p:cNvPr>
          <p:cNvSpPr>
            <a:spLocks noGrp="1"/>
          </p:cNvSpPr>
          <p:nvPr>
            <p:ph idx="1"/>
          </p:nvPr>
        </p:nvSpPr>
        <p:spPr>
          <a:xfrm>
            <a:off x="174170" y="1929384"/>
            <a:ext cx="11538859" cy="4750526"/>
          </a:xfrm>
        </p:spPr>
        <p:txBody>
          <a:bodyPr>
            <a:normAutofit/>
          </a:bodyPr>
          <a:lstStyle/>
          <a:p>
            <a:pPr marL="342900" lvl="0" indent="-342900" algn="just">
              <a:spcAft>
                <a:spcPts val="800"/>
              </a:spcAft>
              <a:buFont typeface="Arial" panose="020B0604020202020204" pitchFamily="34" charset="0"/>
              <a:buChar char="•"/>
              <a:tabLst>
                <a:tab pos="457200" algn="l"/>
              </a:tabLst>
            </a:pP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Gunasiri</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H., Wang, Y., Watkins, E.-M.,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Capetola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T., Henderson-Wilson, C., &amp; Patrick, R. (2022). Hope, Coping and Eco-Anxiety: Young People’s Mental Health in a Climate-Impacted Australia.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International Journal of Environmental Research and Public Health, 19</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(9), 5528-.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2"/>
              </a:rPr>
              <a:t>https://doi.org/10.3390/ijerph19095528</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Hassan, L. M., Shiu, E., &amp; Shaw, D. (2016). Who Says There is an Intention–Behaviour Gap? Assessing the Empirical Evidence of an Intention–Behaviour Gap in Ethical Consumption.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Journal of Business Ethics</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136</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(2), 219–236.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3"/>
              </a:rPr>
              <a:t>https://doi.org/10.1007/s10551-014-2440-0</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Huttunen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S.,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Kaljonen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M.,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Lonkila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 Rantala, S.,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Rekola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 &amp;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Paloniemi</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R. (2021). Pluralising agency to understand behaviour change in sustainability transitions.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Sustainability Science</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16</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(5), 1541–1554.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4"/>
              </a:rPr>
              <a:t>https://doi.org/10.1007/s11625-021-00999</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Jones, T. E., Mack, L., &amp; Gómez, O. A. (2024). Students’ perspectives of sustainable development goals in a Japanese higher education institute.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International Journal of Sustainability in Higher Education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25</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(1), 182–201.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5"/>
              </a:rPr>
              <a:t>https://doi.org/10.1108/IJSHE-12-2022-0380</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Kagawa, F. (2007). Dissonance in students’ perceptions of sustainable development and sustainability.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International Journal of Sustainability in Higher Education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8</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(3), 317–338.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6"/>
              </a:rPr>
              <a:t>https://doi.org/10.1108/14676370710817174</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Koskela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I.-M., &amp;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Paloniemi</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R. (2023). Learning and agency for sustainability transformations: building on Bandura’s theory of human agency.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Environmental Education Research</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29</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(1), 164–178.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7"/>
              </a:rPr>
              <a:t>https://doi.org/10.1080/13504622.2022.2102153</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Lee, B., Liu, K., Warnock, T. S., Kim, M. O., &amp;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Skett</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S. (2023). Students leading students: a qualitative study exploring a student-led model for engagement with the sustainable development goals.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International Journal of Sustainability in Higher Education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24</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(3), 535–552.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8"/>
              </a:rPr>
              <a:t>https://doi.org/10.1108/IJSHE-02-2022-0037</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Lucio, L. P., Machado, M. K., de Moraes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Hoefel</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J. L., &amp; Leal Filho, W. (2019). Sustainability Perceptions. In </a:t>
            </a:r>
            <a:r>
              <a:rPr lang="en-GB" sz="1100" i="1" kern="100" dirty="0" err="1">
                <a:effectLst/>
                <a:latin typeface="Calibri" panose="020F0502020204030204" pitchFamily="34" charset="0"/>
                <a:ea typeface="Aptos" panose="020B0004020202020204" pitchFamily="34" charset="0"/>
                <a:cs typeface="Times New Roman" panose="02020603050405020304" pitchFamily="18" charset="0"/>
              </a:rPr>
              <a:t>Encyclopedia</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 of Sustainability in Higher Education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(pp. 1725–1735). Springer International Publishing.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9"/>
              </a:rPr>
              <a:t>https://doi.org/10.1007/978-3-030-11352-0_191</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Nikolic, V., Vukic, T.,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Maletaski</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T., &amp;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Andevski</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M. (2020). Students’ attitudes towards sustainable development in Serbia.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International Journal of Sustainability in Higher Education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21</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(4), 733–755.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10"/>
              </a:rPr>
              <a:t>https://doi.org/10.1108/IJSHE-11-2019-0336</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900" dirty="0"/>
          </a:p>
        </p:txBody>
      </p:sp>
    </p:spTree>
    <p:extLst>
      <p:ext uri="{BB962C8B-B14F-4D97-AF65-F5344CB8AC3E}">
        <p14:creationId xmlns:p14="http://schemas.microsoft.com/office/powerpoint/2010/main" val="36596788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A30C61-A9D1-1C09-FA18-E9AC6C58EB8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EA15E-E77F-861B-6AFA-D1F9B4985FD1}"/>
              </a:ext>
            </a:extLst>
          </p:cNvPr>
          <p:cNvSpPr>
            <a:spLocks noGrp="1"/>
          </p:cNvSpPr>
          <p:nvPr>
            <p:ph type="title"/>
          </p:nvPr>
        </p:nvSpPr>
        <p:spPr>
          <a:xfrm>
            <a:off x="838200" y="365125"/>
            <a:ext cx="10515600" cy="1325563"/>
          </a:xfrm>
        </p:spPr>
        <p:txBody>
          <a:bodyPr>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References (3)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497F99-DA80-A568-E4C8-5A996962B874}"/>
              </a:ext>
            </a:extLst>
          </p:cNvPr>
          <p:cNvSpPr>
            <a:spLocks noGrp="1"/>
          </p:cNvSpPr>
          <p:nvPr>
            <p:ph idx="1"/>
          </p:nvPr>
        </p:nvSpPr>
        <p:spPr>
          <a:xfrm>
            <a:off x="228599" y="1929384"/>
            <a:ext cx="11462657" cy="4841530"/>
          </a:xfrm>
        </p:spPr>
        <p:txBody>
          <a:bodyPr>
            <a:normAutofit/>
          </a:bodyPr>
          <a:lstStyle/>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Ojala, M. (2017). Hope and anticipation in education for a sustainable future.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Futures : The Journal of Policy, Planning and Futures Studies</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94</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76–84.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2"/>
              </a:rPr>
              <a:t>https://doi.org/10.1016/j.futures.2016.10.004</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Oltra-Badenes</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R.,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Guerola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-Navarro, V., Gil-Gómez, J.-A., &amp; Botella-</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Carrubi</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D. (2023). Design and Implementation of Teaching–Learning Activities Focused on Improving the Knowledge, the Awareness and the Perception of the Relationship between the SDGs and the Future Profession of University Students.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Sustainability</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15</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(6), 5324-.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3"/>
              </a:rPr>
              <a:t>https://doi.org/10.3390/su15065324</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Ovais</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D. (2023). Students’ sustainability consciousness with the three dimensions of sustainability: Does the locus of control play a role?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Regional Sustainability</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4</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(1), 13–27.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4"/>
              </a:rPr>
              <a:t>https://doi.org/10.1016/j.regsus.2023.02.002</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Pihkala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P. (2020). Anxiety and the Ecological Crisis: An Analysis of Eco-Anxiety and Climate Anxiety.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Sustainability</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12</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(19), 7836-. </a:t>
            </a:r>
            <a:r>
              <a:rPr lang="en-GB" sz="1100" kern="100" dirty="0">
                <a:effectLst/>
                <a:latin typeface="Calibri" panose="020F0502020204030204" pitchFamily="34" charset="0"/>
                <a:ea typeface="Aptos" panose="020B0004020202020204" pitchFamily="34" charset="0"/>
                <a:cs typeface="Times New Roman" panose="02020603050405020304" pitchFamily="18" charset="0"/>
                <a:hlinkClick r:id="rId5"/>
              </a:rPr>
              <a:t>https://doi.org/10.3390/su12197836</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Rap, D. B.,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Schrauwen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J. G. M.,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Marimuthu</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 N., Redlich, B., &amp;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Brünken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S. (2022). Low-temperature nitrogen-bearing polycyclic aromatic hydrocarbon formation routes validated by infrared spectroscopy.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Nature Astronomy</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6</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(9), 1059–1067.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6"/>
              </a:rPr>
              <a:t>https://doi.org/10.1038/s41550-022-01713-z</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Salovaara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J. J.,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Kettunen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Veintie</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T., Heikkinen, M.,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Ratvio</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R.,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Södervik</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I., &amp;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Pietikäinen</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J. (2024). The potential and actuality of sustainability agency of university faculty and staff.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Sustainability : Science, Practice, &amp; Policy , 21</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(1).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7"/>
              </a:rPr>
              <a:t>https://doi.org/10.1080/15487733.2024.2438423</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Seva-</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Larrosa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P., Marco-</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Lajara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B., Úbeda-García, M., Zaragoza-Sáez, 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Rienda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-García, L., García-Lillo, F., ... &amp; Martínez-</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Falcó</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J. (2023). Students´ perception of sustainable development goals (SDGs) and the benefits for companies derived from their implementation.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Economic research-</a:t>
            </a:r>
            <a:r>
              <a:rPr lang="en-GB" sz="1100" i="1" kern="100" dirty="0" err="1">
                <a:effectLst/>
                <a:latin typeface="Calibri" panose="020F0502020204030204" pitchFamily="34" charset="0"/>
                <a:ea typeface="Aptos" panose="020B0004020202020204" pitchFamily="34" charset="0"/>
                <a:cs typeface="Times New Roman" panose="02020603050405020304" pitchFamily="18" charset="0"/>
              </a:rPr>
              <a:t>Ekonomska</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err="1">
                <a:effectLst/>
                <a:latin typeface="Calibri" panose="020F0502020204030204" pitchFamily="34" charset="0"/>
                <a:ea typeface="Aptos" panose="020B0004020202020204" pitchFamily="34" charset="0"/>
                <a:cs typeface="Times New Roman" panose="02020603050405020304" pitchFamily="18" charset="0"/>
              </a:rPr>
              <a:t>istraživanja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36</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(1).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a:effectLst/>
                <a:latin typeface="Calibri" panose="020F0502020204030204" pitchFamily="34" charset="0"/>
                <a:ea typeface="Aptos" panose="020B0004020202020204" pitchFamily="34" charset="0"/>
                <a:cs typeface="Times New Roman" panose="02020603050405020304" pitchFamily="18" charset="0"/>
              </a:rPr>
              <a:t>UN. (2024).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The sustainable development goals report 2024</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Retrieved from: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8"/>
              </a:rPr>
              <a:t>https://unstats.un.org/sdgs/report/2024/The-Sustainable-Development-Goals-Report-2024.pdf</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Vandaele</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M., &amp; </a:t>
            </a: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Stålhammar</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S. (2022). “Hope dies, action begins?” The role of hope for proactive sustainability engagement among university students. </a:t>
            </a:r>
            <a:r>
              <a:rPr lang="en-GB" sz="1100" i="1" kern="100" dirty="0">
                <a:effectLst/>
                <a:latin typeface="Calibri" panose="020F0502020204030204" pitchFamily="34" charset="0"/>
                <a:ea typeface="Aptos" panose="020B0004020202020204" pitchFamily="34" charset="0"/>
                <a:cs typeface="Times New Roman" panose="02020603050405020304" pitchFamily="18" charset="0"/>
              </a:rPr>
              <a:t>International Journal of Sustainability in Higher Education, 23</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(8), 272–289. </a:t>
            </a:r>
            <a:r>
              <a:rPr lang="en-GB" sz="1100" u="sng" kern="100" dirty="0">
                <a:effectLst/>
                <a:latin typeface="Calibri" panose="020F0502020204030204" pitchFamily="34" charset="0"/>
                <a:ea typeface="Aptos" panose="020B0004020202020204" pitchFamily="34" charset="0"/>
                <a:cs typeface="Times New Roman" panose="02020603050405020304" pitchFamily="18" charset="0"/>
                <a:hlinkClick r:id="rId9"/>
              </a:rPr>
              <a:t>https://doi.org/10.1108/IJSHE-11-2021-0463</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000" dirty="0"/>
          </a:p>
        </p:txBody>
      </p:sp>
    </p:spTree>
    <p:extLst>
      <p:ext uri="{BB962C8B-B14F-4D97-AF65-F5344CB8AC3E}">
        <p14:creationId xmlns:p14="http://schemas.microsoft.com/office/powerpoint/2010/main" val="398511899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D84EB-68CF-DE27-0352-F231438C1DD7}"/>
              </a:ext>
            </a:extLst>
          </p:cNvPr>
          <p:cNvSpPr>
            <a:spLocks noGrp="1"/>
          </p:cNvSpPr>
          <p:nvPr>
            <p:ph type="title"/>
          </p:nvPr>
        </p:nvSpPr>
        <p:spPr>
          <a:xfrm>
            <a:off x="572493" y="238539"/>
            <a:ext cx="11047013" cy="1434415"/>
          </a:xfrm>
          <a:noFill/>
          <a:ln>
            <a:noFill/>
          </a:ln>
        </p:spPr>
        <p:style>
          <a:lnRef idx="1">
            <a:schemeClr val="accent3"/>
          </a:lnRef>
          <a:fillRef idx="2">
            <a:schemeClr val="accent3"/>
          </a:fillRef>
          <a:effectRef idx="1">
            <a:schemeClr val="accent3"/>
          </a:effectRef>
          <a:fontRef idx="minor">
            <a:schemeClr val="dk1"/>
          </a:fontRef>
        </p:style>
        <p:txBody>
          <a:bodyPr anchor="b">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Background and Rationale </a:t>
            </a:r>
          </a:p>
        </p:txBody>
      </p:sp>
      <p:sp>
        <p:nvSpPr>
          <p:cNvPr id="2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ustainable Development Goal 17: Strengthen the global partnership ...">
            <a:extLst>
              <a:ext uri="{FF2B5EF4-FFF2-40B4-BE49-F238E27FC236}">
                <a16:creationId xmlns:a16="http://schemas.microsoft.com/office/drawing/2014/main" id="{E74FF4BE-3782-1EA7-DC79-60BF5AA5E4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40"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FD43447-3C37-F485-969E-51A9E9C66FA6}"/>
              </a:ext>
            </a:extLst>
          </p:cNvPr>
          <p:cNvSpPr>
            <a:spLocks noGrp="1"/>
          </p:cNvSpPr>
          <p:nvPr>
            <p:ph idx="1"/>
          </p:nvPr>
        </p:nvSpPr>
        <p:spPr>
          <a:xfrm>
            <a:off x="4807432" y="2002056"/>
            <a:ext cx="6737861" cy="5294856"/>
          </a:xfrm>
        </p:spPr>
        <p:txBody>
          <a:bodyPr anchor="t">
            <a:normAutofit/>
          </a:bodyPr>
          <a:lstStyle/>
          <a:p>
            <a:pPr algn="just"/>
            <a:r>
              <a:rPr lang="en-GB" sz="1800" dirty="0">
                <a:latin typeface="Calibri" panose="020F0502020204030204" pitchFamily="34" charset="0"/>
                <a:ea typeface="Calibri" panose="020F0502020204030204" pitchFamily="34" charset="0"/>
                <a:cs typeface="Calibri" panose="020F0502020204030204" pitchFamily="34" charset="0"/>
              </a:rPr>
              <a:t>With only 17% of the 169 SDG targets on track, a significant gap exists between the objectives set and our current progress (UN, 2024). </a:t>
            </a:r>
          </a:p>
          <a:p>
            <a:pPr algn="just"/>
            <a:r>
              <a:rPr lang="en-GB" sz="1800" dirty="0">
                <a:latin typeface="Calibri" panose="020F0502020204030204" pitchFamily="34" charset="0"/>
                <a:ea typeface="Calibri" panose="020F0502020204030204" pitchFamily="34" charset="0"/>
                <a:cs typeface="Calibri" panose="020F0502020204030204" pitchFamily="34" charset="0"/>
              </a:rPr>
              <a:t>Business School (BS) students, as future business leaders, play a pivotal role in SDG implementation, as they will make decisions that directly impact SDG progress (Seva-</a:t>
            </a:r>
            <a:r>
              <a:rPr lang="en-GB" sz="1800" dirty="0" err="1">
                <a:latin typeface="Calibri" panose="020F0502020204030204" pitchFamily="34" charset="0"/>
                <a:ea typeface="Calibri" panose="020F0502020204030204" pitchFamily="34" charset="0"/>
                <a:cs typeface="Calibri" panose="020F0502020204030204" pitchFamily="34" charset="0"/>
              </a:rPr>
              <a:t>Larossa</a:t>
            </a:r>
            <a:r>
              <a:rPr lang="en-GB" sz="1800" dirty="0">
                <a:latin typeface="Calibri" panose="020F0502020204030204" pitchFamily="34" charset="0"/>
                <a:ea typeface="Calibri" panose="020F0502020204030204" pitchFamily="34" charset="0"/>
                <a:cs typeface="Calibri" panose="020F0502020204030204" pitchFamily="34" charset="0"/>
              </a:rPr>
              <a:t> et al., 2023). </a:t>
            </a:r>
          </a:p>
          <a:p>
            <a:pPr algn="just"/>
            <a:r>
              <a:rPr lang="en-GB" sz="1800" dirty="0">
                <a:latin typeface="Calibri" panose="020F0502020204030204" pitchFamily="34" charset="0"/>
                <a:ea typeface="Calibri" panose="020F0502020204030204" pitchFamily="34" charset="0"/>
                <a:cs typeface="Calibri" panose="020F0502020204030204" pitchFamily="34" charset="0"/>
              </a:rPr>
              <a:t>While extensive research has explored university students’ SDG knowledge and awareness (</a:t>
            </a:r>
            <a:r>
              <a:rPr lang="en-GB" sz="1800" dirty="0" err="1">
                <a:latin typeface="Calibri" panose="020F0502020204030204" pitchFamily="34" charset="0"/>
                <a:ea typeface="Calibri" panose="020F0502020204030204" pitchFamily="34" charset="0"/>
                <a:cs typeface="Calibri" panose="020F0502020204030204" pitchFamily="34" charset="0"/>
              </a:rPr>
              <a:t>Oltra-Badenes</a:t>
            </a:r>
            <a:r>
              <a:rPr lang="en-GB" sz="1800" dirty="0">
                <a:latin typeface="Calibri" panose="020F0502020204030204" pitchFamily="34" charset="0"/>
                <a:ea typeface="Calibri" panose="020F0502020204030204" pitchFamily="34" charset="0"/>
                <a:cs typeface="Calibri" panose="020F0502020204030204" pitchFamily="34" charset="0"/>
              </a:rPr>
              <a:t> et al., 2023), little is known about their perceived agency in advancing the SDGs (Fischer &amp; </a:t>
            </a:r>
            <a:r>
              <a:rPr lang="en-GB" sz="1800" dirty="0" err="1">
                <a:latin typeface="Calibri" panose="020F0502020204030204" pitchFamily="34" charset="0"/>
                <a:ea typeface="Calibri" panose="020F0502020204030204" pitchFamily="34" charset="0"/>
                <a:cs typeface="Calibri" panose="020F0502020204030204" pitchFamily="34" charset="0"/>
              </a:rPr>
              <a:t>Newig</a:t>
            </a:r>
            <a:r>
              <a:rPr lang="en-GB" sz="1800" dirty="0">
                <a:latin typeface="Calibri" panose="020F0502020204030204" pitchFamily="34" charset="0"/>
                <a:ea typeface="Calibri" panose="020F0502020204030204" pitchFamily="34" charset="0"/>
                <a:cs typeface="Calibri" panose="020F0502020204030204" pitchFamily="34" charset="0"/>
              </a:rPr>
              <a:t>, 2016).</a:t>
            </a:r>
          </a:p>
          <a:p>
            <a:pPr algn="just"/>
            <a:r>
              <a:rPr lang="en-GB" sz="1800" dirty="0">
                <a:latin typeface="Calibri" panose="020F0502020204030204" pitchFamily="34" charset="0"/>
                <a:ea typeface="Calibri" panose="020F0502020204030204" pitchFamily="34" charset="0"/>
                <a:cs typeface="Calibri" panose="020F0502020204030204" pitchFamily="34" charset="0"/>
              </a:rPr>
              <a:t>Agency, through building an individuals’ confidence, engagement, and effectiveness in fostering meaningful change (Chawla &amp; Cushing, 2007), is critical in shaping a more sustainable future (</a:t>
            </a:r>
            <a:r>
              <a:rPr lang="en-GB" sz="1800" dirty="0" err="1">
                <a:latin typeface="Calibri" panose="020F0502020204030204" pitchFamily="34" charset="0"/>
                <a:ea typeface="Calibri" panose="020F0502020204030204" pitchFamily="34" charset="0"/>
                <a:cs typeface="Calibri" panose="020F0502020204030204" pitchFamily="34" charset="0"/>
              </a:rPr>
              <a:t>Koskela</a:t>
            </a:r>
            <a:r>
              <a:rPr lang="en-GB" sz="1800" dirty="0">
                <a:latin typeface="Calibri" panose="020F0502020204030204" pitchFamily="34" charset="0"/>
                <a:ea typeface="Calibri" panose="020F0502020204030204" pitchFamily="34" charset="0"/>
                <a:cs typeface="Calibri" panose="020F0502020204030204" pitchFamily="34" charset="0"/>
              </a:rPr>
              <a:t> &amp; </a:t>
            </a:r>
            <a:r>
              <a:rPr lang="en-GB" sz="1800" dirty="0" err="1">
                <a:latin typeface="Calibri" panose="020F0502020204030204" pitchFamily="34" charset="0"/>
                <a:ea typeface="Calibri" panose="020F0502020204030204" pitchFamily="34" charset="0"/>
                <a:cs typeface="Calibri" panose="020F0502020204030204" pitchFamily="34" charset="0"/>
              </a:rPr>
              <a:t>Paloniemi</a:t>
            </a:r>
            <a:r>
              <a:rPr lang="en-GB" sz="1800" dirty="0">
                <a:latin typeface="Calibri" panose="020F0502020204030204" pitchFamily="34" charset="0"/>
                <a:ea typeface="Calibri" panose="020F0502020204030204" pitchFamily="34" charset="0"/>
                <a:cs typeface="Calibri" panose="020F0502020204030204" pitchFamily="34" charset="0"/>
              </a:rPr>
              <a:t>, 2023). </a:t>
            </a:r>
          </a:p>
          <a:p>
            <a:pPr algn="just"/>
            <a:r>
              <a:rPr lang="en-GB" sz="1800" dirty="0">
                <a:latin typeface="Calibri" panose="020F0502020204030204" pitchFamily="34" charset="0"/>
                <a:ea typeface="Calibri" panose="020F0502020204030204" pitchFamily="34" charset="0"/>
                <a:cs typeface="Calibri" panose="020F0502020204030204" pitchFamily="34" charset="0"/>
              </a:rPr>
              <a:t>Scholars have called for deeper exploration into how students view their agency to drive SDG implementation (Guerra et al., 2022).</a:t>
            </a:r>
          </a:p>
          <a:p>
            <a:endParaRPr lang="en-GB" sz="1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ea typeface="Calibri" panose="020F0502020204030204" pitchFamily="34" charset="0"/>
              <a:cs typeface="Calibri" panose="020F0502020204030204" pitchFamily="34" charset="0"/>
            </a:endParaRPr>
          </a:p>
          <a:p>
            <a:endParaRPr lang="en-GB"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55888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BB2D4-DBA3-144B-6F8A-B46DA47D9379}"/>
              </a:ext>
            </a:extLst>
          </p:cNvPr>
          <p:cNvSpPr>
            <a:spLocks noGrp="1"/>
          </p:cNvSpPr>
          <p:nvPr>
            <p:ph type="title"/>
          </p:nvPr>
        </p:nvSpPr>
        <p:spPr>
          <a:xfrm>
            <a:off x="572493" y="238539"/>
            <a:ext cx="11018520" cy="1434415"/>
          </a:xfrm>
        </p:spPr>
        <p:txBody>
          <a:bodyPr anchor="b">
            <a:normAutofit/>
          </a:bodyPr>
          <a:lstStyle/>
          <a:p>
            <a:r>
              <a:rPr lang="en-GB" sz="5400">
                <a:latin typeface="Calibri" panose="020F0502020204030204" pitchFamily="34" charset="0"/>
                <a:ea typeface="Calibri" panose="020F0502020204030204" pitchFamily="34" charset="0"/>
                <a:cs typeface="Calibri" panose="020F0502020204030204" pitchFamily="34" charset="0"/>
              </a:rPr>
              <a:t>Aim and Research Questions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F48710-A323-90BA-5D7B-E5DFABEE85EB}"/>
              </a:ext>
            </a:extLst>
          </p:cNvPr>
          <p:cNvSpPr>
            <a:spLocks noGrp="1"/>
          </p:cNvSpPr>
          <p:nvPr>
            <p:ph idx="1"/>
          </p:nvPr>
        </p:nvSpPr>
        <p:spPr>
          <a:xfrm>
            <a:off x="572493" y="2093976"/>
            <a:ext cx="7273649" cy="4676956"/>
          </a:xfrm>
        </p:spPr>
        <p:txBody>
          <a:bodyPr anchor="t">
            <a:normAutofit/>
          </a:bodyPr>
          <a:lstStyle/>
          <a:p>
            <a:pPr marL="0" indent="0" algn="just">
              <a:buNone/>
            </a:pPr>
            <a:r>
              <a:rPr lang="en-GB" sz="2000" dirty="0">
                <a:latin typeface="Calibri" panose="020F0502020204030204" pitchFamily="34" charset="0"/>
                <a:ea typeface="Calibri" panose="020F0502020204030204" pitchFamily="34" charset="0"/>
                <a:cs typeface="Calibri" panose="020F0502020204030204" pitchFamily="34" charset="0"/>
              </a:rPr>
              <a:t>The overarching aim of this study is to explore the </a:t>
            </a:r>
            <a:r>
              <a:rPr lang="en-GB" sz="2000" b="1" dirty="0">
                <a:latin typeface="Calibri" panose="020F0502020204030204" pitchFamily="34" charset="0"/>
                <a:ea typeface="Calibri" panose="020F0502020204030204" pitchFamily="34" charset="0"/>
                <a:cs typeface="Calibri" panose="020F0502020204030204" pitchFamily="34" charset="0"/>
              </a:rPr>
              <a:t>perceptions, drivers, and barriers shaping</a:t>
            </a:r>
            <a:r>
              <a:rPr lang="en-GB" sz="2000" dirty="0">
                <a:latin typeface="Calibri" panose="020F0502020204030204" pitchFamily="34" charset="0"/>
                <a:ea typeface="Calibri" panose="020F0502020204030204" pitchFamily="34" charset="0"/>
                <a:cs typeface="Calibri" panose="020F0502020204030204" pitchFamily="34" charset="0"/>
              </a:rPr>
              <a:t> final-year UK Business School (BS) students’ sense of </a:t>
            </a:r>
            <a:r>
              <a:rPr lang="en-GB" sz="2000" b="1" dirty="0">
                <a:latin typeface="Calibri" panose="020F0502020204030204" pitchFamily="34" charset="0"/>
                <a:ea typeface="Calibri" panose="020F0502020204030204" pitchFamily="34" charset="0"/>
                <a:cs typeface="Calibri" panose="020F0502020204030204" pitchFamily="34" charset="0"/>
              </a:rPr>
              <a:t>agency</a:t>
            </a:r>
            <a:r>
              <a:rPr lang="en-GB" sz="2000" dirty="0">
                <a:latin typeface="Calibri" panose="020F0502020204030204" pitchFamily="34" charset="0"/>
                <a:ea typeface="Calibri" panose="020F0502020204030204" pitchFamily="34" charset="0"/>
                <a:cs typeface="Calibri" panose="020F0502020204030204" pitchFamily="34" charset="0"/>
              </a:rPr>
              <a:t> in addressing the Sustainable Development Goals (SDGs).</a:t>
            </a:r>
          </a:p>
          <a:p>
            <a:pPr marL="0" indent="0" algn="just">
              <a:buNone/>
            </a:pPr>
            <a:r>
              <a:rPr lang="en-GB" sz="2000" u="sng" dirty="0">
                <a:latin typeface="Calibri" panose="020F0502020204030204" pitchFamily="34" charset="0"/>
                <a:ea typeface="Calibri" panose="020F0502020204030204" pitchFamily="34" charset="0"/>
                <a:cs typeface="Calibri" panose="020F0502020204030204" pitchFamily="34" charset="0"/>
              </a:rPr>
              <a:t>This is guided by the following questions:</a:t>
            </a:r>
          </a:p>
          <a:p>
            <a:pPr lvl="1" algn="just"/>
            <a:r>
              <a:rPr lang="en-GB" sz="2000" dirty="0">
                <a:latin typeface="Calibri" panose="020F0502020204030204" pitchFamily="34" charset="0"/>
                <a:ea typeface="Calibri" panose="020F0502020204030204" pitchFamily="34" charset="0"/>
                <a:cs typeface="Calibri" panose="020F0502020204030204" pitchFamily="34" charset="0"/>
              </a:rPr>
              <a:t>How do perceptions of agency to address the SDGs vary among final-year UK BS students?</a:t>
            </a:r>
          </a:p>
          <a:p>
            <a:pPr lvl="1" algn="just"/>
            <a:r>
              <a:rPr lang="en-GB" sz="2000" dirty="0">
                <a:latin typeface="Calibri" panose="020F0502020204030204" pitchFamily="34" charset="0"/>
                <a:ea typeface="Calibri" panose="020F0502020204030204" pitchFamily="34" charset="0"/>
                <a:cs typeface="Calibri" panose="020F0502020204030204" pitchFamily="34" charset="0"/>
              </a:rPr>
              <a:t>What factors drive students’ sense of agency in contributing to the SDGs?</a:t>
            </a:r>
          </a:p>
          <a:p>
            <a:pPr lvl="1" algn="just"/>
            <a:r>
              <a:rPr lang="en-GB" sz="2000" dirty="0">
                <a:latin typeface="Calibri" panose="020F0502020204030204" pitchFamily="34" charset="0"/>
                <a:ea typeface="Calibri" panose="020F0502020204030204" pitchFamily="34" charset="0"/>
                <a:cs typeface="Calibri" panose="020F0502020204030204" pitchFamily="34" charset="0"/>
              </a:rPr>
              <a:t>What factors inhibit students’ sense of agency in contributing to the SDGs?</a:t>
            </a:r>
          </a:p>
          <a:p>
            <a:pPr lvl="1" algn="just"/>
            <a:r>
              <a:rPr lang="en-GB" sz="2000" dirty="0">
                <a:latin typeface="Calibri" panose="020F0502020204030204" pitchFamily="34" charset="0"/>
                <a:ea typeface="Calibri" panose="020F0502020204030204" pitchFamily="34" charset="0"/>
                <a:cs typeface="Calibri" panose="020F0502020204030204" pitchFamily="34" charset="0"/>
              </a:rPr>
              <a:t>What barriers do students perceive in engaging with SDG-aligned practices, and what strategies could help overcome these challenges?</a:t>
            </a:r>
          </a:p>
        </p:txBody>
      </p:sp>
      <p:pic>
        <p:nvPicPr>
          <p:cNvPr id="4" name="Picture 2" descr="Aim, objective, research, target icon - Download on Iconfinder">
            <a:extLst>
              <a:ext uri="{FF2B5EF4-FFF2-40B4-BE49-F238E27FC236}">
                <a16:creationId xmlns:a16="http://schemas.microsoft.com/office/drawing/2014/main" id="{6E15C555-F3F0-B215-11A0-FCD53E7EF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9" r="1273" b="-3"/>
          <a:stretch/>
        </p:blipFill>
        <p:spPr bwMode="auto">
          <a:xfrm>
            <a:off x="7846142"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297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FAA33-3F09-CB67-3F90-2BBD8C5DC043}"/>
              </a:ext>
            </a:extLst>
          </p:cNvPr>
          <p:cNvSpPr>
            <a:spLocks noGrp="1"/>
          </p:cNvSpPr>
          <p:nvPr>
            <p:ph type="title"/>
          </p:nvPr>
        </p:nvSpPr>
        <p:spPr>
          <a:xfrm>
            <a:off x="572493" y="238539"/>
            <a:ext cx="11047013" cy="1434415"/>
          </a:xfrm>
        </p:spPr>
        <p:txBody>
          <a:bodyPr anchor="b">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Review of Literature (1) </a:t>
            </a:r>
          </a:p>
        </p:txBody>
      </p:sp>
      <p:sp>
        <p:nvSpPr>
          <p:cNvPr id="1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e the source image">
            <a:extLst>
              <a:ext uri="{FF2B5EF4-FFF2-40B4-BE49-F238E27FC236}">
                <a16:creationId xmlns:a16="http://schemas.microsoft.com/office/drawing/2014/main" id="{E5E64A29-4D19-1BDA-B4A0-23BF16CC0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2" r="4308"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EB70F7A-51A8-F265-8CEA-0A2E5E2E1857}"/>
              </a:ext>
            </a:extLst>
          </p:cNvPr>
          <p:cNvSpPr>
            <a:spLocks noGrp="1"/>
          </p:cNvSpPr>
          <p:nvPr>
            <p:ph idx="1"/>
          </p:nvPr>
        </p:nvSpPr>
        <p:spPr>
          <a:xfrm>
            <a:off x="4905955" y="2071316"/>
            <a:ext cx="6713552" cy="4114800"/>
          </a:xfrm>
        </p:spPr>
        <p:txBody>
          <a:bodyPr anchor="t">
            <a:normAutofit/>
          </a:bodyPr>
          <a:lstStyle/>
          <a:p>
            <a:pPr algn="just"/>
            <a:r>
              <a:rPr lang="en-GB" sz="1500" dirty="0">
                <a:latin typeface="Calibri" panose="020F0502020204030204" pitchFamily="34" charset="0"/>
                <a:ea typeface="Calibri" panose="020F0502020204030204" pitchFamily="34" charset="0"/>
                <a:cs typeface="Calibri" panose="020F0502020204030204" pitchFamily="34" charset="0"/>
              </a:rPr>
              <a:t>Globally, young people are worried and pessimistic about the state of the environment and their ability to address Sustainable Development challenges (</a:t>
            </a:r>
            <a:r>
              <a:rPr lang="en-GB" sz="1500" dirty="0" err="1">
                <a:latin typeface="Calibri" panose="020F0502020204030204" pitchFamily="34" charset="0"/>
                <a:ea typeface="Calibri" panose="020F0502020204030204" pitchFamily="34" charset="0"/>
                <a:cs typeface="Calibri" panose="020F0502020204030204" pitchFamily="34" charset="0"/>
              </a:rPr>
              <a:t>Philaka</a:t>
            </a:r>
            <a:r>
              <a:rPr lang="en-GB" sz="1500" dirty="0">
                <a:latin typeface="Calibri" panose="020F0502020204030204" pitchFamily="34" charset="0"/>
                <a:ea typeface="Calibri" panose="020F0502020204030204" pitchFamily="34" charset="0"/>
                <a:cs typeface="Calibri" panose="020F0502020204030204" pitchFamily="34" charset="0"/>
              </a:rPr>
              <a:t>, 2020; Rap et al., 2022).</a:t>
            </a:r>
          </a:p>
          <a:p>
            <a:pPr algn="just"/>
            <a:r>
              <a:rPr lang="en-GB" sz="1500" dirty="0">
                <a:latin typeface="Calibri" panose="020F0502020204030204" pitchFamily="34" charset="0"/>
                <a:ea typeface="Calibri" panose="020F0502020204030204" pitchFamily="34" charset="0"/>
                <a:cs typeface="Calibri" panose="020F0502020204030204" pitchFamily="34" charset="0"/>
              </a:rPr>
              <a:t>Although young adults show an interest in the global future, feelings of helplessness and powerlessness are common (Ojala, 2017).</a:t>
            </a:r>
          </a:p>
          <a:p>
            <a:pPr algn="just"/>
            <a:r>
              <a:rPr lang="en-GB" sz="1500" dirty="0">
                <a:latin typeface="Calibri" panose="020F0502020204030204" pitchFamily="34" charset="0"/>
                <a:ea typeface="Calibri" panose="020F0502020204030204" pitchFamily="34" charset="0"/>
                <a:cs typeface="Calibri" panose="020F0502020204030204" pitchFamily="34" charset="0"/>
              </a:rPr>
              <a:t>While students acknowledge the importance of sustainable development, barriers including insufficient information, financial constraints, convenience, peer influences, and a tendency to displace responsibility (Chaplin &amp; </a:t>
            </a:r>
            <a:r>
              <a:rPr lang="en-GB" sz="1500" dirty="0" err="1">
                <a:latin typeface="Calibri" panose="020F0502020204030204" pitchFamily="34" charset="0"/>
                <a:ea typeface="Calibri" panose="020F0502020204030204" pitchFamily="34" charset="0"/>
                <a:cs typeface="Calibri" panose="020F0502020204030204" pitchFamily="34" charset="0"/>
              </a:rPr>
              <a:t>Wyton</a:t>
            </a:r>
            <a:r>
              <a:rPr lang="en-GB" sz="1500" dirty="0">
                <a:latin typeface="Calibri" panose="020F0502020204030204" pitchFamily="34" charset="0"/>
                <a:ea typeface="Calibri" panose="020F0502020204030204" pitchFamily="34" charset="0"/>
                <a:cs typeface="Calibri" panose="020F0502020204030204" pitchFamily="34" charset="0"/>
              </a:rPr>
              <a:t>, 2014; Kagawa, 2007), diminish students' sense of personal agency in driving SDG advancement. </a:t>
            </a:r>
          </a:p>
          <a:p>
            <a:pPr algn="just"/>
            <a:r>
              <a:rPr lang="en-GB" sz="1500" dirty="0">
                <a:latin typeface="Calibri" panose="020F0502020204030204" pitchFamily="34" charset="0"/>
                <a:ea typeface="Calibri" panose="020F0502020204030204" pitchFamily="34" charset="0"/>
                <a:cs typeface="Calibri" panose="020F0502020204030204" pitchFamily="34" charset="0"/>
              </a:rPr>
              <a:t>Young people feel marginalised, lack voice, and feel that their actions and decisions have no impact (</a:t>
            </a:r>
            <a:r>
              <a:rPr lang="en-GB" sz="1500" dirty="0" err="1">
                <a:latin typeface="Calibri" panose="020F0502020204030204" pitchFamily="34" charset="0"/>
                <a:ea typeface="Calibri" panose="020F0502020204030204" pitchFamily="34" charset="0"/>
                <a:cs typeface="Calibri" panose="020F0502020204030204" pitchFamily="34" charset="0"/>
              </a:rPr>
              <a:t>Gunasiri</a:t>
            </a:r>
            <a:r>
              <a:rPr lang="en-GB" sz="1500" dirty="0">
                <a:latin typeface="Calibri" panose="020F0502020204030204" pitchFamily="34" charset="0"/>
                <a:ea typeface="Calibri" panose="020F0502020204030204" pitchFamily="34" charset="0"/>
                <a:cs typeface="Calibri" panose="020F0502020204030204" pitchFamily="34" charset="0"/>
              </a:rPr>
              <a:t> et al., 2022; Nikolic et al., 2020). </a:t>
            </a:r>
          </a:p>
          <a:p>
            <a:pPr algn="just"/>
            <a:r>
              <a:rPr lang="en-GB" sz="1500" dirty="0">
                <a:latin typeface="Calibri" panose="020F0502020204030204" pitchFamily="34" charset="0"/>
                <a:ea typeface="Calibri" panose="020F0502020204030204" pitchFamily="34" charset="0"/>
                <a:cs typeface="Calibri" panose="020F0502020204030204" pitchFamily="34" charset="0"/>
              </a:rPr>
              <a:t>Instead of facing the challenges- distancing strategies are often used i.e., “</a:t>
            </a:r>
            <a:r>
              <a:rPr lang="en-GB" sz="1500" i="1" dirty="0">
                <a:latin typeface="Calibri" panose="020F0502020204030204" pitchFamily="34" charset="0"/>
                <a:ea typeface="Calibri" panose="020F0502020204030204" pitchFamily="34" charset="0"/>
                <a:cs typeface="Calibri" panose="020F0502020204030204" pitchFamily="34" charset="0"/>
              </a:rPr>
              <a:t>the problem does not concern me</a:t>
            </a:r>
            <a:r>
              <a:rPr lang="en-GB" sz="1500" dirty="0">
                <a:latin typeface="Calibri" panose="020F0502020204030204" pitchFamily="34" charset="0"/>
                <a:ea typeface="Calibri" panose="020F0502020204030204" pitchFamily="34" charset="0"/>
                <a:cs typeface="Calibri" panose="020F0502020204030204" pitchFamily="34" charset="0"/>
              </a:rPr>
              <a:t>” “</a:t>
            </a:r>
            <a:r>
              <a:rPr lang="en-GB" sz="1500" i="1" dirty="0">
                <a:latin typeface="Calibri" panose="020F0502020204030204" pitchFamily="34" charset="0"/>
                <a:ea typeface="Calibri" panose="020F0502020204030204" pitchFamily="34" charset="0"/>
                <a:cs typeface="Calibri" panose="020F0502020204030204" pitchFamily="34" charset="0"/>
              </a:rPr>
              <a:t>the challenges are exaggerated by media</a:t>
            </a:r>
            <a:r>
              <a:rPr lang="en-GB" sz="1500" dirty="0">
                <a:latin typeface="Calibri" panose="020F0502020204030204" pitchFamily="34" charset="0"/>
                <a:ea typeface="Calibri" panose="020F0502020204030204" pitchFamily="34" charset="0"/>
                <a:cs typeface="Calibri" panose="020F0502020204030204" pitchFamily="34" charset="0"/>
              </a:rPr>
              <a:t>” (</a:t>
            </a:r>
            <a:r>
              <a:rPr lang="en-GB" sz="1500" dirty="0" err="1">
                <a:latin typeface="Calibri" panose="020F0502020204030204" pitchFamily="34" charset="0"/>
                <a:ea typeface="Calibri" panose="020F0502020204030204" pitchFamily="34" charset="0"/>
                <a:cs typeface="Calibri" panose="020F0502020204030204" pitchFamily="34" charset="0"/>
              </a:rPr>
              <a:t>Ovais</a:t>
            </a:r>
            <a:r>
              <a:rPr lang="en-GB" sz="1500" dirty="0">
                <a:latin typeface="Calibri" panose="020F0502020204030204" pitchFamily="34" charset="0"/>
                <a:ea typeface="Calibri" panose="020F0502020204030204" pitchFamily="34" charset="0"/>
                <a:cs typeface="Calibri" panose="020F0502020204030204" pitchFamily="34" charset="0"/>
              </a:rPr>
              <a:t>, 2023). A mindset tied to a limited awareness of the potential impact of individual actions on broader outcomes (Eagle et al., 2015).</a:t>
            </a:r>
          </a:p>
          <a:p>
            <a:endParaRPr lang="en-GB" sz="15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14526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8922F-BE1D-45AF-1BB2-6765BBB1975D}"/>
              </a:ext>
            </a:extLst>
          </p:cNvPr>
          <p:cNvSpPr>
            <a:spLocks noGrp="1"/>
          </p:cNvSpPr>
          <p:nvPr>
            <p:ph type="title"/>
          </p:nvPr>
        </p:nvSpPr>
        <p:spPr>
          <a:xfrm>
            <a:off x="838200" y="365125"/>
            <a:ext cx="10515600" cy="1325563"/>
          </a:xfrm>
        </p:spPr>
        <p:txBody>
          <a:bodyPr>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Review of Literature (2)</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2F4B23C-FD37-843B-875F-91CFB85B474F}"/>
              </a:ext>
            </a:extLst>
          </p:cNvPr>
          <p:cNvGraphicFramePr>
            <a:graphicFrameLocks noGrp="1"/>
          </p:cNvGraphicFramePr>
          <p:nvPr>
            <p:ph idx="1"/>
            <p:extLst>
              <p:ext uri="{D42A27DB-BD31-4B8C-83A1-F6EECF244321}">
                <p14:modId xmlns:p14="http://schemas.microsoft.com/office/powerpoint/2010/main" val="904481960"/>
              </p:ext>
            </p:extLst>
          </p:nvPr>
        </p:nvGraphicFramePr>
        <p:xfrm>
          <a:off x="838200" y="2228087"/>
          <a:ext cx="10424160" cy="4384586"/>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3865968745"/>
                    </a:ext>
                  </a:extLst>
                </a:gridCol>
                <a:gridCol w="3474720">
                  <a:extLst>
                    <a:ext uri="{9D8B030D-6E8A-4147-A177-3AD203B41FA5}">
                      <a16:colId xmlns:a16="http://schemas.microsoft.com/office/drawing/2014/main" val="255374908"/>
                    </a:ext>
                  </a:extLst>
                </a:gridCol>
                <a:gridCol w="3474720">
                  <a:extLst>
                    <a:ext uri="{9D8B030D-6E8A-4147-A177-3AD203B41FA5}">
                      <a16:colId xmlns:a16="http://schemas.microsoft.com/office/drawing/2014/main" val="3230373137"/>
                    </a:ext>
                  </a:extLst>
                </a:gridCol>
              </a:tblGrid>
              <a:tr h="358591">
                <a:tc>
                  <a:txBody>
                    <a:bodyPr/>
                    <a:lstStyle/>
                    <a:p>
                      <a:pPr algn="ctr"/>
                      <a:r>
                        <a:rPr lang="en-GB" sz="1400">
                          <a:solidFill>
                            <a:schemeClr val="tx1"/>
                          </a:solidFill>
                          <a:latin typeface="Calibri" panose="020F0502020204030204" pitchFamily="34" charset="0"/>
                          <a:ea typeface="Calibri" panose="020F0502020204030204" pitchFamily="34" charset="0"/>
                          <a:cs typeface="Calibri" panose="020F0502020204030204" pitchFamily="34" charset="0"/>
                        </a:rPr>
                        <a:t>Lee et al. (2023)</a:t>
                      </a:r>
                    </a:p>
                  </a:txBody>
                  <a:tcPr marL="73399" marR="73399" marT="36700" marB="36700"/>
                </a:tc>
                <a:tc>
                  <a:txBody>
                    <a:bodyPr/>
                    <a:lstStyle/>
                    <a:p>
                      <a:pPr algn="ctr"/>
                      <a:r>
                        <a:rPr lang="en-GB"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Salovaara</a:t>
                      </a: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 et al. (2024)</a:t>
                      </a:r>
                    </a:p>
                  </a:txBody>
                  <a:tcPr marL="73399" marR="73399" marT="36700" marB="36700"/>
                </a:tc>
                <a:tc>
                  <a:txBody>
                    <a:bodyPr/>
                    <a:lstStyle/>
                    <a:p>
                      <a:pPr algn="ctr"/>
                      <a:r>
                        <a:rPr lang="en-GB"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Vandaele</a:t>
                      </a: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GB" sz="1400" b="1"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Stålhammar</a:t>
                      </a:r>
                      <a:r>
                        <a:rPr lang="en-GB"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(2022)</a:t>
                      </a: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3399" marR="73399" marT="36700" marB="36700"/>
                </a:tc>
                <a:extLst>
                  <a:ext uri="{0D108BD9-81ED-4DB2-BD59-A6C34878D82A}">
                    <a16:rowId xmlns:a16="http://schemas.microsoft.com/office/drawing/2014/main" val="2176791400"/>
                  </a:ext>
                </a:extLst>
              </a:tr>
              <a:tr h="4025995">
                <a:tc>
                  <a:txBody>
                    <a:bodyPr/>
                    <a:lstStyle/>
                    <a:p>
                      <a:pPr marL="0" indent="0" algn="just">
                        <a:buFont typeface="Arial" panose="020B0604020202020204" pitchFamily="34" charset="0"/>
                        <a:buNone/>
                      </a:pPr>
                      <a:r>
                        <a:rPr lang="en-GB" sz="1400" dirty="0">
                          <a:latin typeface="Calibri" panose="020F0502020204030204" pitchFamily="34" charset="0"/>
                          <a:ea typeface="Calibri" panose="020F0502020204030204" pitchFamily="34" charset="0"/>
                          <a:cs typeface="Calibri" panose="020F0502020204030204" pitchFamily="34" charset="0"/>
                        </a:rPr>
                        <a:t>Examined Canadian students’ SDG engagement:</a:t>
                      </a:r>
                    </a:p>
                    <a:p>
                      <a:pPr marL="0" indent="0" algn="just">
                        <a:buFont typeface="Arial" panose="020B0604020202020204" pitchFamily="34" charset="0"/>
                        <a:buNone/>
                      </a:pPr>
                      <a:endParaRPr lang="en-GB"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Feelings of powerlessness and hopelessness hindered students’ capacity to act. </a:t>
                      </a: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Barriers driven by imposter syndrome, limited decision-making power and the overwhelming scale of the SDGs.</a:t>
                      </a: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Underscores the psychological and systemic challenges hindering students’ perceived capacity to effect meaningful change.</a:t>
                      </a:r>
                    </a:p>
                  </a:txBody>
                  <a:tcPr marL="73399" marR="73399" marT="36700" marB="36700"/>
                </a:tc>
                <a:tc>
                  <a:txBody>
                    <a:bodyPr/>
                    <a:lstStyle/>
                    <a:p>
                      <a:pPr algn="just"/>
                      <a:r>
                        <a:rPr lang="en-GB" sz="1400" dirty="0">
                          <a:latin typeface="Calibri" panose="020F0502020204030204" pitchFamily="34" charset="0"/>
                          <a:ea typeface="Calibri" panose="020F0502020204030204" pitchFamily="34" charset="0"/>
                          <a:cs typeface="Calibri" panose="020F0502020204030204" pitchFamily="34" charset="0"/>
                        </a:rPr>
                        <a:t>Examined how faculty and staff perceive their capacity to act as sustainable agents within their institutions:</a:t>
                      </a:r>
                    </a:p>
                    <a:p>
                      <a:pPr algn="just"/>
                      <a:endParaRPr lang="en-GB"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Feelings of hopelessness and powerlessness- often linked to others (government, peers) indifferent attitudes.</a:t>
                      </a: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Participants questioned their own commitment to sustainability because of this.</a:t>
                      </a: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Insufficient resources, time, and money identified as barriers.</a:t>
                      </a: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Scepticism surrounding the power of their own individual contribution, leading to feelings of anxiety and frustration over current progress.</a:t>
                      </a:r>
                    </a:p>
                  </a:txBody>
                  <a:tcPr marL="73399" marR="73399" marT="36700" marB="36700"/>
                </a:tc>
                <a:tc>
                  <a:txBody>
                    <a:bodyPr/>
                    <a:lstStyle/>
                    <a:p>
                      <a:pPr algn="just"/>
                      <a:r>
                        <a:rPr lang="en-GB" sz="1400" dirty="0">
                          <a:latin typeface="Calibri" panose="020F0502020204030204" pitchFamily="34" charset="0"/>
                          <a:ea typeface="Calibri" panose="020F0502020204030204" pitchFamily="34" charset="0"/>
                          <a:cs typeface="Calibri" panose="020F0502020204030204" pitchFamily="34" charset="0"/>
                        </a:rPr>
                        <a:t>Explores how emotions can impact university students' engagement with sustainability-based practices. </a:t>
                      </a:r>
                    </a:p>
                    <a:p>
                      <a:pPr algn="just"/>
                      <a:endParaRPr lang="en-GB"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University students, due to regular (fear-based) exposure via curriculum and media), often have negative emotions surrounding sustainable development issues.</a:t>
                      </a:r>
                    </a:p>
                    <a:p>
                      <a:pPr marL="285750" indent="-285750" algn="just">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Finds that those with a more optimistic outlook, were more likely to engage in positive practices. Whereas pessimistic individuals were more likely to experience disengagement or denial. </a:t>
                      </a:r>
                    </a:p>
                  </a:txBody>
                  <a:tcPr marL="73399" marR="73399" marT="36700" marB="36700"/>
                </a:tc>
                <a:extLst>
                  <a:ext uri="{0D108BD9-81ED-4DB2-BD59-A6C34878D82A}">
                    <a16:rowId xmlns:a16="http://schemas.microsoft.com/office/drawing/2014/main" val="503469551"/>
                  </a:ext>
                </a:extLst>
              </a:tr>
            </a:tbl>
          </a:graphicData>
        </a:graphic>
      </p:graphicFrame>
    </p:spTree>
    <p:extLst>
      <p:ext uri="{BB962C8B-B14F-4D97-AF65-F5344CB8AC3E}">
        <p14:creationId xmlns:p14="http://schemas.microsoft.com/office/powerpoint/2010/main" val="13537820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B6B13-6B05-B2E7-BF62-C86BAB287DE8}"/>
              </a:ext>
            </a:extLst>
          </p:cNvPr>
          <p:cNvSpPr>
            <a:spLocks noGrp="1"/>
          </p:cNvSpPr>
          <p:nvPr>
            <p:ph type="title"/>
          </p:nvPr>
        </p:nvSpPr>
        <p:spPr>
          <a:xfrm>
            <a:off x="572493" y="238539"/>
            <a:ext cx="11018520" cy="1434415"/>
          </a:xfrm>
        </p:spPr>
        <p:txBody>
          <a:bodyPr anchor="b">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Methodology</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96199C-6357-E754-DB92-5992BE100477}"/>
              </a:ext>
            </a:extLst>
          </p:cNvPr>
          <p:cNvSpPr>
            <a:spLocks noGrp="1"/>
          </p:cNvSpPr>
          <p:nvPr>
            <p:ph idx="1"/>
          </p:nvPr>
        </p:nvSpPr>
        <p:spPr>
          <a:xfrm>
            <a:off x="572493" y="2071315"/>
            <a:ext cx="6713552" cy="4548145"/>
          </a:xfrm>
        </p:spPr>
        <p:txBody>
          <a:bodyPr anchor="t">
            <a:normAutofit/>
          </a:bodyPr>
          <a:lstStyle/>
          <a:p>
            <a:pPr algn="just"/>
            <a:r>
              <a:rPr lang="en-GB" sz="1800" b="1" dirty="0">
                <a:latin typeface="Calibri" panose="020F0502020204030204" pitchFamily="34" charset="0"/>
                <a:ea typeface="Calibri" panose="020F0502020204030204" pitchFamily="34" charset="0"/>
                <a:cs typeface="Calibri" panose="020F0502020204030204" pitchFamily="34" charset="0"/>
              </a:rPr>
              <a:t>Qualitative</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b="1" dirty="0">
                <a:latin typeface="Calibri" panose="020F0502020204030204" pitchFamily="34" charset="0"/>
                <a:ea typeface="Calibri" panose="020F0502020204030204" pitchFamily="34" charset="0"/>
                <a:cs typeface="Calibri" panose="020F0502020204030204" pitchFamily="34" charset="0"/>
              </a:rPr>
              <a:t>interpretive</a:t>
            </a:r>
            <a:r>
              <a:rPr lang="en-GB" sz="1800" dirty="0">
                <a:latin typeface="Calibri" panose="020F0502020204030204" pitchFamily="34" charset="0"/>
                <a:ea typeface="Calibri" panose="020F0502020204030204" pitchFamily="34" charset="0"/>
                <a:cs typeface="Calibri" panose="020F0502020204030204" pitchFamily="34" charset="0"/>
              </a:rPr>
              <a:t>-centred design, utilising semi-structured </a:t>
            </a:r>
            <a:r>
              <a:rPr lang="en-GB" sz="1800" b="1" dirty="0">
                <a:latin typeface="Calibri" panose="020F0502020204030204" pitchFamily="34" charset="0"/>
                <a:ea typeface="Calibri" panose="020F0502020204030204" pitchFamily="34" charset="0"/>
                <a:cs typeface="Calibri" panose="020F0502020204030204" pitchFamily="34" charset="0"/>
              </a:rPr>
              <a:t>interviews</a:t>
            </a:r>
            <a:r>
              <a:rPr lang="en-GB" sz="1800" dirty="0">
                <a:latin typeface="Calibri" panose="020F0502020204030204" pitchFamily="34" charset="0"/>
                <a:ea typeface="Calibri" panose="020F0502020204030204" pitchFamily="34" charset="0"/>
                <a:cs typeface="Calibri" panose="020F0502020204030204" pitchFamily="34" charset="0"/>
              </a:rPr>
              <a:t>.</a:t>
            </a:r>
          </a:p>
          <a:p>
            <a:pPr algn="just"/>
            <a:r>
              <a:rPr lang="en-GB" sz="1800" dirty="0">
                <a:latin typeface="Calibri" panose="020F0502020204030204" pitchFamily="34" charset="0"/>
                <a:ea typeface="Calibri" panose="020F0502020204030204" pitchFamily="34" charset="0"/>
                <a:cs typeface="Calibri" panose="020F0502020204030204" pitchFamily="34" charset="0"/>
              </a:rPr>
              <a:t>Individuals often hold complex, layered, and nuanced perspectives on sustainability-related issues (Azmat et al., 2023; Lucio et al., 2019).</a:t>
            </a:r>
          </a:p>
          <a:p>
            <a:pPr algn="just"/>
            <a:r>
              <a:rPr lang="en-GB" sz="1800" dirty="0">
                <a:latin typeface="Calibri" panose="020F0502020204030204" pitchFamily="34" charset="0"/>
                <a:ea typeface="Calibri" panose="020F0502020204030204" pitchFamily="34" charset="0"/>
                <a:cs typeface="Calibri" panose="020F0502020204030204" pitchFamily="34" charset="0"/>
              </a:rPr>
              <a:t>Perceptions of agency are inherently subjective experiences, shaped by personal beliefs, circumstances, emotions, and social interaction (</a:t>
            </a:r>
            <a:r>
              <a:rPr lang="en-GB" sz="1800" dirty="0" err="1">
                <a:latin typeface="Calibri" panose="020F0502020204030204" pitchFamily="34" charset="0"/>
                <a:ea typeface="Calibri" panose="020F0502020204030204" pitchFamily="34" charset="0"/>
                <a:cs typeface="Calibri" panose="020F0502020204030204" pitchFamily="34" charset="0"/>
              </a:rPr>
              <a:t>Emirbayer</a:t>
            </a:r>
            <a:r>
              <a:rPr lang="en-GB" sz="1800" dirty="0">
                <a:latin typeface="Calibri" panose="020F0502020204030204" pitchFamily="34" charset="0"/>
                <a:ea typeface="Calibri" panose="020F0502020204030204" pitchFamily="34" charset="0"/>
                <a:cs typeface="Calibri" panose="020F0502020204030204" pitchFamily="34" charset="0"/>
              </a:rPr>
              <a:t> &amp; Mische, 1998).</a:t>
            </a:r>
          </a:p>
          <a:p>
            <a:pPr algn="just"/>
            <a:r>
              <a:rPr lang="en-GB" sz="1800" dirty="0">
                <a:latin typeface="Calibri" panose="020F0502020204030204" pitchFamily="34" charset="0"/>
                <a:ea typeface="Calibri" panose="020F0502020204030204" pitchFamily="34" charset="0"/>
                <a:cs typeface="Calibri" panose="020F0502020204030204" pitchFamily="34" charset="0"/>
              </a:rPr>
              <a:t>This approach enables exploration of these subjective and socially constructed meanings (Creswell &amp; Creswell, 2018), helping to uncover the layered perspectives that individuals attach to SDG-based topics (</a:t>
            </a:r>
            <a:r>
              <a:rPr lang="en-GB" sz="1800" dirty="0" err="1">
                <a:latin typeface="Calibri" panose="020F0502020204030204" pitchFamily="34" charset="0"/>
                <a:ea typeface="Calibri" panose="020F0502020204030204" pitchFamily="34" charset="0"/>
                <a:cs typeface="Calibri" panose="020F0502020204030204" pitchFamily="34" charset="0"/>
              </a:rPr>
              <a:t>Concina</a:t>
            </a:r>
            <a:r>
              <a:rPr lang="en-GB" sz="1800" dirty="0">
                <a:latin typeface="Calibri" panose="020F0502020204030204" pitchFamily="34" charset="0"/>
                <a:ea typeface="Calibri" panose="020F0502020204030204" pitchFamily="34" charset="0"/>
                <a:cs typeface="Calibri" panose="020F0502020204030204" pitchFamily="34" charset="0"/>
              </a:rPr>
              <a:t> &amp; Frate, 2023).</a:t>
            </a:r>
          </a:p>
          <a:p>
            <a:pPr algn="just"/>
            <a:r>
              <a:rPr lang="en-GB" sz="1800" dirty="0">
                <a:latin typeface="Calibri" panose="020F0502020204030204" pitchFamily="34" charset="0"/>
                <a:ea typeface="Calibri" panose="020F0502020204030204" pitchFamily="34" charset="0"/>
                <a:cs typeface="Calibri" panose="020F0502020204030204" pitchFamily="34" charset="0"/>
              </a:rPr>
              <a:t>Interview </a:t>
            </a:r>
            <a:r>
              <a:rPr lang="en-GB" sz="1800" b="1" dirty="0">
                <a:latin typeface="Calibri" panose="020F0502020204030204" pitchFamily="34" charset="0"/>
                <a:ea typeface="Calibri" panose="020F0502020204030204" pitchFamily="34" charset="0"/>
                <a:cs typeface="Calibri" panose="020F0502020204030204" pitchFamily="34" charset="0"/>
              </a:rPr>
              <a:t>undergraduate BS</a:t>
            </a:r>
            <a:r>
              <a:rPr lang="en-GB" sz="1800" dirty="0">
                <a:latin typeface="Calibri" panose="020F0502020204030204" pitchFamily="34" charset="0"/>
                <a:ea typeface="Calibri" panose="020F0502020204030204" pitchFamily="34" charset="0"/>
                <a:cs typeface="Calibri" panose="020F0502020204030204" pitchFamily="34" charset="0"/>
              </a:rPr>
              <a:t> students from </a:t>
            </a:r>
            <a:r>
              <a:rPr lang="en-GB" sz="1800" b="1" dirty="0">
                <a:latin typeface="Calibri" panose="020F0502020204030204" pitchFamily="34" charset="0"/>
                <a:ea typeface="Calibri" panose="020F0502020204030204" pitchFamily="34" charset="0"/>
                <a:cs typeface="Calibri" panose="020F0502020204030204" pitchFamily="34" charset="0"/>
              </a:rPr>
              <a:t>post-92 universities </a:t>
            </a:r>
            <a:r>
              <a:rPr lang="en-GB" sz="1800" dirty="0">
                <a:latin typeface="Calibri" panose="020F0502020204030204" pitchFamily="34" charset="0"/>
                <a:ea typeface="Calibri" panose="020F0502020204030204" pitchFamily="34" charset="0"/>
                <a:cs typeface="Calibri" panose="020F0502020204030204" pitchFamily="34" charset="0"/>
              </a:rPr>
              <a:t>until data saturation is reached. </a:t>
            </a:r>
          </a:p>
        </p:txBody>
      </p:sp>
      <p:pic>
        <p:nvPicPr>
          <p:cNvPr id="4" name="Picture 2" descr="Contribution vs Attribution: Impact of Intermediaries">
            <a:extLst>
              <a:ext uri="{FF2B5EF4-FFF2-40B4-BE49-F238E27FC236}">
                <a16:creationId xmlns:a16="http://schemas.microsoft.com/office/drawing/2014/main" id="{D9BB52CC-9824-BEE1-8DAC-353383357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674" r="26062" b="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61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BB4D7-9EA7-4AB0-E07B-A19F6C0DC8B9}"/>
              </a:ext>
            </a:extLst>
          </p:cNvPr>
          <p:cNvSpPr>
            <a:spLocks noGrp="1"/>
          </p:cNvSpPr>
          <p:nvPr>
            <p:ph type="title"/>
          </p:nvPr>
        </p:nvSpPr>
        <p:spPr>
          <a:xfrm>
            <a:off x="572493" y="238539"/>
            <a:ext cx="11018520" cy="1434415"/>
          </a:xfrm>
        </p:spPr>
        <p:txBody>
          <a:bodyPr anchor="b">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Impact and Contribution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CD2AC-BA4F-F0F7-E6E5-83D402BBD548}"/>
              </a:ext>
            </a:extLst>
          </p:cNvPr>
          <p:cNvSpPr>
            <a:spLocks noGrp="1"/>
          </p:cNvSpPr>
          <p:nvPr>
            <p:ph idx="1"/>
          </p:nvPr>
        </p:nvSpPr>
        <p:spPr>
          <a:xfrm>
            <a:off x="572493" y="2071316"/>
            <a:ext cx="6713552" cy="4119172"/>
          </a:xfrm>
        </p:spPr>
        <p:txBody>
          <a:bodyPr anchor="t">
            <a:normAutofit/>
          </a:bodyPr>
          <a:lstStyle/>
          <a:p>
            <a:pPr algn="just"/>
            <a:r>
              <a:rPr lang="en-GB" sz="1900" dirty="0">
                <a:latin typeface="Calibri" panose="020F0502020204030204" pitchFamily="34" charset="0"/>
                <a:ea typeface="Calibri" panose="020F0502020204030204" pitchFamily="34" charset="0"/>
                <a:cs typeface="Calibri" panose="020F0502020204030204" pitchFamily="34" charset="0"/>
              </a:rPr>
              <a:t>Inadequate attention to human behaviour and agency noted in the sustainability transition literature (</a:t>
            </a:r>
            <a:r>
              <a:rPr lang="en-GB" sz="1900" dirty="0" err="1">
                <a:latin typeface="Calibri" panose="020F0502020204030204" pitchFamily="34" charset="0"/>
                <a:ea typeface="Calibri" panose="020F0502020204030204" pitchFamily="34" charset="0"/>
                <a:cs typeface="Calibri" panose="020F0502020204030204" pitchFamily="34" charset="0"/>
              </a:rPr>
              <a:t>Huttunen</a:t>
            </a:r>
            <a:r>
              <a:rPr lang="en-GB" sz="1900" dirty="0">
                <a:latin typeface="Calibri" panose="020F0502020204030204" pitchFamily="34" charset="0"/>
                <a:ea typeface="Calibri" panose="020F0502020204030204" pitchFamily="34" charset="0"/>
                <a:cs typeface="Calibri" panose="020F0502020204030204" pitchFamily="34" charset="0"/>
              </a:rPr>
              <a:t> et al., 2021).</a:t>
            </a:r>
          </a:p>
          <a:p>
            <a:pPr algn="just"/>
            <a:r>
              <a:rPr lang="en-GB" sz="1900" dirty="0">
                <a:latin typeface="Calibri" panose="020F0502020204030204" pitchFamily="34" charset="0"/>
                <a:ea typeface="Calibri" panose="020F0502020204030204" pitchFamily="34" charset="0"/>
                <a:cs typeface="Calibri" panose="020F0502020204030204" pitchFamily="34" charset="0"/>
              </a:rPr>
              <a:t>Limited focus has been given to how students perceive their agency and the factors shaping their capacity to contribute to the SDGs (Hassan et al., 2016), highlighting the need for a more ‘student-centric’ perspective (Jones et al., 2024).</a:t>
            </a:r>
          </a:p>
          <a:p>
            <a:pPr algn="just"/>
            <a:r>
              <a:rPr lang="en-GB" sz="1900" dirty="0">
                <a:latin typeface="Calibri" panose="020F0502020204030204" pitchFamily="34" charset="0"/>
                <a:ea typeface="Calibri" panose="020F0502020204030204" pitchFamily="34" charset="0"/>
                <a:cs typeface="Calibri" panose="020F0502020204030204" pitchFamily="34" charset="0"/>
              </a:rPr>
              <a:t>By adopting a qualitative approach, this thesis addresses these gaps, offering a rich, contextualised exploration of how BS students perceive their agency in advancing the SDGs. </a:t>
            </a:r>
          </a:p>
          <a:p>
            <a:pPr algn="just"/>
            <a:r>
              <a:rPr lang="en-GB" sz="1900" dirty="0">
                <a:latin typeface="Calibri" panose="020F0502020204030204" pitchFamily="34" charset="0"/>
                <a:ea typeface="Calibri" panose="020F0502020204030204" pitchFamily="34" charset="0"/>
                <a:cs typeface="Calibri" panose="020F0502020204030204" pitchFamily="34" charset="0"/>
              </a:rPr>
              <a:t>Through exploring these nuanced perceptions, drivers, and barriers, this study can guide BSs, policymakers, and businesses in developing initiatives that enhance students’ agency in SDG-related engagement.</a:t>
            </a:r>
          </a:p>
        </p:txBody>
      </p:sp>
      <p:pic>
        <p:nvPicPr>
          <p:cNvPr id="5" name="Picture 6" descr="Tree Roots Clipart Stock Illustrations – 555 Tree Roots Clipart Stock ...">
            <a:extLst>
              <a:ext uri="{FF2B5EF4-FFF2-40B4-BE49-F238E27FC236}">
                <a16:creationId xmlns:a16="http://schemas.microsoft.com/office/drawing/2014/main" id="{ECA93295-8946-6782-5938-47EC7CD2A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0" r="432" b="-3"/>
          <a:stretch/>
        </p:blipFill>
        <p:spPr bwMode="auto">
          <a:xfrm>
            <a:off x="7604229" y="1911493"/>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12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BC39D49-06D7-1DBA-CB27-915C397C2009}"/>
              </a:ext>
            </a:extLst>
          </p:cNvPr>
          <p:cNvSpPr>
            <a:spLocks noGrp="1"/>
          </p:cNvSpPr>
          <p:nvPr>
            <p:ph type="title"/>
          </p:nvPr>
        </p:nvSpPr>
        <p:spPr>
          <a:xfrm>
            <a:off x="635000" y="640823"/>
            <a:ext cx="3418659" cy="5583148"/>
          </a:xfrm>
        </p:spPr>
        <p:txBody>
          <a:bodyPr anchor="ctr">
            <a:normAutofit/>
          </a:bodyPr>
          <a:lstStyle/>
          <a:p>
            <a:r>
              <a:rPr lang="en-GB" sz="5400">
                <a:latin typeface="Calibri" panose="020F0502020204030204" pitchFamily="34" charset="0"/>
                <a:ea typeface="Calibri" panose="020F0502020204030204" pitchFamily="34" charset="0"/>
                <a:cs typeface="Calibri" panose="020F0502020204030204" pitchFamily="34" charset="0"/>
              </a:rPr>
              <a:t>Thank you very much for listening!</a:t>
            </a:r>
          </a:p>
        </p:txBody>
      </p:sp>
      <p:sp>
        <p:nvSpPr>
          <p:cNvPr id="105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51" name="Content Placeholder 2">
            <a:extLst>
              <a:ext uri="{FF2B5EF4-FFF2-40B4-BE49-F238E27FC236}">
                <a16:creationId xmlns:a16="http://schemas.microsoft.com/office/drawing/2014/main" id="{DE1CE7B3-F0D3-D0C3-FFB5-DD94F60D2F4C}"/>
              </a:ext>
            </a:extLst>
          </p:cNvPr>
          <p:cNvGraphicFramePr>
            <a:graphicFrameLocks noGrp="1"/>
          </p:cNvGraphicFramePr>
          <p:nvPr>
            <p:ph idx="1"/>
            <p:extLst>
              <p:ext uri="{D42A27DB-BD31-4B8C-83A1-F6EECF244321}">
                <p14:modId xmlns:p14="http://schemas.microsoft.com/office/powerpoint/2010/main" val="109021038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76287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A37E2-BE88-AB02-E977-992978E95D3B}"/>
              </a:ext>
            </a:extLst>
          </p:cNvPr>
          <p:cNvSpPr>
            <a:spLocks noGrp="1"/>
          </p:cNvSpPr>
          <p:nvPr>
            <p:ph type="title"/>
          </p:nvPr>
        </p:nvSpPr>
        <p:spPr>
          <a:xfrm>
            <a:off x="838200" y="365125"/>
            <a:ext cx="10515600" cy="1325563"/>
          </a:xfrm>
        </p:spPr>
        <p:txBody>
          <a:bodyPr>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References (1)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375E96-C0B2-4255-4EFB-1CE9389B0CC4}"/>
              </a:ext>
            </a:extLst>
          </p:cNvPr>
          <p:cNvSpPr>
            <a:spLocks noGrp="1"/>
          </p:cNvSpPr>
          <p:nvPr>
            <p:ph idx="1"/>
          </p:nvPr>
        </p:nvSpPr>
        <p:spPr>
          <a:xfrm>
            <a:off x="206829" y="1929384"/>
            <a:ext cx="11593284" cy="4928616"/>
          </a:xfrm>
        </p:spPr>
        <p:txBody>
          <a:bodyPr>
            <a:normAutofit fontScale="62500" lnSpcReduction="20000"/>
          </a:bodyPr>
          <a:lstStyle/>
          <a:p>
            <a:pPr marL="342900" lvl="0" indent="-342900" algn="just">
              <a:lnSpc>
                <a:spcPct val="115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Azmat, F., Jain, A., &amp; Sridharan, B. (2023). Responsible management education in business schools: Are we there yet?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Journal of Business Research</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157</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113518 </a:t>
            </a:r>
            <a:r>
              <a:rPr lang="en-GB" sz="1800" u="sng" kern="100" dirty="0">
                <a:solidFill>
                  <a:srgbClr val="0563C1"/>
                </a:solidFill>
                <a:effectLst/>
                <a:latin typeface="Calibri" panose="020F0502020204030204" pitchFamily="34" charset="0"/>
                <a:ea typeface="Aptos" panose="020B0004020202020204" pitchFamily="34" charset="0"/>
                <a:cs typeface="Times New Roman" panose="02020603050405020304" pitchFamily="18" charset="0"/>
                <a:hlinkClick r:id="rId2"/>
              </a:rPr>
              <a:t>https://doi.org/10.1016/j.jbusres.2022.113518</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Chaplin, G., &amp;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Wyton</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P. (2014). Student engagement with sustainability: understanding the value-action gap.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International Journal of Sustainability in Higher Education</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 15</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(4), 404–417. </a:t>
            </a:r>
            <a:r>
              <a:rPr lang="en-GB" sz="1800" u="sng" kern="100" dirty="0">
                <a:solidFill>
                  <a:srgbClr val="0563C1"/>
                </a:solidFill>
                <a:effectLst/>
                <a:latin typeface="Calibri" panose="020F0502020204030204" pitchFamily="34" charset="0"/>
                <a:ea typeface="Aptos" panose="020B0004020202020204" pitchFamily="34" charset="0"/>
                <a:cs typeface="Times New Roman" panose="02020603050405020304" pitchFamily="18" charset="0"/>
                <a:hlinkClick r:id="rId3"/>
              </a:rPr>
              <a:t>https://doi.org/10.1108/IJSHE-04-2012-0029</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Chawla, L., &amp; Cushing, D. F. (2007). Education for strategic environmental behavior.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Environmental Education Research</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13</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(4), 437–452. </a:t>
            </a:r>
            <a:r>
              <a:rPr lang="en-GB" sz="1800" u="sng" kern="100" dirty="0">
                <a:solidFill>
                  <a:srgbClr val="0563C1"/>
                </a:solidFill>
                <a:effectLst/>
                <a:latin typeface="Calibri" panose="020F0502020204030204" pitchFamily="34" charset="0"/>
                <a:ea typeface="Aptos" panose="020B0004020202020204" pitchFamily="34" charset="0"/>
                <a:cs typeface="Times New Roman" panose="02020603050405020304" pitchFamily="18" charset="0"/>
                <a:hlinkClick r:id="rId4"/>
              </a:rPr>
              <a:t>https://doi.org/10.1080/13504620701581539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Concina</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E., &amp; Frate, S. (2023). Assessing University Students’ Beliefs and Attitudes towards Sustainability and Sustainable Development: A Systematic Review.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Trends in Higher Education</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2</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(4), 705–717. </a:t>
            </a:r>
            <a:r>
              <a:rPr lang="en-GB" sz="1800" u="sng" kern="100" dirty="0">
                <a:solidFill>
                  <a:srgbClr val="0563C1"/>
                </a:solidFill>
                <a:effectLst/>
                <a:latin typeface="Calibri" panose="020F0502020204030204" pitchFamily="34" charset="0"/>
                <a:ea typeface="Aptos" panose="020B0004020202020204" pitchFamily="34" charset="0"/>
                <a:cs typeface="Times New Roman" panose="02020603050405020304" pitchFamily="18" charset="0"/>
                <a:hlinkClick r:id="rId5"/>
              </a:rPr>
              <a:t>https://doi.org/10.3390/higheredu2040041</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Creswell, J. W., &amp; Creswell, J. D. (2018).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Research design : qualitative, quantitative &amp; mixed methods approaches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(5</a:t>
            </a:r>
            <a:r>
              <a:rPr lang="en-GB" sz="1800" kern="100" baseline="30000" dirty="0">
                <a:effectLst/>
                <a:latin typeface="Calibri" panose="020F0502020204030204" pitchFamily="34" charset="0"/>
                <a:ea typeface="Aptos" panose="020B0004020202020204" pitchFamily="34" charset="0"/>
                <a:cs typeface="Times New Roman" panose="02020603050405020304" pitchFamily="18" charset="0"/>
              </a:rPr>
              <a:t>th</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ed.). SAGE.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Eagle, L., Low, D., Case, P., &amp;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Vandommele</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L. (2015). Attitudes of undergraduate business students toward sustainability issues.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International Journal of Sustainability in Higher Education</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16</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(5), 650–668. </a:t>
            </a:r>
            <a:r>
              <a:rPr lang="en-GB" sz="1800" u="sng" kern="100" dirty="0">
                <a:solidFill>
                  <a:srgbClr val="0563C1"/>
                </a:solidFill>
                <a:effectLst/>
                <a:latin typeface="Calibri" panose="020F0502020204030204" pitchFamily="34" charset="0"/>
                <a:ea typeface="Aptos" panose="020B0004020202020204" pitchFamily="34" charset="0"/>
                <a:cs typeface="Times New Roman" panose="02020603050405020304" pitchFamily="18" charset="0"/>
                <a:hlinkClick r:id="rId6"/>
              </a:rPr>
              <a:t>https://doi.org/10.1108/IJSHE-04-2014-0054</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Emirbayer</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M., &amp; Mische, A. (1998). What is agency ?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The American Journal of Sociology</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103</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(4), 962–1023. </a:t>
            </a:r>
            <a:r>
              <a:rPr lang="en-GB" sz="1800" kern="100" dirty="0">
                <a:effectLst/>
                <a:latin typeface="Calibri" panose="020F0502020204030204" pitchFamily="34" charset="0"/>
                <a:ea typeface="Aptos" panose="020B0004020202020204" pitchFamily="34" charset="0"/>
                <a:cs typeface="Times New Roman" panose="02020603050405020304" pitchFamily="18" charset="0"/>
                <a:hlinkClick r:id="rId7"/>
              </a:rPr>
              <a:t>https://doi.org/10.1086/231294</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Fischer, L.-B., &amp;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Newig</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J. (2016). Importance of Actors and Agency in Sustainability Transitions: A Systematic Exploration of the Literature.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Sustainability</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 8</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(5), 476-. </a:t>
            </a:r>
            <a:r>
              <a:rPr lang="en-GB" sz="1800" u="sng" kern="100" dirty="0">
                <a:solidFill>
                  <a:srgbClr val="0563C1"/>
                </a:solidFill>
                <a:effectLst/>
                <a:latin typeface="Calibri" panose="020F0502020204030204" pitchFamily="34" charset="0"/>
                <a:ea typeface="Aptos" panose="020B0004020202020204" pitchFamily="34" charset="0"/>
                <a:cs typeface="Times New Roman" panose="02020603050405020304" pitchFamily="18" charset="0"/>
                <a:hlinkClick r:id="rId8"/>
              </a:rPr>
              <a:t>https://doi.org/10.3390/su8050476</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Guerra, A., Jiang, D., &amp; Du, X. (2022). Student Agency for Sustainability in a Systemic PBL Environment.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Sustainability</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14</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(21), 13728-. </a:t>
            </a:r>
            <a:r>
              <a:rPr lang="en-GB" sz="1800" u="sng" kern="100" dirty="0">
                <a:solidFill>
                  <a:srgbClr val="0563C1"/>
                </a:solidFill>
                <a:effectLst/>
                <a:latin typeface="Calibri" panose="020F0502020204030204" pitchFamily="34" charset="0"/>
                <a:ea typeface="Aptos" panose="020B0004020202020204" pitchFamily="34" charset="0"/>
                <a:cs typeface="Times New Roman" panose="02020603050405020304" pitchFamily="18" charset="0"/>
                <a:hlinkClick r:id="rId9"/>
              </a:rPr>
              <a:t>https://doi.org/10.3390/su142113728</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200" dirty="0"/>
          </a:p>
        </p:txBody>
      </p:sp>
    </p:spTree>
    <p:extLst>
      <p:ext uri="{BB962C8B-B14F-4D97-AF65-F5344CB8AC3E}">
        <p14:creationId xmlns:p14="http://schemas.microsoft.com/office/powerpoint/2010/main" val="243194688"/>
      </p:ext>
    </p:extLst>
  </p:cSld>
  <p:clrMapOvr>
    <a:masterClrMapping/>
  </p:clrMapOvr>
  <p:transition spd="med">
    <p:pull/>
  </p:transition>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682</TotalTime>
  <Words>2928</Words>
  <Application>Microsoft Office PowerPoint</Application>
  <PresentationFormat>Widescreen</PresentationFormat>
  <Paragraphs>112</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Understanding Agency: Business Students’ Perspectives on Sustainable Development Goal (SDG) Engagement and Challenges </vt:lpstr>
      <vt:lpstr>Background and Rationale </vt:lpstr>
      <vt:lpstr>Aim and Research Questions </vt:lpstr>
      <vt:lpstr>Review of Literature (1) </vt:lpstr>
      <vt:lpstr>Review of Literature (2)</vt:lpstr>
      <vt:lpstr>Methodology</vt:lpstr>
      <vt:lpstr>Impact and Contribution</vt:lpstr>
      <vt:lpstr>Thank you very much for listening!</vt:lpstr>
      <vt:lpstr>References (1) </vt:lpstr>
      <vt:lpstr>References (2) </vt:lpstr>
      <vt:lpstr>References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Hayden Cronk</dc:creator>
  <cp:lastModifiedBy>Gavin, Justine</cp:lastModifiedBy>
  <cp:revision>12</cp:revision>
  <dcterms:created xsi:type="dcterms:W3CDTF">2025-02-06T09:44:39Z</dcterms:created>
  <dcterms:modified xsi:type="dcterms:W3CDTF">2026-02-19T17:37:18Z</dcterms:modified>
</cp:coreProperties>
</file>