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1A4B1-5D4A-4A68-B0D7-A4373A1394E9}" type="datetimeFigureOut">
              <a:rPr lang="en-GB" smtClean="0"/>
              <a:t>20/01/2026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96ACC-2C5C-4321-8F0B-D38486318C2B}" type="slidenum">
              <a:rPr lang="en-GB" smtClean="0"/>
              <a:t>‹#›</a:t>
            </a:fld>
            <a:endParaRPr lang="en-GB"/>
          </a:p>
        </p:txBody>
      </p:sp>
    </p:spTree>
    <p:extLst>
      <p:ext uri="{BB962C8B-B14F-4D97-AF65-F5344CB8AC3E}">
        <p14:creationId xmlns:p14="http://schemas.microsoft.com/office/powerpoint/2010/main" val="221995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10-year-health-plan-for-england-fit-for-the-future/fit-for-the-future-10-year-health-plan-for-england-executive-summary?utm_source=chatgpt.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cn.org.uk/magazines/Action/2025/Jul/NHS-10-year-health-plan-what-it-means-for-nursing-staff?utm_source=chatgpt.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ingsfund.org.uk/insight-and-analysis/long-reads/ten-year-health-plan-explained?utm_source=chatgpt.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gov.uk/government/publications/10-year-health-plan-for-england-fit-for-the-future/fit-for-the-future-10-year-health-plan-for-england-executive-summary?utm_source=chatgpt.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This decade marks a shift from aspiration to implementation — a move toward truly digital-first healthcare, where AI drives transformation and efficiency.</a:t>
            </a:r>
            <a:r>
              <a:rPr lang="en-US" sz="1200" kern="1200" dirty="0">
                <a:solidFill>
                  <a:schemeClr val="tx1"/>
                </a:solidFill>
                <a:effectLst/>
                <a:latin typeface="+mn-lt"/>
                <a:ea typeface="+mn-ea"/>
                <a:cs typeface="+mn-cs"/>
              </a:rPr>
              <a:t> The government’s Fit for the Future: 10 Year Health Plan for England (2025) sets out ambitions to make the NHS the “most AI-enabled health system in the world,” positioning AI as a “trusted assistant” to clinicians and a tool to release more time for direct patient care.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identifies five transformative technologies—data, AI, genomics, wearables, and robotics—as the backbone of NHS reform, </a:t>
            </a:r>
            <a:r>
              <a:rPr lang="en-US" sz="1200" kern="1200" dirty="0" err="1">
                <a:solidFill>
                  <a:schemeClr val="tx1"/>
                </a:solidFill>
                <a:effectLst/>
                <a:latin typeface="+mn-lt"/>
                <a:ea typeface="+mn-ea"/>
                <a:cs typeface="+mn-cs"/>
              </a:rPr>
              <a:t>emphasising</a:t>
            </a:r>
            <a:r>
              <a:rPr lang="en-US" sz="1200" kern="1200" dirty="0">
                <a:solidFill>
                  <a:schemeClr val="tx1"/>
                </a:solidFill>
                <a:effectLst/>
                <a:latin typeface="+mn-lt"/>
                <a:ea typeface="+mn-ea"/>
                <a:cs typeface="+mn-cs"/>
              </a:rPr>
              <a:t> that workforce readiness is essential to </a:t>
            </a:r>
            <a:r>
              <a:rPr lang="en-US" sz="1200" kern="1200" dirty="0" err="1">
                <a:solidFill>
                  <a:schemeClr val="tx1"/>
                </a:solidFill>
                <a:effectLst/>
                <a:latin typeface="+mn-lt"/>
                <a:ea typeface="+mn-ea"/>
                <a:cs typeface="+mn-cs"/>
              </a:rPr>
              <a:t>realising</a:t>
            </a:r>
            <a:r>
              <a:rPr lang="en-US" sz="1200" kern="1200" dirty="0">
                <a:solidFill>
                  <a:schemeClr val="tx1"/>
                </a:solidFill>
                <a:effectLst/>
                <a:latin typeface="+mn-lt"/>
                <a:ea typeface="+mn-ea"/>
                <a:cs typeface="+mn-cs"/>
              </a:rPr>
              <a:t> this vision. Crucially, the plan commits to ensuring that by 2035, the NHS will have “the most AI-enabled workforce globally,” with education and training systems redesigned to meet this challenge.</a:t>
            </a:r>
            <a:br>
              <a:rPr lang="en-US" sz="1200" kern="1200" dirty="0">
                <a:solidFill>
                  <a:schemeClr val="tx1"/>
                </a:solidFill>
                <a:effectLst/>
                <a:latin typeface="+mn-lt"/>
                <a:ea typeface="+mn-ea"/>
                <a:cs typeface="+mn-cs"/>
              </a:rPr>
            </a:br>
            <a:r>
              <a:rPr lang="en-GB" dirty="0"/>
              <a:t>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GB" dirty="0"/>
              <a:t>As we look toward embedding AI into education, we must acknowledge that this transformation comes with significant educational, cultural, and ethical </a:t>
            </a:r>
            <a:r>
              <a:rPr lang="en-GB" dirty="0" err="1"/>
              <a:t>challenges.The</a:t>
            </a:r>
            <a:r>
              <a:rPr lang="en-GB" dirty="0"/>
              <a:t> Fit for the Future 10-Year Health Plan is ambitious in its vision for a digitally confident workforce — but we cannot assume that simply introducing technology will achieve that goal. The real challenge lies in how we prepare educators, students, and institutions to adapt, adopt, and critically engage with AI.1. Digital confidence and capability </a:t>
            </a:r>
            <a:r>
              <a:rPr lang="en-GB" dirty="0" err="1"/>
              <a:t>gapsMany</a:t>
            </a:r>
            <a:r>
              <a:rPr lang="en-GB" dirty="0"/>
              <a:t> educators and students alike still report low confidence in using digital tools beyond the basics. AI demands a far higher level of digital and data literacy — not only technical skills, but the ability to interpret outputs, recognise bias, and apply professional </a:t>
            </a:r>
            <a:r>
              <a:rPr lang="en-GB" dirty="0" err="1"/>
              <a:t>judgement.The</a:t>
            </a:r>
            <a:r>
              <a:rPr lang="en-GB" dirty="0"/>
              <a:t> challenge for nurse education is how we support this capability building without overwhelming staff or students. This requires structured development, mentoring, and digital leadership embedded at every level — not optional, but integral to curriculum design.2. Curriculum alignment and assessment </a:t>
            </a:r>
            <a:r>
              <a:rPr lang="en-GB" dirty="0" err="1"/>
              <a:t>reformAI</a:t>
            </a:r>
            <a:r>
              <a:rPr lang="en-GB" dirty="0"/>
              <a:t> changes what it means to “know” something. When students can instantly generate information, we must shift our educational focus from memorisation to critical thinking, application, and ethical </a:t>
            </a:r>
            <a:r>
              <a:rPr lang="en-GB" dirty="0" err="1"/>
              <a:t>reasoning.Our</a:t>
            </a:r>
            <a:r>
              <a:rPr lang="en-GB" dirty="0"/>
              <a:t> assessments need to evolve. Rather than testing recall, we should test students’ ability to interpret AI outputs, verify evidence, and make safe clinical decisions. This means rethinking academic integrity policies to balance appropriate AI use with professional accountability.3. Staff readiness and workload </a:t>
            </a:r>
            <a:r>
              <a:rPr lang="en-GB" dirty="0" err="1"/>
              <a:t>pressuresEducators</a:t>
            </a:r>
            <a:r>
              <a:rPr lang="en-GB" dirty="0"/>
              <a:t> are already managing heavy workloads, often with limited technical support. Integrating AI tools requires time, training, and trust. Many staff feel uncertain about where AI fits into their teaching or fear being replaced by </a:t>
            </a:r>
            <a:r>
              <a:rPr lang="en-GB" dirty="0" err="1"/>
              <a:t>it.The</a:t>
            </a:r>
            <a:r>
              <a:rPr lang="en-GB" dirty="0"/>
              <a:t> challenge is to shift the narrative — from replacement to augmentation. AI should be seen as a partner that frees educators from repetitive marking or administrative tasks, allowing them to focus on feedback, mentoring, and </a:t>
            </a:r>
            <a:r>
              <a:rPr lang="en-GB" dirty="0" err="1"/>
              <a:t>creativity.Institutional</a:t>
            </a:r>
            <a:r>
              <a:rPr lang="en-GB" dirty="0"/>
              <a:t> support, investment, and leadership are essential here. Without those, digital transformation risks becoming fragmented and inconsistent.4. Ethical and governance </a:t>
            </a:r>
            <a:r>
              <a:rPr lang="en-GB" dirty="0" err="1"/>
              <a:t>considerationsThere</a:t>
            </a:r>
            <a:r>
              <a:rPr lang="en-GB" dirty="0"/>
              <a:t> are important questions around data privacy, transparency, and algorithmic bias. AI tools rely on large datasets — often drawn from populations that may not reflect the diversity of the NHS workforce or patient </a:t>
            </a:r>
            <a:r>
              <a:rPr lang="en-GB" dirty="0" err="1"/>
              <a:t>groups.We</a:t>
            </a:r>
            <a:r>
              <a:rPr lang="en-GB" dirty="0"/>
              <a:t> need to ensure that nurses learn not just to use AI, but to question it: to ask who designed it, what data it was trained on, and whether its recommendations align with equitable, person-centred </a:t>
            </a:r>
            <a:r>
              <a:rPr lang="en-GB" dirty="0" err="1"/>
              <a:t>care.In</a:t>
            </a:r>
            <a:r>
              <a:rPr lang="en-GB" dirty="0"/>
              <a:t> education, we also have a duty to protect student data and ensure transparency in how AI systems are used in assessment, feedback, or learning analytics.5. Access and </a:t>
            </a:r>
            <a:r>
              <a:rPr lang="en-GB" dirty="0" err="1"/>
              <a:t>equityThe</a:t>
            </a:r>
            <a:r>
              <a:rPr lang="en-GB" dirty="0"/>
              <a:t> 10-Year Plan emphasises “levelling up” access to digital health and digital education. Yet digital inequities persist — between universities, between students, and between geographical </a:t>
            </a:r>
            <a:r>
              <a:rPr lang="en-GB" dirty="0" err="1"/>
              <a:t>regions.Some</a:t>
            </a:r>
            <a:r>
              <a:rPr lang="en-GB" dirty="0"/>
              <a:t> learners may lack reliable internet, devices, or digital confidence. Others may have accessibility needs not considered by generic AI </a:t>
            </a:r>
            <a:r>
              <a:rPr lang="en-GB" dirty="0" err="1"/>
              <a:t>tools.Nurse</a:t>
            </a:r>
            <a:r>
              <a:rPr lang="en-GB" dirty="0"/>
              <a:t> education must ensure AI integration is inclusive by design — so technology enhances rather than widens inequality.6. Maintaining the human </a:t>
            </a:r>
            <a:r>
              <a:rPr lang="en-GB" dirty="0" err="1"/>
              <a:t>elementAmid</a:t>
            </a:r>
            <a:r>
              <a:rPr lang="en-GB" dirty="0"/>
              <a:t> the excitement of AI innovation, there’s a risk that we lose sight of what defines nursing — compassion, empathy, and human </a:t>
            </a:r>
            <a:r>
              <a:rPr lang="en-GB" dirty="0" err="1"/>
              <a:t>connection.We</a:t>
            </a:r>
            <a:r>
              <a:rPr lang="en-GB" dirty="0"/>
              <a:t> must frame AI as a tool that enhances, not replaces, the therapeutic relationship. The challenge for education is to preserve humanity within digital practice, ensuring that future nurses can blend clinical technology with compassionate communication.7. Leadership and culture </a:t>
            </a:r>
            <a:r>
              <a:rPr lang="en-GB" dirty="0" err="1"/>
              <a:t>changePerhaps</a:t>
            </a:r>
            <a:r>
              <a:rPr lang="en-GB" dirty="0"/>
              <a:t> the most significant challenge is cultural. Integrating AI requires bravery, curiosity, and a willingness to experiment. Educational leaders must foster safe spaces for innovation — where staff can try, fail, learn, and share without </a:t>
            </a:r>
            <a:r>
              <a:rPr lang="en-GB" dirty="0" err="1"/>
              <a:t>fear.This</a:t>
            </a:r>
            <a:r>
              <a:rPr lang="en-GB" dirty="0"/>
              <a:t> aligns with the Fit for the Future ambition of creating a workforce that is adaptive, digitally fluent, and ready for continuous </a:t>
            </a:r>
            <a:r>
              <a:rPr lang="en-GB" dirty="0" err="1"/>
              <a:t>change.In</a:t>
            </a:r>
            <a:r>
              <a:rPr lang="en-GB" dirty="0"/>
              <a:t> summary, the next frontier of AI in education is as much about people, pedagogy, and policy as it is about </a:t>
            </a:r>
            <a:r>
              <a:rPr lang="en-GB" dirty="0" err="1"/>
              <a:t>technology.To</a:t>
            </a:r>
            <a:r>
              <a:rPr lang="en-GB" dirty="0"/>
              <a:t> prepare our students for a health system powered by AI, we must first prepare our educators and institutions. That means investment, leadership, and a national conversation about what safe, ethical, and effective digital nursing education looks like. If we get this right, we won’t just prepare nurses to work with AI — we’ll empower them to shape how AI is used across the health and care system. The challenge, then, isn’t adoption — it’s transformation. And as educators, we stand at the heart of that transformation.</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Preparing students isn’t just about technology; it’s about shaping values and decision-making for a digital age.</a:t>
            </a:r>
            <a:r>
              <a:rPr lang="en-GB" dirty="0"/>
              <a:t> Integrating AI in education also supports the </a:t>
            </a:r>
            <a:r>
              <a:rPr lang="en-GB" i="1" dirty="0"/>
              <a:t>10-Year Plan’s</a:t>
            </a:r>
            <a:r>
              <a:rPr lang="en-GB" dirty="0"/>
              <a:t> broader ambition to reduce inequalities. Through adaptive learning and data analytics, educators can identify learning gaps early, offer targeted support, and enable flexible access to materials — empowering students who may otherwise disengage or fall behind.</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The AI-ready workforce is built through partnership — nurses must lead, not follow, digital transformation.</a:t>
            </a:r>
            <a:r>
              <a:rPr lang="en-GB" dirty="0"/>
              <a:t> Finally, this is not just about preparing students for technology that already exists — it’s about preparing them for a health system in transformation. AI will increasingly support decision-making, predictive analytics, and virtual care. To thrive, nurses will need </a:t>
            </a:r>
            <a:r>
              <a:rPr lang="en-GB" b="1" dirty="0"/>
              <a:t>confidence, competence, and critical literacy</a:t>
            </a:r>
            <a:r>
              <a:rPr lang="en-GB" dirty="0"/>
              <a:t> in AI — and that starts in education.</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AI will enable precision, empathy, and efficiency in care.</a:t>
            </a:r>
            <a:r>
              <a:rPr lang="en-GB" dirty="0"/>
              <a:t> So when we talk about AI as the “next frontier,” we mean an evolution in </a:t>
            </a:r>
            <a:r>
              <a:rPr lang="en-GB" b="1" dirty="0"/>
              <a:t>how we teach, how students learn, and how nursing knowledge is created and shared</a:t>
            </a:r>
            <a:r>
              <a:rPr lang="en-GB" dirty="0"/>
              <a:t>. This is an opportunity for nurse educators to lead, ensuring the human values of care, empathy, and professional judgement remain central — even as technology advances.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Final call to action: embrace innovation, invest in skills, and ensure our digital future remains human-centred.</a:t>
            </a:r>
            <a:r>
              <a:rPr lang="en-GB" dirty="0"/>
              <a:t> The message to our sector is clear: </a:t>
            </a:r>
            <a:r>
              <a:rPr lang="en-GB" i="1" dirty="0"/>
              <a:t>we must invest in our digital future now — not as a luxury, but as a professional necessity.</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Our workforce challenges cannot be met by recruitment alone — they require smarter systems. AI is part of that solution.</a:t>
            </a:r>
            <a:r>
              <a:rPr lang="en-GB" dirty="0"/>
              <a:t> </a:t>
            </a:r>
            <a:r>
              <a:rPr lang="en-US" sz="1200" kern="1200" dirty="0">
                <a:solidFill>
                  <a:schemeClr val="tx1"/>
                </a:solidFill>
                <a:effectLst/>
                <a:latin typeface="+mn-lt"/>
                <a:ea typeface="+mn-ea"/>
                <a:cs typeface="+mn-cs"/>
              </a:rPr>
              <a:t>The NHS Long Term Workforce Plan (2023) highlights the urgent need to expand workforce capacity while simultaneously embracing digital technologies to improve safety, efficiency, and patient outcomes. The plan </a:t>
            </a:r>
            <a:r>
              <a:rPr lang="en-US" sz="1200" kern="1200" dirty="0" err="1">
                <a:solidFill>
                  <a:schemeClr val="tx1"/>
                </a:solidFill>
                <a:effectLst/>
                <a:latin typeface="+mn-lt"/>
                <a:ea typeface="+mn-ea"/>
                <a:cs typeface="+mn-cs"/>
              </a:rPr>
              <a:t>recognises</a:t>
            </a:r>
            <a:r>
              <a:rPr lang="en-US" sz="1200" kern="1200" dirty="0">
                <a:solidFill>
                  <a:schemeClr val="tx1"/>
                </a:solidFill>
                <a:effectLst/>
                <a:latin typeface="+mn-lt"/>
                <a:ea typeface="+mn-ea"/>
                <a:cs typeface="+mn-cs"/>
              </a:rPr>
              <a:t> that emerging technologies such as AI will reshape the skills required of the healthcare workforce and stresses the need for training systems that can scale accordingly.</a:t>
            </a:r>
            <a:br>
              <a:rPr lang="en-US" sz="1200" kern="1200" dirty="0">
                <a:solidFill>
                  <a:schemeClr val="tx1"/>
                </a:solidFill>
                <a:effectLst/>
                <a:latin typeface="+mn-lt"/>
                <a:ea typeface="+mn-ea"/>
                <a:cs typeface="+mn-cs"/>
              </a:rPr>
            </a:b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AI is not one thing — it’s a collection of technologies that learn from data and help us make better decisions.</a:t>
            </a:r>
            <a:r>
              <a:rPr lang="en-GB" dirty="0"/>
              <a:t> </a:t>
            </a:r>
            <a:r>
              <a:rPr lang="en-GB" b="1" dirty="0"/>
              <a:t>Artificial Intelligence (AI)</a:t>
            </a:r>
            <a:r>
              <a:rPr lang="en-GB" dirty="0"/>
              <a:t> refers to the capability of machines or computer systems to perform tasks that typically require human intelligence — such as learning, reasoning, problem-solving, perception, and language understanding. AI is the simulation of human cognitive processes by machines, especially computer systems, through algorithms that allow them to learn from data, adapt to new inputs, and perform complex tasks autonomously. AI refers to computer systems designed to analyse data, recognise patterns, and make decisions or recommendations, supporting human professionals in improving accuracy, efficiency, and personalised care or learning experiences.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With AI, nurses can spend less time documenting and more time caring.</a:t>
            </a:r>
            <a:r>
              <a:rPr lang="en-GB" dirty="0"/>
              <a:t> </a:t>
            </a:r>
            <a:r>
              <a:rPr lang="en-GB" b="1" dirty="0"/>
              <a:t>Reducing administrative burden and freeing time for care</a:t>
            </a:r>
          </a:p>
          <a:p>
            <a:r>
              <a:rPr lang="en-GB" dirty="0"/>
              <a:t>AI-enabled tools (e.g., automated documentation, voice transcription, smart scheduling) can reduce time spent on non-clinical tasks, meaning nurses spend more of their shift on patient care, less on paperwork.</a:t>
            </a:r>
          </a:p>
          <a:p>
            <a:r>
              <a:rPr lang="en-GB" dirty="0"/>
              <a:t>This supports the “analogue to digital” shift: digitising routine tasks and freeing staff capacity.</a:t>
            </a:r>
          </a:p>
          <a:p>
            <a:r>
              <a:rPr lang="en-GB" dirty="0"/>
              <a:t>For example, with AI “scribes” capturing notes, nurses can focus more on patient interaction, assessment, communication—improving job satisfaction and reducing fatigue.</a:t>
            </a:r>
          </a:p>
          <a:p>
            <a:r>
              <a:rPr lang="en-GB" dirty="0"/>
              <a:t>That helps with workforce retention (a key issue in the Plan).</a:t>
            </a:r>
          </a:p>
          <a:p>
            <a:r>
              <a:rPr lang="en-GB" b="1" dirty="0"/>
              <a:t>2. Enhancing decision-making, clinical insight and patient safety</a:t>
            </a:r>
          </a:p>
          <a:p>
            <a:r>
              <a:rPr lang="en-GB" dirty="0"/>
              <a:t>AI tools can assist with risk-stratification, early detection of deterioration (via monitoring/alerts), predictive analytics for adverse events, and decision-support (e.g., medication dosing, care-pathway suggestions).</a:t>
            </a:r>
          </a:p>
          <a:p>
            <a:r>
              <a:rPr lang="en-GB" dirty="0"/>
              <a:t>For nurses working in community settings or mobile roles (reflecting the “hospital to community” shift), having AI-supported decision tools means greater confidence when operating outside the traditional hospital environment.</a:t>
            </a:r>
          </a:p>
          <a:p>
            <a:r>
              <a:rPr lang="en-GB" dirty="0"/>
              <a:t>It also supports prevention: identifying patients before crises occur, enabling timely interventions.</a:t>
            </a:r>
          </a:p>
          <a:p>
            <a:r>
              <a:rPr lang="en-GB" dirty="0"/>
              <a:t>With better analytics, nurses can personalise care, monitor outcomes more effectively, and contribute to improved quality and safety standards.</a:t>
            </a:r>
          </a:p>
          <a:p>
            <a:r>
              <a:rPr lang="en-GB" b="1" dirty="0"/>
              <a:t>3. Enabling new roles and advanced practice</a:t>
            </a:r>
          </a:p>
          <a:p>
            <a:r>
              <a:rPr lang="en-GB" dirty="0"/>
              <a:t>The Plan emphasises development of advanced practice models for nurses. </a:t>
            </a:r>
            <a:r>
              <a:rPr lang="en-GB" dirty="0">
                <a:hlinkClick r:id="rId3"/>
              </a:rPr>
              <a:t>GOV.UK+1</a:t>
            </a:r>
            <a:endParaRPr lang="en-GB" dirty="0"/>
          </a:p>
          <a:p>
            <a:r>
              <a:rPr lang="en-GB" dirty="0"/>
              <a:t>AI can underpin these roles by providing data feeds, insights, dashboards that allow nurse consultants and advanced practitioners to lead on care design, monitoring, system improvement.</a:t>
            </a:r>
          </a:p>
          <a:p>
            <a:r>
              <a:rPr lang="en-GB" dirty="0"/>
              <a:t>Example: A nurse leading a virtual ward or remote monitoring team uses AI to track patient status, trends, highlight focus areas, and intervene proactively.</a:t>
            </a:r>
          </a:p>
          <a:p>
            <a:r>
              <a:rPr lang="en-GB" b="1" dirty="0"/>
              <a:t>4. Supporting community-based and remote care</a:t>
            </a:r>
          </a:p>
          <a:p>
            <a:r>
              <a:rPr lang="en-GB" dirty="0"/>
              <a:t>With the shift from hospital to community, nurses will increasingly deliver care closer to home, in neighbourhood settings, via virtual and hybrid models. The Plan envisages new “neighbourhood health centres” and expanded community care. </a:t>
            </a:r>
            <a:r>
              <a:rPr lang="en-GB" dirty="0">
                <a:hlinkClick r:id="rId4"/>
              </a:rPr>
              <a:t>The Royal College of Nursing+1</a:t>
            </a:r>
            <a:endParaRPr lang="en-GB" dirty="0"/>
          </a:p>
          <a:p>
            <a:r>
              <a:rPr lang="en-GB" dirty="0"/>
              <a:t>AI-powered tools (telehealth triage, remote monitoring, wearable alerts) allow nurses to monitor patients in their homes, intervene early and escalate when needed—extending reach and impact.</a:t>
            </a:r>
          </a:p>
          <a:p>
            <a:r>
              <a:rPr lang="en-GB" dirty="0"/>
              <a:t>This means nurses can manage larger caseloads more safely and efficiently, focusing resources where they’re most needed.</a:t>
            </a:r>
          </a:p>
          <a:p>
            <a:r>
              <a:rPr lang="en-GB" b="1" dirty="0"/>
              <a:t>5. Improving workforce planning, skill development and personalised career support</a:t>
            </a:r>
          </a:p>
          <a:p>
            <a:r>
              <a:rPr lang="en-GB" dirty="0"/>
              <a:t>The Plan promises personalised career coaching and development plans for all NHS staff. </a:t>
            </a:r>
            <a:r>
              <a:rPr lang="en-GB" dirty="0">
                <a:hlinkClick r:id="rId3"/>
              </a:rPr>
              <a:t>GOV.UK</a:t>
            </a:r>
            <a:endParaRPr lang="en-GB" dirty="0"/>
          </a:p>
          <a:p>
            <a:r>
              <a:rPr lang="en-GB" dirty="0"/>
              <a:t>AI can assist in identifying individual nurse learning/reflection needs, help map skills gaps, suggest training pathways, and forecast future role requirements (e.g., in conjunction with workforce modelling).</a:t>
            </a:r>
          </a:p>
          <a:p>
            <a:r>
              <a:rPr lang="en-GB" dirty="0"/>
              <a:t>This supports professional development, retention, and aligns nursing careers with future system needs.</a:t>
            </a:r>
          </a:p>
          <a:p>
            <a:br>
              <a:rPr lang="en-GB" dirty="0"/>
            </a:br>
            <a:endParaRPr lang="en-GB" dirty="0"/>
          </a:p>
          <a:p>
            <a:r>
              <a:rPr lang="en-GB" b="1" dirty="0"/>
              <a:t>Practical benefits in everyday nursing work</a:t>
            </a:r>
          </a:p>
          <a:p>
            <a:r>
              <a:rPr lang="en-GB" dirty="0"/>
              <a:t>Here are more tangible, concrete benefits for nurses:</a:t>
            </a:r>
          </a:p>
          <a:p>
            <a:r>
              <a:rPr lang="en-GB" b="1" dirty="0"/>
              <a:t>Early warning systems</a:t>
            </a:r>
            <a:r>
              <a:rPr lang="en-GB" dirty="0"/>
              <a:t>: AI flags subtle changes in vital signs or behaviour patterns, enabling nurses to act before deterioration leads to escalation.</a:t>
            </a:r>
          </a:p>
          <a:p>
            <a:r>
              <a:rPr lang="en-GB" b="1" dirty="0"/>
              <a:t>Personalised care plans</a:t>
            </a:r>
            <a:r>
              <a:rPr lang="en-GB" dirty="0"/>
              <a:t>: AI helps tailor care interventions based on patient data (history, comorbidities, social factors), reducing “one size fits all” and enabling more focused nursing input.</a:t>
            </a:r>
          </a:p>
          <a:p>
            <a:r>
              <a:rPr lang="en-GB" b="1" dirty="0"/>
              <a:t>Optimised rostering and task allocation</a:t>
            </a:r>
            <a:r>
              <a:rPr lang="en-GB" dirty="0"/>
              <a:t>: AI systems can help ensure that nursing teams are deployed where demand is predicted to be highest, balancing workloads and reducing burnout.</a:t>
            </a:r>
          </a:p>
          <a:p>
            <a:r>
              <a:rPr lang="en-GB" b="1" dirty="0"/>
              <a:t>Improved inter-professional collaboration</a:t>
            </a:r>
            <a:r>
              <a:rPr lang="en-GB" dirty="0"/>
              <a:t>: AI dashboards presenting patient data can facilitate nurse-led handovers, multidisciplinary team working, and shared decision-making.</a:t>
            </a:r>
          </a:p>
          <a:p>
            <a:r>
              <a:rPr lang="en-GB" b="1" dirty="0"/>
              <a:t>Data-driven quality improvement</a:t>
            </a:r>
            <a:r>
              <a:rPr lang="en-GB" dirty="0"/>
              <a:t>: Nurses can use AI-generated insights (e.g., from large datasets) to identify patterns (e.g., falls, pressure ulcers), implement preventive strategies, measure impact—and thereby lead improvements.</a:t>
            </a:r>
          </a:p>
          <a:p>
            <a:r>
              <a:rPr lang="en-GB" b="1" dirty="0"/>
              <a:t>Remote monitoring and virtual wards</a:t>
            </a:r>
            <a:r>
              <a:rPr lang="en-GB" dirty="0"/>
              <a:t>: With fewer nurses required onsite, AI supports oversight of patients in homes, freeing hospital beds and extending reach into the community—aligning with the Plan’s “hospital to community” shift.</a:t>
            </a:r>
          </a:p>
          <a:p>
            <a:br>
              <a:rPr lang="en-GB" dirty="0"/>
            </a:br>
            <a:endParaRPr lang="en-GB" dirty="0"/>
          </a:p>
          <a:p>
            <a:r>
              <a:rPr lang="en-GB" b="1" dirty="0"/>
              <a:t>Aligning gains with the Plan’s workforce ambitions</a:t>
            </a:r>
          </a:p>
          <a:p>
            <a:r>
              <a:rPr lang="en-GB" dirty="0"/>
              <a:t>The Plan emphasises creating more nursing apprenticeships and developing nursing roles (e.g., advanced practice, nurse consultants). </a:t>
            </a:r>
            <a:r>
              <a:rPr lang="en-GB" dirty="0">
                <a:hlinkClick r:id="rId3"/>
              </a:rPr>
              <a:t>GOV.UK+1</a:t>
            </a:r>
            <a:r>
              <a:rPr lang="en-GB" dirty="0"/>
              <a:t> AI supports this by enabling nurses to operate at the top of their scope, making advanced roles more efficient and effective.</a:t>
            </a:r>
          </a:p>
          <a:p>
            <a:r>
              <a:rPr lang="en-GB" dirty="0"/>
              <a:t>By reducing administrative burden and supporting clinical decision-making, AI aids retention (nurses feeling their time is used optimally) and helps attract new entrants by modernising the role.</a:t>
            </a:r>
          </a:p>
          <a:p>
            <a:r>
              <a:rPr lang="en-GB" dirty="0"/>
              <a:t>The technology focus (AI, data, wearables) in the Plan provides an opportunity for nursing to be a lead profession in innovation. For nursing students and newly qualified nurses, entering a profession that embraces future-facing technology may boost appeal.</a:t>
            </a:r>
          </a:p>
          <a:p>
            <a:r>
              <a:rPr lang="en-GB" dirty="0"/>
              <a:t>As the Plan states that the NHS aims to be “the most AI-enabled health system in the world”. </a:t>
            </a:r>
            <a:r>
              <a:rPr lang="en-GB" dirty="0">
                <a:hlinkClick r:id="rId3"/>
              </a:rPr>
              <a:t>GOV.UK+1</a:t>
            </a:r>
            <a:r>
              <a:rPr lang="en-GB" dirty="0"/>
              <a:t> Nursing work will therefore be increasingly digital-enabled—offering new career pathways and skills development.</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AI systems are only as fair as the data they are trained on — we must ensure inclusivity and transparency.</a:t>
            </a:r>
            <a:r>
              <a:rPr lang="en-GB" dirty="0"/>
              <a:t> Technology must be </a:t>
            </a:r>
            <a:r>
              <a:rPr lang="en-GB" b="1" dirty="0"/>
              <a:t>user-centred</a:t>
            </a:r>
            <a:r>
              <a:rPr lang="en-GB" dirty="0"/>
              <a:t>: If AI systems are poorly designed, burdensome, or do not align with nursing workflows, they will add to rather than reduce workload. The Plan commentary emphasises the importance of “getting the basics right” (e.g., interoperable systems) before grand transformation. </a:t>
            </a:r>
            <a:r>
              <a:rPr lang="en-GB" dirty="0">
                <a:hlinkClick r:id="rId3"/>
              </a:rPr>
              <a:t>The King's Fund+1</a:t>
            </a:r>
            <a:endParaRPr lang="en-GB" dirty="0"/>
          </a:p>
          <a:p>
            <a:r>
              <a:rPr lang="en-GB" dirty="0"/>
              <a:t>Nurses require </a:t>
            </a:r>
            <a:r>
              <a:rPr lang="en-GB" b="1" dirty="0"/>
              <a:t>education, training and digital literacy</a:t>
            </a:r>
            <a:r>
              <a:rPr lang="en-GB" dirty="0"/>
              <a:t>: To use AI effectively, nurses must be confident in data interpretation, ethical implications, and safe use of AI. The Plan emphasises overhauling education/training curricula. </a:t>
            </a:r>
            <a:r>
              <a:rPr lang="en-GB" dirty="0">
                <a:hlinkClick r:id="rId4"/>
              </a:rPr>
              <a:t>GOV.UK</a:t>
            </a:r>
            <a:endParaRPr lang="en-GB" dirty="0"/>
          </a:p>
          <a:p>
            <a:r>
              <a:rPr lang="en-GB" dirty="0"/>
              <a:t>Ethical, governance and safety issues: AI systems must be transparent, safe, and subject to oversight—nurses will often be the ones interpreting AI outputs and must understand limitations and biases.</a:t>
            </a:r>
          </a:p>
          <a:p>
            <a:r>
              <a:rPr lang="en-GB" dirty="0"/>
              <a:t>Equity and workforce variance: In community settings especially there may be variability in IT infrastructure; nurses may face connectivity/system limitations. Ensuring equitable access is crucial.</a:t>
            </a:r>
          </a:p>
          <a:p>
            <a:r>
              <a:rPr lang="en-GB" dirty="0"/>
              <a:t>Role clarity: As AI takes on certain tasks, nurses’ roles may shift—there will need to be clarity about responsibilities, accountability, and how nursing professional judgement integrates with AI-supported decisions.</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These examples show what’s possible when we align technology with professional expertise.</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To achieve digital transformation in practice, we must start in education.</a:t>
            </a:r>
            <a:r>
              <a:rPr lang="en-GB" dirty="0"/>
              <a:t> Artificial Intelligence is not just transforming clinical practice — it’s fundamentally reshaping how we </a:t>
            </a:r>
            <a:r>
              <a:rPr lang="en-GB" b="1" dirty="0"/>
              <a:t>educate and prepare the future nursing workforce</a:t>
            </a:r>
            <a:r>
              <a:rPr lang="en-GB" dirty="0"/>
              <a:t>.</a:t>
            </a:r>
          </a:p>
          <a:p>
            <a:r>
              <a:rPr lang="en-GB" dirty="0"/>
              <a:t>The </a:t>
            </a:r>
            <a:r>
              <a:rPr lang="en-GB" i="1" dirty="0"/>
              <a:t>Fit for the Future 10-Year Health Plan</a:t>
            </a:r>
            <a:r>
              <a:rPr lang="en-GB" dirty="0"/>
              <a:t> explicitly calls for a </a:t>
            </a:r>
            <a:r>
              <a:rPr lang="en-GB" i="1" dirty="0"/>
              <a:t>digitally ready workforce</a:t>
            </a:r>
            <a:r>
              <a:rPr lang="en-GB" dirty="0"/>
              <a:t>, capable of leveraging new technologies confidently, ethically, and effectively. For nurse education, this is our frontier — </a:t>
            </a:r>
            <a:r>
              <a:rPr lang="en-GB" b="1" dirty="0"/>
              <a:t>integrating AI into learning, assessment, and professional development</a:t>
            </a:r>
            <a:r>
              <a:rPr lang="en-GB" dirty="0"/>
              <a:t> to prepare practitioners for an AI-enabled NHS.</a:t>
            </a:r>
          </a:p>
          <a:p>
            <a:r>
              <a:rPr lang="en-GB" dirty="0"/>
              <a:t>The ambition isn’t simply to </a:t>
            </a:r>
            <a:r>
              <a:rPr lang="en-GB" i="1" dirty="0"/>
              <a:t>teach about</a:t>
            </a:r>
            <a:r>
              <a:rPr lang="en-GB" dirty="0"/>
              <a:t> AI, but to </a:t>
            </a:r>
            <a:r>
              <a:rPr lang="en-GB" i="1" dirty="0"/>
              <a:t>teach with</a:t>
            </a:r>
            <a:r>
              <a:rPr lang="en-GB" dirty="0"/>
              <a:t> AI. That means embedding intelligent systems across curricula so that digital practice becomes a natural part of learning from the very beginning</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My research explores how AI can enhance nurse education — not to replace educators, but to augment how we teach, learn, and reflect.</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AI-driven learning environments can tailor feedback and support self-directed growth.</a:t>
            </a:r>
            <a:r>
              <a:rPr lang="en-GB" dirty="0"/>
              <a:t> The real opportunity lies in how AI can make learning more personalised, flexible, and data-informed. Intelligent tutoring systems, for instance, can analyse patterns in student performance and adapt content or feedback to each learner’s needs — supporting inclusive education and helping those who struggle most with confidence in numeracy or research methods.</a:t>
            </a:r>
          </a:p>
          <a:p>
            <a:r>
              <a:rPr lang="en-GB" dirty="0"/>
              <a:t>In simulation and clinical education, AI-driven virtual patients, adaptive scenarios, and natural-language feedback can mimic complex clinical situations safely. Students can ‘learn by doing’ repeatedly, receiving feedback that adjusts to their responses — something traditional simulation cannot always replicate.</a:t>
            </a:r>
          </a:p>
          <a:p>
            <a:r>
              <a:rPr lang="en-GB" dirty="0"/>
              <a:t>Generative AI, like ChatGPT, has rapidly demonstrated potential as a </a:t>
            </a:r>
            <a:r>
              <a:rPr lang="en-GB" b="1" dirty="0"/>
              <a:t>learning companion</a:t>
            </a:r>
            <a:r>
              <a:rPr lang="en-GB" dirty="0"/>
              <a:t> — supporting critical thinking, reflective writing, scenario planning, and literature searching. When guided and scaffolded appropriately, it helps students explore topics more deeply and practice professional communication.</a:t>
            </a:r>
          </a:p>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843"/>
            <a:ext cx="7772400" cy="2133599"/>
          </a:xfrm>
        </p:spPr>
        <p:txBody>
          <a:bodyPr/>
          <a:lstStyle/>
          <a:p>
            <a:r>
              <a:rPr dirty="0"/>
              <a:t>Artificial Intelligence in the Workforce and Education: Investing in Our Digital Future</a:t>
            </a:r>
          </a:p>
        </p:txBody>
      </p:sp>
      <p:sp>
        <p:nvSpPr>
          <p:cNvPr id="3" name="Subtitle 2"/>
          <p:cNvSpPr>
            <a:spLocks noGrp="1"/>
          </p:cNvSpPr>
          <p:nvPr>
            <p:ph type="subTitle" idx="1"/>
          </p:nvPr>
        </p:nvSpPr>
        <p:spPr>
          <a:xfrm>
            <a:off x="685800" y="2775283"/>
            <a:ext cx="7772400" cy="3144253"/>
          </a:xfrm>
        </p:spPr>
        <p:txBody>
          <a:bodyPr>
            <a:normAutofit/>
          </a:bodyPr>
          <a:lstStyle/>
          <a:p>
            <a:r>
              <a:rPr dirty="0"/>
              <a:t>Leisa Anderton, MSc, SFHEA, PhD (Candidate)</a:t>
            </a:r>
          </a:p>
          <a:p>
            <a:r>
              <a:rPr dirty="0"/>
              <a:t>Senior Lecturer in Nursing &amp; Midwifery</a:t>
            </a:r>
          </a:p>
          <a:p>
            <a:r>
              <a:rPr dirty="0"/>
              <a:t>Sheffield Hallam University</a:t>
            </a:r>
          </a:p>
          <a:p>
            <a:r>
              <a:rPr dirty="0"/>
              <a:t>Nursing Live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AI for Learning and Teaching</a:t>
            </a:r>
          </a:p>
        </p:txBody>
      </p:sp>
      <p:sp>
        <p:nvSpPr>
          <p:cNvPr id="3" name="Content Placeholder 2"/>
          <p:cNvSpPr>
            <a:spLocks noGrp="1"/>
          </p:cNvSpPr>
          <p:nvPr>
            <p:ph idx="1"/>
          </p:nvPr>
        </p:nvSpPr>
        <p:spPr/>
        <p:txBody>
          <a:bodyPr/>
          <a:lstStyle/>
          <a:p>
            <a:r>
              <a:t>• Chatbots and reflection support</a:t>
            </a:r>
          </a:p>
          <a:p>
            <a:r>
              <a:t>• Adaptive simulation using AI analytics</a:t>
            </a:r>
          </a:p>
          <a:p>
            <a:r>
              <a:t>• Automated formative feedback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Educational Challenges</a:t>
            </a:r>
          </a:p>
        </p:txBody>
      </p:sp>
      <p:sp>
        <p:nvSpPr>
          <p:cNvPr id="3" name="Content Placeholder 2"/>
          <p:cNvSpPr>
            <a:spLocks noGrp="1"/>
          </p:cNvSpPr>
          <p:nvPr>
            <p:ph idx="1"/>
          </p:nvPr>
        </p:nvSpPr>
        <p:spPr/>
        <p:txBody>
          <a:bodyPr/>
          <a:lstStyle/>
          <a:p>
            <a:pPr marL="0" indent="0">
              <a:buNone/>
            </a:pPr>
            <a:r>
              <a:rPr dirty="0"/>
              <a:t>• Rapid tech change vs curriculum cycles</a:t>
            </a:r>
          </a:p>
          <a:p>
            <a:pPr marL="0" indent="0">
              <a:buNone/>
            </a:pPr>
            <a:r>
              <a:rPr dirty="0"/>
              <a:t>• Staff digital confidence and capacity</a:t>
            </a:r>
          </a:p>
          <a:p>
            <a:pPr marL="0" indent="0">
              <a:buNone/>
            </a:pPr>
            <a:r>
              <a:rPr dirty="0"/>
              <a:t>• Ethical and safety considerations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Preparing Students for an AI-Enabled Future</a:t>
            </a:r>
          </a:p>
        </p:txBody>
      </p:sp>
      <p:sp>
        <p:nvSpPr>
          <p:cNvPr id="3" name="Content Placeholder 2"/>
          <p:cNvSpPr>
            <a:spLocks noGrp="1"/>
          </p:cNvSpPr>
          <p:nvPr>
            <p:ph idx="1"/>
          </p:nvPr>
        </p:nvSpPr>
        <p:spPr/>
        <p:txBody>
          <a:bodyPr/>
          <a:lstStyle/>
          <a:p>
            <a:pPr marL="0" indent="0">
              <a:buNone/>
            </a:pPr>
            <a:r>
              <a:rPr dirty="0"/>
              <a:t>• Embed AI literacy across curricula</a:t>
            </a:r>
          </a:p>
          <a:p>
            <a:pPr marL="0" indent="0">
              <a:buNone/>
            </a:pPr>
            <a:r>
              <a:rPr dirty="0"/>
              <a:t>• Encourage ethical reflection and data awareness</a:t>
            </a:r>
          </a:p>
          <a:p>
            <a:pPr marL="0" indent="0">
              <a:buNone/>
            </a:pPr>
            <a:r>
              <a:rPr dirty="0"/>
              <a:t>• Build interprofessional digital learning experiences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The Transition to an AI-Ready Workforce</a:t>
            </a:r>
          </a:p>
        </p:txBody>
      </p:sp>
      <p:sp>
        <p:nvSpPr>
          <p:cNvPr id="3" name="Content Placeholder 2"/>
          <p:cNvSpPr>
            <a:spLocks noGrp="1"/>
          </p:cNvSpPr>
          <p:nvPr>
            <p:ph idx="1"/>
          </p:nvPr>
        </p:nvSpPr>
        <p:spPr/>
        <p:txBody>
          <a:bodyPr/>
          <a:lstStyle/>
          <a:p>
            <a:pPr marL="0" indent="0">
              <a:buNone/>
            </a:pPr>
            <a:r>
              <a:rPr dirty="0"/>
              <a:t>• Collaboration between academia, practice, and technology sectors</a:t>
            </a:r>
          </a:p>
          <a:p>
            <a:pPr marL="0" indent="0">
              <a:buNone/>
            </a:pPr>
            <a:r>
              <a:rPr dirty="0"/>
              <a:t>• Lifelong digital learning and mentorship</a:t>
            </a:r>
          </a:p>
          <a:p>
            <a:pPr marL="0" indent="0">
              <a:buNone/>
            </a:pPr>
            <a:r>
              <a:rPr dirty="0"/>
              <a:t>• Continuous professional development pathways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Future Vision</a:t>
            </a:r>
          </a:p>
        </p:txBody>
      </p:sp>
      <p:sp>
        <p:nvSpPr>
          <p:cNvPr id="3" name="Content Placeholder 2"/>
          <p:cNvSpPr>
            <a:spLocks noGrp="1"/>
          </p:cNvSpPr>
          <p:nvPr>
            <p:ph idx="1"/>
          </p:nvPr>
        </p:nvSpPr>
        <p:spPr/>
        <p:txBody>
          <a:bodyPr/>
          <a:lstStyle/>
          <a:p>
            <a:pPr marL="0" indent="0">
              <a:buNone/>
            </a:pPr>
            <a:r>
              <a:rPr dirty="0"/>
              <a:t>• AI as a trusted partner in care</a:t>
            </a:r>
          </a:p>
          <a:p>
            <a:pPr marL="0" indent="0">
              <a:buNone/>
            </a:pPr>
            <a:r>
              <a:rPr dirty="0"/>
              <a:t>• Human-</a:t>
            </a:r>
            <a:r>
              <a:rPr dirty="0" err="1"/>
              <a:t>centred</a:t>
            </a:r>
            <a:r>
              <a:rPr dirty="0"/>
              <a:t>, ethically grounded practice</a:t>
            </a:r>
          </a:p>
          <a:p>
            <a:pPr marL="0" indent="0">
              <a:buNone/>
            </a:pPr>
            <a:r>
              <a:rPr dirty="0"/>
              <a:t>• National collaboration to deliver the 10-Year Plan goals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Conclusion – Investing in Our Digital Future</a:t>
            </a:r>
          </a:p>
        </p:txBody>
      </p:sp>
      <p:sp>
        <p:nvSpPr>
          <p:cNvPr id="3" name="Content Placeholder 2"/>
          <p:cNvSpPr>
            <a:spLocks noGrp="1"/>
          </p:cNvSpPr>
          <p:nvPr>
            <p:ph idx="1"/>
          </p:nvPr>
        </p:nvSpPr>
        <p:spPr/>
        <p:txBody>
          <a:bodyPr/>
          <a:lstStyle/>
          <a:p>
            <a:pPr marL="0" indent="0">
              <a:buNone/>
            </a:pPr>
            <a:r>
              <a:rPr dirty="0"/>
              <a:t>• AI transforming nursing roles and education</a:t>
            </a:r>
          </a:p>
          <a:p>
            <a:r>
              <a:rPr dirty="0"/>
              <a:t> Empowering nurses, not replacing them</a:t>
            </a:r>
          </a:p>
          <a:p>
            <a:r>
              <a:rPr dirty="0"/>
              <a:t>“The future of nursing will not be replaced by AI — it will be empowered by it.”</a:t>
            </a:r>
          </a:p>
          <a:p>
            <a:r>
              <a:rPr dirty="0"/>
              <a:t>“Invest in our digital future — because the future of care depends on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References </a:t>
            </a:r>
          </a:p>
        </p:txBody>
      </p:sp>
      <p:sp>
        <p:nvSpPr>
          <p:cNvPr id="3" name="Content Placeholder 2"/>
          <p:cNvSpPr>
            <a:spLocks noGrp="1"/>
          </p:cNvSpPr>
          <p:nvPr>
            <p:ph idx="1"/>
          </p:nvPr>
        </p:nvSpPr>
        <p:spPr>
          <a:xfrm>
            <a:off x="457200" y="1187116"/>
            <a:ext cx="8229600" cy="5396246"/>
          </a:xfrm>
        </p:spPr>
        <p:txBody>
          <a:bodyPr>
            <a:normAutofit lnSpcReduction="10000"/>
          </a:bodyPr>
          <a:lstStyle/>
          <a:p>
            <a:r>
              <a:rPr dirty="0"/>
              <a:t>NHS England. (2019). The NHS Long Term Plan.</a:t>
            </a:r>
          </a:p>
          <a:p>
            <a:r>
              <a:rPr dirty="0"/>
              <a:t>NHS England. (2022). Digital Readiness Education Framework.</a:t>
            </a:r>
          </a:p>
          <a:p>
            <a:r>
              <a:rPr dirty="0"/>
              <a:t>Phillips, N., &amp; Ives, J. (2023). The Phillips Ives Review. NHS England.</a:t>
            </a:r>
          </a:p>
          <a:p>
            <a:r>
              <a:rPr dirty="0"/>
              <a:t>Royal College of Nursing. (2024). AI and the Future of Nursing Practice.</a:t>
            </a:r>
          </a:p>
          <a:p>
            <a:r>
              <a:rPr dirty="0"/>
              <a:t>Anderton, L. (2025). Integrating AI in Nurse Education: A Systematic Review. Sheffield Hallam University.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Setting the Context – The Digital Decade</a:t>
            </a:r>
          </a:p>
        </p:txBody>
      </p:sp>
      <p:sp>
        <p:nvSpPr>
          <p:cNvPr id="3" name="Content Placeholder 2"/>
          <p:cNvSpPr>
            <a:spLocks noGrp="1"/>
          </p:cNvSpPr>
          <p:nvPr>
            <p:ph idx="1"/>
          </p:nvPr>
        </p:nvSpPr>
        <p:spPr/>
        <p:txBody>
          <a:bodyPr/>
          <a:lstStyle/>
          <a:p>
            <a:pPr marL="0" indent="0">
              <a:buNone/>
            </a:pPr>
            <a:r>
              <a:rPr dirty="0"/>
              <a:t>• NHS Long Term Plan: digital-first healthcare</a:t>
            </a:r>
          </a:p>
          <a:p>
            <a:pPr marL="0" indent="0">
              <a:buNone/>
            </a:pPr>
            <a:r>
              <a:rPr dirty="0"/>
              <a:t>• 10-Year Digital Transformation Plan</a:t>
            </a:r>
          </a:p>
          <a:p>
            <a:pPr marL="0" indent="0">
              <a:buNone/>
            </a:pPr>
            <a:r>
              <a:rPr dirty="0"/>
              <a:t>• Phillips Ives Review – digitally enabled nursing</a:t>
            </a:r>
          </a:p>
          <a:p>
            <a:pPr marL="0" indent="0">
              <a:buNone/>
            </a:pPr>
            <a:r>
              <a:rPr dirty="0"/>
              <a:t>• AI as a strategic enabler for workforce sustainability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This Matters Now</a:t>
            </a:r>
          </a:p>
        </p:txBody>
      </p:sp>
      <p:sp>
        <p:nvSpPr>
          <p:cNvPr id="3" name="Content Placeholder 2"/>
          <p:cNvSpPr>
            <a:spLocks noGrp="1"/>
          </p:cNvSpPr>
          <p:nvPr>
            <p:ph idx="1"/>
          </p:nvPr>
        </p:nvSpPr>
        <p:spPr/>
        <p:txBody>
          <a:bodyPr/>
          <a:lstStyle/>
          <a:p>
            <a:pPr marL="0" indent="0">
              <a:buNone/>
            </a:pPr>
            <a:r>
              <a:rPr dirty="0"/>
              <a:t>• Rising demand, workforce shortages</a:t>
            </a:r>
          </a:p>
          <a:p>
            <a:pPr marL="0" indent="0">
              <a:buNone/>
            </a:pPr>
            <a:r>
              <a:rPr dirty="0"/>
              <a:t>• Technology central to workforce reform</a:t>
            </a:r>
          </a:p>
          <a:p>
            <a:pPr marL="0" indent="0">
              <a:buNone/>
            </a:pPr>
            <a:r>
              <a:rPr dirty="0"/>
              <a:t>• AI’s potential: reduce burden, enhance safety, improve care access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AI?</a:t>
            </a:r>
          </a:p>
        </p:txBody>
      </p:sp>
      <p:sp>
        <p:nvSpPr>
          <p:cNvPr id="3" name="Content Placeholder 2"/>
          <p:cNvSpPr>
            <a:spLocks noGrp="1"/>
          </p:cNvSpPr>
          <p:nvPr>
            <p:ph idx="1"/>
          </p:nvPr>
        </p:nvSpPr>
        <p:spPr/>
        <p:txBody>
          <a:bodyPr/>
          <a:lstStyle/>
          <a:p>
            <a:pPr marL="0" indent="0">
              <a:buNone/>
            </a:pPr>
            <a:r>
              <a:rPr dirty="0"/>
              <a:t>• Narrow AI vs General AI</a:t>
            </a:r>
          </a:p>
          <a:p>
            <a:pPr marL="0" indent="0">
              <a:buNone/>
            </a:pPr>
            <a:r>
              <a:rPr dirty="0"/>
              <a:t>• Machine learning and generative AI</a:t>
            </a:r>
          </a:p>
          <a:p>
            <a:pPr marL="0" indent="0">
              <a:buNone/>
            </a:pPr>
            <a:r>
              <a:rPr dirty="0"/>
              <a:t>• Examples in health and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AI in the Workforce – Opportunities</a:t>
            </a:r>
          </a:p>
        </p:txBody>
      </p:sp>
      <p:sp>
        <p:nvSpPr>
          <p:cNvPr id="3" name="Content Placeholder 2"/>
          <p:cNvSpPr>
            <a:spLocks noGrp="1"/>
          </p:cNvSpPr>
          <p:nvPr>
            <p:ph idx="1"/>
          </p:nvPr>
        </p:nvSpPr>
        <p:spPr/>
        <p:txBody>
          <a:bodyPr/>
          <a:lstStyle/>
          <a:p>
            <a:pPr marL="0" indent="0">
              <a:buNone/>
            </a:pPr>
            <a:r>
              <a:rPr dirty="0"/>
              <a:t>• Efficiency gains and workload reduction</a:t>
            </a:r>
          </a:p>
          <a:p>
            <a:pPr marL="0" indent="0">
              <a:buNone/>
            </a:pPr>
            <a:r>
              <a:rPr dirty="0"/>
              <a:t>• Predictive analytics for workforce and population health</a:t>
            </a:r>
          </a:p>
          <a:p>
            <a:pPr marL="0" indent="0">
              <a:buNone/>
            </a:pPr>
            <a:r>
              <a:rPr dirty="0"/>
              <a:t>• Emerging digital specialist roles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AI in the Workforce – Challenges</a:t>
            </a:r>
          </a:p>
        </p:txBody>
      </p:sp>
      <p:sp>
        <p:nvSpPr>
          <p:cNvPr id="3" name="Content Placeholder 2"/>
          <p:cNvSpPr>
            <a:spLocks noGrp="1"/>
          </p:cNvSpPr>
          <p:nvPr>
            <p:ph idx="1"/>
          </p:nvPr>
        </p:nvSpPr>
        <p:spPr/>
        <p:txBody>
          <a:bodyPr/>
          <a:lstStyle/>
          <a:p>
            <a:pPr marL="0" indent="0">
              <a:buNone/>
            </a:pPr>
            <a:r>
              <a:rPr dirty="0"/>
              <a:t>• Data ethics and algorithmic bias</a:t>
            </a:r>
          </a:p>
          <a:p>
            <a:pPr marL="0" indent="0">
              <a:buNone/>
            </a:pPr>
            <a:r>
              <a:rPr dirty="0"/>
              <a:t>• Accountability and regulatory gaps</a:t>
            </a:r>
          </a:p>
          <a:p>
            <a:pPr marL="0" indent="0">
              <a:buNone/>
            </a:pPr>
            <a:r>
              <a:rPr dirty="0"/>
              <a:t>• Digital readiness and confidence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Case Study Snapshot</a:t>
            </a:r>
          </a:p>
        </p:txBody>
      </p:sp>
      <p:sp>
        <p:nvSpPr>
          <p:cNvPr id="3" name="Content Placeholder 2"/>
          <p:cNvSpPr>
            <a:spLocks noGrp="1"/>
          </p:cNvSpPr>
          <p:nvPr>
            <p:ph idx="1"/>
          </p:nvPr>
        </p:nvSpPr>
        <p:spPr/>
        <p:txBody>
          <a:bodyPr/>
          <a:lstStyle/>
          <a:p>
            <a:pPr marL="0" indent="0">
              <a:buNone/>
            </a:pPr>
            <a:r>
              <a:rPr dirty="0"/>
              <a:t>• Predictive staffing in NHS pilots</a:t>
            </a:r>
          </a:p>
          <a:p>
            <a:pPr marL="0" indent="0">
              <a:buNone/>
            </a:pPr>
            <a:r>
              <a:rPr dirty="0"/>
              <a:t>• AI-assisted clinical triage</a:t>
            </a:r>
          </a:p>
          <a:p>
            <a:pPr marL="0" indent="0">
              <a:buNone/>
            </a:pPr>
            <a:r>
              <a:rPr dirty="0"/>
              <a:t>• Benefits observed: improved safety, better planning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AI in Education – The Next Frontier</a:t>
            </a:r>
          </a:p>
        </p:txBody>
      </p:sp>
      <p:sp>
        <p:nvSpPr>
          <p:cNvPr id="3" name="Content Placeholder 2"/>
          <p:cNvSpPr>
            <a:spLocks noGrp="1"/>
          </p:cNvSpPr>
          <p:nvPr>
            <p:ph idx="1"/>
          </p:nvPr>
        </p:nvSpPr>
        <p:spPr/>
        <p:txBody>
          <a:bodyPr/>
          <a:lstStyle/>
          <a:p>
            <a:pPr marL="0" indent="0">
              <a:buNone/>
            </a:pPr>
            <a:r>
              <a:rPr dirty="0"/>
              <a:t>• The 10-Year Plan </a:t>
            </a:r>
            <a:r>
              <a:rPr dirty="0" err="1"/>
              <a:t>emphasises</a:t>
            </a:r>
            <a:r>
              <a:rPr dirty="0"/>
              <a:t> digital capability in education</a:t>
            </a:r>
          </a:p>
          <a:p>
            <a:pPr marL="0" indent="0">
              <a:buNone/>
            </a:pPr>
            <a:r>
              <a:rPr dirty="0"/>
              <a:t>• Aligning curricula with the NHS Digital Readiness Framework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My PhD Focus – Exploring AI in Nurse Education</a:t>
            </a:r>
          </a:p>
        </p:txBody>
      </p:sp>
      <p:sp>
        <p:nvSpPr>
          <p:cNvPr id="3" name="Content Placeholder 2"/>
          <p:cNvSpPr>
            <a:spLocks noGrp="1"/>
          </p:cNvSpPr>
          <p:nvPr>
            <p:ph idx="1"/>
          </p:nvPr>
        </p:nvSpPr>
        <p:spPr/>
        <p:txBody>
          <a:bodyPr/>
          <a:lstStyle/>
          <a:p>
            <a:pPr marL="0" indent="0">
              <a:buNone/>
            </a:pPr>
            <a:r>
              <a:rPr dirty="0"/>
              <a:t>• Mixed-methods study exploring AI integration</a:t>
            </a:r>
          </a:p>
          <a:p>
            <a:pPr marL="0" indent="0">
              <a:buNone/>
            </a:pPr>
            <a:r>
              <a:rPr dirty="0"/>
              <a:t>• Systematic review highlights: rising interest, limited frameworks</a:t>
            </a:r>
          </a:p>
          <a:p>
            <a:pPr marL="0" indent="0">
              <a:buNone/>
            </a:pPr>
            <a:r>
              <a:rPr dirty="0"/>
              <a:t>• Aim: Identify evaluation tools to guide practice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TotalTime>
  <Words>3453</Words>
  <Application>Microsoft Office PowerPoint</Application>
  <PresentationFormat>On-screen Show (4:3)</PresentationFormat>
  <Paragraphs>126</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Calibri</vt:lpstr>
      <vt:lpstr>Office Theme</vt:lpstr>
      <vt:lpstr>Artificial Intelligence in the Workforce and Education: Investing in Our Digital Future</vt:lpstr>
      <vt:lpstr>Setting the Context – The Digital Decade</vt:lpstr>
      <vt:lpstr>Why This Matters Now</vt:lpstr>
      <vt:lpstr>What is AI?</vt:lpstr>
      <vt:lpstr>AI in the Workforce – Opportunities</vt:lpstr>
      <vt:lpstr>AI in the Workforce – Challenges</vt:lpstr>
      <vt:lpstr>Case Study Snapshot</vt:lpstr>
      <vt:lpstr>AI in Education – The Next Frontier</vt:lpstr>
      <vt:lpstr>My PhD Focus – Exploring AI in Nurse Education</vt:lpstr>
      <vt:lpstr>AI for Learning and Teaching</vt:lpstr>
      <vt:lpstr>Educational Challenges</vt:lpstr>
      <vt:lpstr>Preparing Students for an AI-Enabled Future</vt:lpstr>
      <vt:lpstr>The Transition to an AI-Ready Workforce</vt:lpstr>
      <vt:lpstr>The Future Vision</vt:lpstr>
      <vt:lpstr>Conclusion – Investing in Our Digital Future</vt:lpstr>
      <vt:lpstr>References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Leisa</dc:creator>
  <cp:keywords/>
  <dc:description>generated using python-pptx</dc:description>
  <cp:lastModifiedBy>Gavin, Justine</cp:lastModifiedBy>
  <cp:revision>4</cp:revision>
  <dcterms:created xsi:type="dcterms:W3CDTF">2013-01-27T09:14:16Z</dcterms:created>
  <dcterms:modified xsi:type="dcterms:W3CDTF">2026-01-20T17:06:08Z</dcterms:modified>
  <cp:category/>
</cp:coreProperties>
</file>