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21240750" cy="30240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5CC7"/>
    <a:srgbClr val="00A499"/>
    <a:srgbClr val="D00070"/>
    <a:srgbClr val="A2478B"/>
    <a:srgbClr val="F2A900"/>
    <a:srgbClr val="FF9BE5"/>
    <a:srgbClr val="E0C09F"/>
    <a:srgbClr val="020001"/>
    <a:srgbClr val="FE00BB"/>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5" d="100"/>
          <a:sy n="25" d="100"/>
        </p:scale>
        <p:origin x="3102"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3056" y="4949049"/>
            <a:ext cx="18054638" cy="10528100"/>
          </a:xfrm>
        </p:spPr>
        <p:txBody>
          <a:bodyPr anchor="b"/>
          <a:lstStyle>
            <a:lvl1pPr algn="ctr">
              <a:defRPr sz="13937"/>
            </a:lvl1pPr>
          </a:lstStyle>
          <a:p>
            <a:r>
              <a:rPr lang="en-US"/>
              <a:t>Click to edit Master title style</a:t>
            </a:r>
            <a:endParaRPr lang="en-US" dirty="0"/>
          </a:p>
        </p:txBody>
      </p:sp>
      <p:sp>
        <p:nvSpPr>
          <p:cNvPr id="3" name="Subtitle 2"/>
          <p:cNvSpPr>
            <a:spLocks noGrp="1"/>
          </p:cNvSpPr>
          <p:nvPr>
            <p:ph type="subTitle" idx="1"/>
          </p:nvPr>
        </p:nvSpPr>
        <p:spPr>
          <a:xfrm>
            <a:off x="2655094" y="15883154"/>
            <a:ext cx="15930563" cy="7301067"/>
          </a:xfrm>
        </p:spPr>
        <p:txBody>
          <a:bodyPr/>
          <a:lstStyle>
            <a:lvl1pPr marL="0" indent="0" algn="ctr">
              <a:buNone/>
              <a:defRPr sz="5575"/>
            </a:lvl1pPr>
            <a:lvl2pPr marL="1062030" indent="0" algn="ctr">
              <a:buNone/>
              <a:defRPr sz="4646"/>
            </a:lvl2pPr>
            <a:lvl3pPr marL="2124060" indent="0" algn="ctr">
              <a:buNone/>
              <a:defRPr sz="4181"/>
            </a:lvl3pPr>
            <a:lvl4pPr marL="3186090" indent="0" algn="ctr">
              <a:buNone/>
              <a:defRPr sz="3717"/>
            </a:lvl4pPr>
            <a:lvl5pPr marL="4248120" indent="0" algn="ctr">
              <a:buNone/>
              <a:defRPr sz="3717"/>
            </a:lvl5pPr>
            <a:lvl6pPr marL="5310149" indent="0" algn="ctr">
              <a:buNone/>
              <a:defRPr sz="3717"/>
            </a:lvl6pPr>
            <a:lvl7pPr marL="6372179" indent="0" algn="ctr">
              <a:buNone/>
              <a:defRPr sz="3717"/>
            </a:lvl7pPr>
            <a:lvl8pPr marL="7434209" indent="0" algn="ctr">
              <a:buNone/>
              <a:defRPr sz="3717"/>
            </a:lvl8pPr>
            <a:lvl9pPr marL="8496239" indent="0" algn="ctr">
              <a:buNone/>
              <a:defRPr sz="371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120A56-ED58-47D9-B85C-5E899A431FA1}" type="datetimeFigureOut">
              <a:rPr lang="en-GB" smtClean="0"/>
              <a:t>30/09/2025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E816C-FE08-40B7-BAEA-5AAB229B7A45}" type="slidenum">
              <a:rPr lang="en-GB" smtClean="0"/>
              <a:t>‹#›</a:t>
            </a:fld>
            <a:endParaRPr lang="en-GB" dirty="0"/>
          </a:p>
        </p:txBody>
      </p:sp>
    </p:spTree>
    <p:extLst>
      <p:ext uri="{BB962C8B-B14F-4D97-AF65-F5344CB8AC3E}">
        <p14:creationId xmlns:p14="http://schemas.microsoft.com/office/powerpoint/2010/main" val="366870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20A56-ED58-47D9-B85C-5E899A431FA1}" type="datetimeFigureOut">
              <a:rPr lang="en-GB" smtClean="0"/>
              <a:t>30/09/2025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E816C-FE08-40B7-BAEA-5AAB229B7A45}" type="slidenum">
              <a:rPr lang="en-GB" smtClean="0"/>
              <a:t>‹#›</a:t>
            </a:fld>
            <a:endParaRPr lang="en-GB" dirty="0"/>
          </a:p>
        </p:txBody>
      </p:sp>
    </p:spTree>
    <p:extLst>
      <p:ext uri="{BB962C8B-B14F-4D97-AF65-F5344CB8AC3E}">
        <p14:creationId xmlns:p14="http://schemas.microsoft.com/office/powerpoint/2010/main" val="301718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00413" y="1610015"/>
            <a:ext cx="4580037" cy="256272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60303" y="1610015"/>
            <a:ext cx="13474601" cy="2562724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20A56-ED58-47D9-B85C-5E899A431FA1}" type="datetimeFigureOut">
              <a:rPr lang="en-GB" smtClean="0"/>
              <a:t>30/09/2025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E816C-FE08-40B7-BAEA-5AAB229B7A45}" type="slidenum">
              <a:rPr lang="en-GB" smtClean="0"/>
              <a:t>‹#›</a:t>
            </a:fld>
            <a:endParaRPr lang="en-GB" dirty="0"/>
          </a:p>
        </p:txBody>
      </p:sp>
    </p:spTree>
    <p:extLst>
      <p:ext uri="{BB962C8B-B14F-4D97-AF65-F5344CB8AC3E}">
        <p14:creationId xmlns:p14="http://schemas.microsoft.com/office/powerpoint/2010/main" val="329738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20A56-ED58-47D9-B85C-5E899A431FA1}" type="datetimeFigureOut">
              <a:rPr lang="en-GB" smtClean="0"/>
              <a:t>30/09/2025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E816C-FE08-40B7-BAEA-5AAB229B7A45}" type="slidenum">
              <a:rPr lang="en-GB" smtClean="0"/>
              <a:t>‹#›</a:t>
            </a:fld>
            <a:endParaRPr lang="en-GB" dirty="0"/>
          </a:p>
        </p:txBody>
      </p:sp>
    </p:spTree>
    <p:extLst>
      <p:ext uri="{BB962C8B-B14F-4D97-AF65-F5344CB8AC3E}">
        <p14:creationId xmlns:p14="http://schemas.microsoft.com/office/powerpoint/2010/main" val="341535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9240" y="7539080"/>
            <a:ext cx="18320147" cy="12579118"/>
          </a:xfrm>
        </p:spPr>
        <p:txBody>
          <a:bodyPr anchor="b"/>
          <a:lstStyle>
            <a:lvl1pPr>
              <a:defRPr sz="13937"/>
            </a:lvl1pPr>
          </a:lstStyle>
          <a:p>
            <a:r>
              <a:rPr lang="en-US"/>
              <a:t>Click to edit Master title style</a:t>
            </a:r>
            <a:endParaRPr lang="en-US" dirty="0"/>
          </a:p>
        </p:txBody>
      </p:sp>
      <p:sp>
        <p:nvSpPr>
          <p:cNvPr id="3" name="Text Placeholder 2"/>
          <p:cNvSpPr>
            <a:spLocks noGrp="1"/>
          </p:cNvSpPr>
          <p:nvPr>
            <p:ph type="body" idx="1"/>
          </p:nvPr>
        </p:nvSpPr>
        <p:spPr>
          <a:xfrm>
            <a:off x="1449240" y="20237201"/>
            <a:ext cx="18320147" cy="6615061"/>
          </a:xfrm>
        </p:spPr>
        <p:txBody>
          <a:bodyPr/>
          <a:lstStyle>
            <a:lvl1pPr marL="0" indent="0">
              <a:buNone/>
              <a:defRPr sz="5575">
                <a:solidFill>
                  <a:schemeClr val="tx1"/>
                </a:solidFill>
              </a:defRPr>
            </a:lvl1pPr>
            <a:lvl2pPr marL="1062030" indent="0">
              <a:buNone/>
              <a:defRPr sz="4646">
                <a:solidFill>
                  <a:schemeClr val="tx1">
                    <a:tint val="75000"/>
                  </a:schemeClr>
                </a:solidFill>
              </a:defRPr>
            </a:lvl2pPr>
            <a:lvl3pPr marL="2124060" indent="0">
              <a:buNone/>
              <a:defRPr sz="4181">
                <a:solidFill>
                  <a:schemeClr val="tx1">
                    <a:tint val="75000"/>
                  </a:schemeClr>
                </a:solidFill>
              </a:defRPr>
            </a:lvl3pPr>
            <a:lvl4pPr marL="3186090" indent="0">
              <a:buNone/>
              <a:defRPr sz="3717">
                <a:solidFill>
                  <a:schemeClr val="tx1">
                    <a:tint val="75000"/>
                  </a:schemeClr>
                </a:solidFill>
              </a:defRPr>
            </a:lvl4pPr>
            <a:lvl5pPr marL="4248120" indent="0">
              <a:buNone/>
              <a:defRPr sz="3717">
                <a:solidFill>
                  <a:schemeClr val="tx1">
                    <a:tint val="75000"/>
                  </a:schemeClr>
                </a:solidFill>
              </a:defRPr>
            </a:lvl5pPr>
            <a:lvl6pPr marL="5310149" indent="0">
              <a:buNone/>
              <a:defRPr sz="3717">
                <a:solidFill>
                  <a:schemeClr val="tx1">
                    <a:tint val="75000"/>
                  </a:schemeClr>
                </a:solidFill>
              </a:defRPr>
            </a:lvl6pPr>
            <a:lvl7pPr marL="6372179" indent="0">
              <a:buNone/>
              <a:defRPr sz="3717">
                <a:solidFill>
                  <a:schemeClr val="tx1">
                    <a:tint val="75000"/>
                  </a:schemeClr>
                </a:solidFill>
              </a:defRPr>
            </a:lvl7pPr>
            <a:lvl8pPr marL="7434209" indent="0">
              <a:buNone/>
              <a:defRPr sz="3717">
                <a:solidFill>
                  <a:schemeClr val="tx1">
                    <a:tint val="75000"/>
                  </a:schemeClr>
                </a:solidFill>
              </a:defRPr>
            </a:lvl8pPr>
            <a:lvl9pPr marL="8496239" indent="0">
              <a:buNone/>
              <a:defRPr sz="371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120A56-ED58-47D9-B85C-5E899A431FA1}" type="datetimeFigureOut">
              <a:rPr lang="en-GB" smtClean="0"/>
              <a:t>30/09/2025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E816C-FE08-40B7-BAEA-5AAB229B7A45}" type="slidenum">
              <a:rPr lang="en-GB" smtClean="0"/>
              <a:t>‹#›</a:t>
            </a:fld>
            <a:endParaRPr lang="en-GB" dirty="0"/>
          </a:p>
        </p:txBody>
      </p:sp>
    </p:spTree>
    <p:extLst>
      <p:ext uri="{BB962C8B-B14F-4D97-AF65-F5344CB8AC3E}">
        <p14:creationId xmlns:p14="http://schemas.microsoft.com/office/powerpoint/2010/main" val="106117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0301" y="8050077"/>
            <a:ext cx="9027319" cy="191871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753130" y="8050077"/>
            <a:ext cx="9027319" cy="191871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120A56-ED58-47D9-B85C-5E899A431FA1}" type="datetimeFigureOut">
              <a:rPr lang="en-GB" smtClean="0"/>
              <a:t>30/09/2025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E816C-FE08-40B7-BAEA-5AAB229B7A45}" type="slidenum">
              <a:rPr lang="en-GB" smtClean="0"/>
              <a:t>‹#›</a:t>
            </a:fld>
            <a:endParaRPr lang="en-GB" dirty="0"/>
          </a:p>
        </p:txBody>
      </p:sp>
    </p:spTree>
    <p:extLst>
      <p:ext uri="{BB962C8B-B14F-4D97-AF65-F5344CB8AC3E}">
        <p14:creationId xmlns:p14="http://schemas.microsoft.com/office/powerpoint/2010/main" val="42181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068" y="1610022"/>
            <a:ext cx="18320147" cy="584505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63071" y="7413073"/>
            <a:ext cx="8985831" cy="3633032"/>
          </a:xfrm>
        </p:spPr>
        <p:txBody>
          <a:bodyPr anchor="b"/>
          <a:lstStyle>
            <a:lvl1pPr marL="0" indent="0">
              <a:buNone/>
              <a:defRPr sz="5575" b="1"/>
            </a:lvl1pPr>
            <a:lvl2pPr marL="1062030" indent="0">
              <a:buNone/>
              <a:defRPr sz="4646" b="1"/>
            </a:lvl2pPr>
            <a:lvl3pPr marL="2124060" indent="0">
              <a:buNone/>
              <a:defRPr sz="4181" b="1"/>
            </a:lvl3pPr>
            <a:lvl4pPr marL="3186090" indent="0">
              <a:buNone/>
              <a:defRPr sz="3717" b="1"/>
            </a:lvl4pPr>
            <a:lvl5pPr marL="4248120" indent="0">
              <a:buNone/>
              <a:defRPr sz="3717" b="1"/>
            </a:lvl5pPr>
            <a:lvl6pPr marL="5310149" indent="0">
              <a:buNone/>
              <a:defRPr sz="3717" b="1"/>
            </a:lvl6pPr>
            <a:lvl7pPr marL="6372179" indent="0">
              <a:buNone/>
              <a:defRPr sz="3717" b="1"/>
            </a:lvl7pPr>
            <a:lvl8pPr marL="7434209" indent="0">
              <a:buNone/>
              <a:defRPr sz="3717" b="1"/>
            </a:lvl8pPr>
            <a:lvl9pPr marL="8496239" indent="0">
              <a:buNone/>
              <a:defRPr sz="3717" b="1"/>
            </a:lvl9pPr>
          </a:lstStyle>
          <a:p>
            <a:pPr lvl="0"/>
            <a:r>
              <a:rPr lang="en-US"/>
              <a:t>Edit Master text styles</a:t>
            </a:r>
          </a:p>
        </p:txBody>
      </p:sp>
      <p:sp>
        <p:nvSpPr>
          <p:cNvPr id="4" name="Content Placeholder 3"/>
          <p:cNvSpPr>
            <a:spLocks noGrp="1"/>
          </p:cNvSpPr>
          <p:nvPr>
            <p:ph sz="half" idx="2"/>
          </p:nvPr>
        </p:nvSpPr>
        <p:spPr>
          <a:xfrm>
            <a:off x="1463071" y="11046105"/>
            <a:ext cx="8985831" cy="162471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753131" y="7413073"/>
            <a:ext cx="9030085" cy="3633032"/>
          </a:xfrm>
        </p:spPr>
        <p:txBody>
          <a:bodyPr anchor="b"/>
          <a:lstStyle>
            <a:lvl1pPr marL="0" indent="0">
              <a:buNone/>
              <a:defRPr sz="5575" b="1"/>
            </a:lvl1pPr>
            <a:lvl2pPr marL="1062030" indent="0">
              <a:buNone/>
              <a:defRPr sz="4646" b="1"/>
            </a:lvl2pPr>
            <a:lvl3pPr marL="2124060" indent="0">
              <a:buNone/>
              <a:defRPr sz="4181" b="1"/>
            </a:lvl3pPr>
            <a:lvl4pPr marL="3186090" indent="0">
              <a:buNone/>
              <a:defRPr sz="3717" b="1"/>
            </a:lvl4pPr>
            <a:lvl5pPr marL="4248120" indent="0">
              <a:buNone/>
              <a:defRPr sz="3717" b="1"/>
            </a:lvl5pPr>
            <a:lvl6pPr marL="5310149" indent="0">
              <a:buNone/>
              <a:defRPr sz="3717" b="1"/>
            </a:lvl6pPr>
            <a:lvl7pPr marL="6372179" indent="0">
              <a:buNone/>
              <a:defRPr sz="3717" b="1"/>
            </a:lvl7pPr>
            <a:lvl8pPr marL="7434209" indent="0">
              <a:buNone/>
              <a:defRPr sz="3717" b="1"/>
            </a:lvl8pPr>
            <a:lvl9pPr marL="8496239" indent="0">
              <a:buNone/>
              <a:defRPr sz="3717" b="1"/>
            </a:lvl9pPr>
          </a:lstStyle>
          <a:p>
            <a:pPr lvl="0"/>
            <a:r>
              <a:rPr lang="en-US"/>
              <a:t>Edit Master text styles</a:t>
            </a:r>
          </a:p>
        </p:txBody>
      </p:sp>
      <p:sp>
        <p:nvSpPr>
          <p:cNvPr id="6" name="Content Placeholder 5"/>
          <p:cNvSpPr>
            <a:spLocks noGrp="1"/>
          </p:cNvSpPr>
          <p:nvPr>
            <p:ph sz="quarter" idx="4"/>
          </p:nvPr>
        </p:nvSpPr>
        <p:spPr>
          <a:xfrm>
            <a:off x="10753131" y="11046105"/>
            <a:ext cx="9030085" cy="162471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120A56-ED58-47D9-B85C-5E899A431FA1}" type="datetimeFigureOut">
              <a:rPr lang="en-GB" smtClean="0"/>
              <a:t>30/09/2025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21E816C-FE08-40B7-BAEA-5AAB229B7A45}" type="slidenum">
              <a:rPr lang="en-GB" smtClean="0"/>
              <a:t>‹#›</a:t>
            </a:fld>
            <a:endParaRPr lang="en-GB" dirty="0"/>
          </a:p>
        </p:txBody>
      </p:sp>
    </p:spTree>
    <p:extLst>
      <p:ext uri="{BB962C8B-B14F-4D97-AF65-F5344CB8AC3E}">
        <p14:creationId xmlns:p14="http://schemas.microsoft.com/office/powerpoint/2010/main" val="278202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120A56-ED58-47D9-B85C-5E899A431FA1}" type="datetimeFigureOut">
              <a:rPr lang="en-GB" smtClean="0"/>
              <a:t>30/09/2025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E816C-FE08-40B7-BAEA-5AAB229B7A45}" type="slidenum">
              <a:rPr lang="en-GB" smtClean="0"/>
              <a:t>‹#›</a:t>
            </a:fld>
            <a:endParaRPr lang="en-GB" dirty="0"/>
          </a:p>
        </p:txBody>
      </p:sp>
    </p:spTree>
    <p:extLst>
      <p:ext uri="{BB962C8B-B14F-4D97-AF65-F5344CB8AC3E}">
        <p14:creationId xmlns:p14="http://schemas.microsoft.com/office/powerpoint/2010/main" val="126383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20A56-ED58-47D9-B85C-5E899A431FA1}" type="datetimeFigureOut">
              <a:rPr lang="en-GB" smtClean="0"/>
              <a:t>30/09/2025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21E816C-FE08-40B7-BAEA-5AAB229B7A45}" type="slidenum">
              <a:rPr lang="en-GB" smtClean="0"/>
              <a:t>‹#›</a:t>
            </a:fld>
            <a:endParaRPr lang="en-GB" dirty="0"/>
          </a:p>
        </p:txBody>
      </p:sp>
    </p:spTree>
    <p:extLst>
      <p:ext uri="{BB962C8B-B14F-4D97-AF65-F5344CB8AC3E}">
        <p14:creationId xmlns:p14="http://schemas.microsoft.com/office/powerpoint/2010/main" val="47092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68" y="2016019"/>
            <a:ext cx="6850695" cy="7056067"/>
          </a:xfrm>
        </p:spPr>
        <p:txBody>
          <a:bodyPr anchor="b"/>
          <a:lstStyle>
            <a:lvl1pPr>
              <a:defRPr sz="7433"/>
            </a:lvl1pPr>
          </a:lstStyle>
          <a:p>
            <a:r>
              <a:rPr lang="en-US"/>
              <a:t>Click to edit Master title style</a:t>
            </a:r>
            <a:endParaRPr lang="en-US" dirty="0"/>
          </a:p>
        </p:txBody>
      </p:sp>
      <p:sp>
        <p:nvSpPr>
          <p:cNvPr id="3" name="Content Placeholder 2"/>
          <p:cNvSpPr>
            <a:spLocks noGrp="1"/>
          </p:cNvSpPr>
          <p:nvPr>
            <p:ph idx="1"/>
          </p:nvPr>
        </p:nvSpPr>
        <p:spPr>
          <a:xfrm>
            <a:off x="9030085" y="4354048"/>
            <a:ext cx="10753130" cy="21490205"/>
          </a:xfrm>
        </p:spPr>
        <p:txBody>
          <a:bodyPr/>
          <a:lstStyle>
            <a:lvl1pPr>
              <a:defRPr sz="7433"/>
            </a:lvl1pPr>
            <a:lvl2pPr>
              <a:defRPr sz="6504"/>
            </a:lvl2pPr>
            <a:lvl3pPr>
              <a:defRPr sz="5575"/>
            </a:lvl3pPr>
            <a:lvl4pPr>
              <a:defRPr sz="4646"/>
            </a:lvl4pPr>
            <a:lvl5pPr>
              <a:defRPr sz="4646"/>
            </a:lvl5pPr>
            <a:lvl6pPr>
              <a:defRPr sz="4646"/>
            </a:lvl6pPr>
            <a:lvl7pPr>
              <a:defRPr sz="4646"/>
            </a:lvl7pPr>
            <a:lvl8pPr>
              <a:defRPr sz="4646"/>
            </a:lvl8pPr>
            <a:lvl9pPr>
              <a:defRPr sz="46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63068" y="9072087"/>
            <a:ext cx="6850695" cy="16807162"/>
          </a:xfrm>
        </p:spPr>
        <p:txBody>
          <a:bodyPr/>
          <a:lstStyle>
            <a:lvl1pPr marL="0" indent="0">
              <a:buNone/>
              <a:defRPr sz="3717"/>
            </a:lvl1pPr>
            <a:lvl2pPr marL="1062030" indent="0">
              <a:buNone/>
              <a:defRPr sz="3252"/>
            </a:lvl2pPr>
            <a:lvl3pPr marL="2124060" indent="0">
              <a:buNone/>
              <a:defRPr sz="2787"/>
            </a:lvl3pPr>
            <a:lvl4pPr marL="3186090" indent="0">
              <a:buNone/>
              <a:defRPr sz="2323"/>
            </a:lvl4pPr>
            <a:lvl5pPr marL="4248120" indent="0">
              <a:buNone/>
              <a:defRPr sz="2323"/>
            </a:lvl5pPr>
            <a:lvl6pPr marL="5310149" indent="0">
              <a:buNone/>
              <a:defRPr sz="2323"/>
            </a:lvl6pPr>
            <a:lvl7pPr marL="6372179" indent="0">
              <a:buNone/>
              <a:defRPr sz="2323"/>
            </a:lvl7pPr>
            <a:lvl8pPr marL="7434209" indent="0">
              <a:buNone/>
              <a:defRPr sz="2323"/>
            </a:lvl8pPr>
            <a:lvl9pPr marL="8496239" indent="0">
              <a:buNone/>
              <a:defRPr sz="2323"/>
            </a:lvl9pPr>
          </a:lstStyle>
          <a:p>
            <a:pPr lvl="0"/>
            <a:r>
              <a:rPr lang="en-US"/>
              <a:t>Edit Master text styles</a:t>
            </a:r>
          </a:p>
        </p:txBody>
      </p:sp>
      <p:sp>
        <p:nvSpPr>
          <p:cNvPr id="5" name="Date Placeholder 4"/>
          <p:cNvSpPr>
            <a:spLocks noGrp="1"/>
          </p:cNvSpPr>
          <p:nvPr>
            <p:ph type="dt" sz="half" idx="10"/>
          </p:nvPr>
        </p:nvSpPr>
        <p:spPr/>
        <p:txBody>
          <a:bodyPr/>
          <a:lstStyle/>
          <a:p>
            <a:fld id="{FE120A56-ED58-47D9-B85C-5E899A431FA1}" type="datetimeFigureOut">
              <a:rPr lang="en-GB" smtClean="0"/>
              <a:t>30/09/2025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E816C-FE08-40B7-BAEA-5AAB229B7A45}" type="slidenum">
              <a:rPr lang="en-GB" smtClean="0"/>
              <a:t>‹#›</a:t>
            </a:fld>
            <a:endParaRPr lang="en-GB" dirty="0"/>
          </a:p>
        </p:txBody>
      </p:sp>
    </p:spTree>
    <p:extLst>
      <p:ext uri="{BB962C8B-B14F-4D97-AF65-F5344CB8AC3E}">
        <p14:creationId xmlns:p14="http://schemas.microsoft.com/office/powerpoint/2010/main" val="353466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68" y="2016019"/>
            <a:ext cx="6850695" cy="7056067"/>
          </a:xfrm>
        </p:spPr>
        <p:txBody>
          <a:bodyPr anchor="b"/>
          <a:lstStyle>
            <a:lvl1pPr>
              <a:defRPr sz="743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30085" y="4354048"/>
            <a:ext cx="10753130" cy="21490205"/>
          </a:xfrm>
        </p:spPr>
        <p:txBody>
          <a:bodyPr anchor="t"/>
          <a:lstStyle>
            <a:lvl1pPr marL="0" indent="0">
              <a:buNone/>
              <a:defRPr sz="7433"/>
            </a:lvl1pPr>
            <a:lvl2pPr marL="1062030" indent="0">
              <a:buNone/>
              <a:defRPr sz="6504"/>
            </a:lvl2pPr>
            <a:lvl3pPr marL="2124060" indent="0">
              <a:buNone/>
              <a:defRPr sz="5575"/>
            </a:lvl3pPr>
            <a:lvl4pPr marL="3186090" indent="0">
              <a:buNone/>
              <a:defRPr sz="4646"/>
            </a:lvl4pPr>
            <a:lvl5pPr marL="4248120" indent="0">
              <a:buNone/>
              <a:defRPr sz="4646"/>
            </a:lvl5pPr>
            <a:lvl6pPr marL="5310149" indent="0">
              <a:buNone/>
              <a:defRPr sz="4646"/>
            </a:lvl6pPr>
            <a:lvl7pPr marL="6372179" indent="0">
              <a:buNone/>
              <a:defRPr sz="4646"/>
            </a:lvl7pPr>
            <a:lvl8pPr marL="7434209" indent="0">
              <a:buNone/>
              <a:defRPr sz="4646"/>
            </a:lvl8pPr>
            <a:lvl9pPr marL="8496239" indent="0">
              <a:buNone/>
              <a:defRPr sz="4646"/>
            </a:lvl9pPr>
          </a:lstStyle>
          <a:p>
            <a:r>
              <a:rPr lang="en-US" dirty="0"/>
              <a:t>Click icon to add picture</a:t>
            </a:r>
          </a:p>
        </p:txBody>
      </p:sp>
      <p:sp>
        <p:nvSpPr>
          <p:cNvPr id="4" name="Text Placeholder 3"/>
          <p:cNvSpPr>
            <a:spLocks noGrp="1"/>
          </p:cNvSpPr>
          <p:nvPr>
            <p:ph type="body" sz="half" idx="2"/>
          </p:nvPr>
        </p:nvSpPr>
        <p:spPr>
          <a:xfrm>
            <a:off x="1463068" y="9072087"/>
            <a:ext cx="6850695" cy="16807162"/>
          </a:xfrm>
        </p:spPr>
        <p:txBody>
          <a:bodyPr/>
          <a:lstStyle>
            <a:lvl1pPr marL="0" indent="0">
              <a:buNone/>
              <a:defRPr sz="3717"/>
            </a:lvl1pPr>
            <a:lvl2pPr marL="1062030" indent="0">
              <a:buNone/>
              <a:defRPr sz="3252"/>
            </a:lvl2pPr>
            <a:lvl3pPr marL="2124060" indent="0">
              <a:buNone/>
              <a:defRPr sz="2787"/>
            </a:lvl3pPr>
            <a:lvl4pPr marL="3186090" indent="0">
              <a:buNone/>
              <a:defRPr sz="2323"/>
            </a:lvl4pPr>
            <a:lvl5pPr marL="4248120" indent="0">
              <a:buNone/>
              <a:defRPr sz="2323"/>
            </a:lvl5pPr>
            <a:lvl6pPr marL="5310149" indent="0">
              <a:buNone/>
              <a:defRPr sz="2323"/>
            </a:lvl6pPr>
            <a:lvl7pPr marL="6372179" indent="0">
              <a:buNone/>
              <a:defRPr sz="2323"/>
            </a:lvl7pPr>
            <a:lvl8pPr marL="7434209" indent="0">
              <a:buNone/>
              <a:defRPr sz="2323"/>
            </a:lvl8pPr>
            <a:lvl9pPr marL="8496239" indent="0">
              <a:buNone/>
              <a:defRPr sz="2323"/>
            </a:lvl9pPr>
          </a:lstStyle>
          <a:p>
            <a:pPr lvl="0"/>
            <a:r>
              <a:rPr lang="en-US"/>
              <a:t>Edit Master text styles</a:t>
            </a:r>
          </a:p>
        </p:txBody>
      </p:sp>
      <p:sp>
        <p:nvSpPr>
          <p:cNvPr id="5" name="Date Placeholder 4"/>
          <p:cNvSpPr>
            <a:spLocks noGrp="1"/>
          </p:cNvSpPr>
          <p:nvPr>
            <p:ph type="dt" sz="half" idx="10"/>
          </p:nvPr>
        </p:nvSpPr>
        <p:spPr/>
        <p:txBody>
          <a:bodyPr/>
          <a:lstStyle/>
          <a:p>
            <a:fld id="{FE120A56-ED58-47D9-B85C-5E899A431FA1}" type="datetimeFigureOut">
              <a:rPr lang="en-GB" smtClean="0"/>
              <a:t>30/09/2025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E816C-FE08-40B7-BAEA-5AAB229B7A45}" type="slidenum">
              <a:rPr lang="en-GB" smtClean="0"/>
              <a:t>‹#›</a:t>
            </a:fld>
            <a:endParaRPr lang="en-GB" dirty="0"/>
          </a:p>
        </p:txBody>
      </p:sp>
    </p:spTree>
    <p:extLst>
      <p:ext uri="{BB962C8B-B14F-4D97-AF65-F5344CB8AC3E}">
        <p14:creationId xmlns:p14="http://schemas.microsoft.com/office/powerpoint/2010/main" val="161923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0302" y="1610022"/>
            <a:ext cx="18320147" cy="584505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0302" y="8050077"/>
            <a:ext cx="18320147" cy="19187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60301" y="28028274"/>
            <a:ext cx="4779169" cy="1610015"/>
          </a:xfrm>
          <a:prstGeom prst="rect">
            <a:avLst/>
          </a:prstGeom>
        </p:spPr>
        <p:txBody>
          <a:bodyPr vert="horz" lIns="91440" tIns="45720" rIns="91440" bIns="45720" rtlCol="0" anchor="ctr"/>
          <a:lstStyle>
            <a:lvl1pPr algn="l">
              <a:defRPr sz="2787">
                <a:solidFill>
                  <a:schemeClr val="tx1">
                    <a:tint val="75000"/>
                  </a:schemeClr>
                </a:solidFill>
              </a:defRPr>
            </a:lvl1pPr>
          </a:lstStyle>
          <a:p>
            <a:fld id="{FE120A56-ED58-47D9-B85C-5E899A431FA1}" type="datetimeFigureOut">
              <a:rPr lang="en-GB" smtClean="0"/>
              <a:t>30/09/2025</a:t>
            </a:fld>
            <a:endParaRPr lang="en-GB" dirty="0"/>
          </a:p>
        </p:txBody>
      </p:sp>
      <p:sp>
        <p:nvSpPr>
          <p:cNvPr id="5" name="Footer Placeholder 4"/>
          <p:cNvSpPr>
            <a:spLocks noGrp="1"/>
          </p:cNvSpPr>
          <p:nvPr>
            <p:ph type="ftr" sz="quarter" idx="3"/>
          </p:nvPr>
        </p:nvSpPr>
        <p:spPr>
          <a:xfrm>
            <a:off x="7035999" y="28028274"/>
            <a:ext cx="7168753" cy="1610015"/>
          </a:xfrm>
          <a:prstGeom prst="rect">
            <a:avLst/>
          </a:prstGeom>
        </p:spPr>
        <p:txBody>
          <a:bodyPr vert="horz" lIns="91440" tIns="45720" rIns="91440" bIns="45720" rtlCol="0" anchor="ctr"/>
          <a:lstStyle>
            <a:lvl1pPr algn="ctr">
              <a:defRPr sz="2787">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5001280" y="28028274"/>
            <a:ext cx="4779169" cy="1610015"/>
          </a:xfrm>
          <a:prstGeom prst="rect">
            <a:avLst/>
          </a:prstGeom>
        </p:spPr>
        <p:txBody>
          <a:bodyPr vert="horz" lIns="91440" tIns="45720" rIns="91440" bIns="45720" rtlCol="0" anchor="ctr"/>
          <a:lstStyle>
            <a:lvl1pPr algn="r">
              <a:defRPr sz="2787">
                <a:solidFill>
                  <a:schemeClr val="tx1">
                    <a:tint val="75000"/>
                  </a:schemeClr>
                </a:solidFill>
              </a:defRPr>
            </a:lvl1pPr>
          </a:lstStyle>
          <a:p>
            <a:fld id="{C21E816C-FE08-40B7-BAEA-5AAB229B7A45}" type="slidenum">
              <a:rPr lang="en-GB" smtClean="0"/>
              <a:t>‹#›</a:t>
            </a:fld>
            <a:endParaRPr lang="en-GB" dirty="0"/>
          </a:p>
        </p:txBody>
      </p:sp>
    </p:spTree>
    <p:extLst>
      <p:ext uri="{BB962C8B-B14F-4D97-AF65-F5344CB8AC3E}">
        <p14:creationId xmlns:p14="http://schemas.microsoft.com/office/powerpoint/2010/main" val="2095160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24060" rtl="0" eaLnBrk="1" latinLnBrk="0" hangingPunct="1">
        <a:lnSpc>
          <a:spcPct val="90000"/>
        </a:lnSpc>
        <a:spcBef>
          <a:spcPct val="0"/>
        </a:spcBef>
        <a:buNone/>
        <a:defRPr sz="10221" kern="1200">
          <a:solidFill>
            <a:schemeClr val="tx1"/>
          </a:solidFill>
          <a:latin typeface="+mj-lt"/>
          <a:ea typeface="+mj-ea"/>
          <a:cs typeface="+mj-cs"/>
        </a:defRPr>
      </a:lvl1pPr>
    </p:titleStyle>
    <p:bodyStyle>
      <a:lvl1pPr marL="531015" indent="-531015" algn="l" defTabSz="2124060" rtl="0" eaLnBrk="1" latinLnBrk="0" hangingPunct="1">
        <a:lnSpc>
          <a:spcPct val="90000"/>
        </a:lnSpc>
        <a:spcBef>
          <a:spcPts val="2323"/>
        </a:spcBef>
        <a:buFont typeface="Arial" panose="020B0604020202020204" pitchFamily="34" charset="0"/>
        <a:buChar char="•"/>
        <a:defRPr sz="6504" kern="1200">
          <a:solidFill>
            <a:schemeClr val="tx1"/>
          </a:solidFill>
          <a:latin typeface="+mn-lt"/>
          <a:ea typeface="+mn-ea"/>
          <a:cs typeface="+mn-cs"/>
        </a:defRPr>
      </a:lvl1pPr>
      <a:lvl2pPr marL="1593045" indent="-531015" algn="l" defTabSz="2124060" rtl="0" eaLnBrk="1" latinLnBrk="0" hangingPunct="1">
        <a:lnSpc>
          <a:spcPct val="90000"/>
        </a:lnSpc>
        <a:spcBef>
          <a:spcPts val="1161"/>
        </a:spcBef>
        <a:buFont typeface="Arial" panose="020B0604020202020204" pitchFamily="34" charset="0"/>
        <a:buChar char="•"/>
        <a:defRPr sz="5575" kern="1200">
          <a:solidFill>
            <a:schemeClr val="tx1"/>
          </a:solidFill>
          <a:latin typeface="+mn-lt"/>
          <a:ea typeface="+mn-ea"/>
          <a:cs typeface="+mn-cs"/>
        </a:defRPr>
      </a:lvl2pPr>
      <a:lvl3pPr marL="2655075" indent="-531015" algn="l" defTabSz="2124060" rtl="0" eaLnBrk="1" latinLnBrk="0" hangingPunct="1">
        <a:lnSpc>
          <a:spcPct val="90000"/>
        </a:lnSpc>
        <a:spcBef>
          <a:spcPts val="1161"/>
        </a:spcBef>
        <a:buFont typeface="Arial" panose="020B0604020202020204" pitchFamily="34" charset="0"/>
        <a:buChar char="•"/>
        <a:defRPr sz="4646" kern="1200">
          <a:solidFill>
            <a:schemeClr val="tx1"/>
          </a:solidFill>
          <a:latin typeface="+mn-lt"/>
          <a:ea typeface="+mn-ea"/>
          <a:cs typeface="+mn-cs"/>
        </a:defRPr>
      </a:lvl3pPr>
      <a:lvl4pPr marL="3717105"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4pPr>
      <a:lvl5pPr marL="477913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5pPr>
      <a:lvl6pPr marL="584116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6pPr>
      <a:lvl7pPr marL="690319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7pPr>
      <a:lvl8pPr marL="796522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8pPr>
      <a:lvl9pPr marL="9027254" indent="-531015" algn="l" defTabSz="2124060" rtl="0" eaLnBrk="1" latinLnBrk="0" hangingPunct="1">
        <a:lnSpc>
          <a:spcPct val="90000"/>
        </a:lnSpc>
        <a:spcBef>
          <a:spcPts val="1161"/>
        </a:spcBef>
        <a:buFont typeface="Arial" panose="020B0604020202020204" pitchFamily="34" charset="0"/>
        <a:buChar char="•"/>
        <a:defRPr sz="4181" kern="1200">
          <a:solidFill>
            <a:schemeClr val="tx1"/>
          </a:solidFill>
          <a:latin typeface="+mn-lt"/>
          <a:ea typeface="+mn-ea"/>
          <a:cs typeface="+mn-cs"/>
        </a:defRPr>
      </a:lvl9pPr>
    </p:bodyStyle>
    <p:otherStyle>
      <a:defPPr>
        <a:defRPr lang="en-US"/>
      </a:defPPr>
      <a:lvl1pPr marL="0" algn="l" defTabSz="2124060" rtl="0" eaLnBrk="1" latinLnBrk="0" hangingPunct="1">
        <a:defRPr sz="4181" kern="1200">
          <a:solidFill>
            <a:schemeClr val="tx1"/>
          </a:solidFill>
          <a:latin typeface="+mn-lt"/>
          <a:ea typeface="+mn-ea"/>
          <a:cs typeface="+mn-cs"/>
        </a:defRPr>
      </a:lvl1pPr>
      <a:lvl2pPr marL="1062030" algn="l" defTabSz="2124060" rtl="0" eaLnBrk="1" latinLnBrk="0" hangingPunct="1">
        <a:defRPr sz="4181" kern="1200">
          <a:solidFill>
            <a:schemeClr val="tx1"/>
          </a:solidFill>
          <a:latin typeface="+mn-lt"/>
          <a:ea typeface="+mn-ea"/>
          <a:cs typeface="+mn-cs"/>
        </a:defRPr>
      </a:lvl2pPr>
      <a:lvl3pPr marL="2124060" algn="l" defTabSz="2124060" rtl="0" eaLnBrk="1" latinLnBrk="0" hangingPunct="1">
        <a:defRPr sz="4181" kern="1200">
          <a:solidFill>
            <a:schemeClr val="tx1"/>
          </a:solidFill>
          <a:latin typeface="+mn-lt"/>
          <a:ea typeface="+mn-ea"/>
          <a:cs typeface="+mn-cs"/>
        </a:defRPr>
      </a:lvl3pPr>
      <a:lvl4pPr marL="3186090" algn="l" defTabSz="2124060" rtl="0" eaLnBrk="1" latinLnBrk="0" hangingPunct="1">
        <a:defRPr sz="4181" kern="1200">
          <a:solidFill>
            <a:schemeClr val="tx1"/>
          </a:solidFill>
          <a:latin typeface="+mn-lt"/>
          <a:ea typeface="+mn-ea"/>
          <a:cs typeface="+mn-cs"/>
        </a:defRPr>
      </a:lvl4pPr>
      <a:lvl5pPr marL="4248120" algn="l" defTabSz="2124060" rtl="0" eaLnBrk="1" latinLnBrk="0" hangingPunct="1">
        <a:defRPr sz="4181" kern="1200">
          <a:solidFill>
            <a:schemeClr val="tx1"/>
          </a:solidFill>
          <a:latin typeface="+mn-lt"/>
          <a:ea typeface="+mn-ea"/>
          <a:cs typeface="+mn-cs"/>
        </a:defRPr>
      </a:lvl5pPr>
      <a:lvl6pPr marL="5310149" algn="l" defTabSz="2124060" rtl="0" eaLnBrk="1" latinLnBrk="0" hangingPunct="1">
        <a:defRPr sz="4181" kern="1200">
          <a:solidFill>
            <a:schemeClr val="tx1"/>
          </a:solidFill>
          <a:latin typeface="+mn-lt"/>
          <a:ea typeface="+mn-ea"/>
          <a:cs typeface="+mn-cs"/>
        </a:defRPr>
      </a:lvl6pPr>
      <a:lvl7pPr marL="6372179" algn="l" defTabSz="2124060" rtl="0" eaLnBrk="1" latinLnBrk="0" hangingPunct="1">
        <a:defRPr sz="4181" kern="1200">
          <a:solidFill>
            <a:schemeClr val="tx1"/>
          </a:solidFill>
          <a:latin typeface="+mn-lt"/>
          <a:ea typeface="+mn-ea"/>
          <a:cs typeface="+mn-cs"/>
        </a:defRPr>
      </a:lvl7pPr>
      <a:lvl8pPr marL="7434209" algn="l" defTabSz="2124060" rtl="0" eaLnBrk="1" latinLnBrk="0" hangingPunct="1">
        <a:defRPr sz="4181" kern="1200">
          <a:solidFill>
            <a:schemeClr val="tx1"/>
          </a:solidFill>
          <a:latin typeface="+mn-lt"/>
          <a:ea typeface="+mn-ea"/>
          <a:cs typeface="+mn-cs"/>
        </a:defRPr>
      </a:lvl8pPr>
      <a:lvl9pPr marL="8496239" algn="l" defTabSz="2124060" rtl="0" eaLnBrk="1" latinLnBrk="0" hangingPunct="1">
        <a:defRPr sz="4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england.nhs.uk/wp-content/uploads/2021/11/B0880-cno-for-englands-strategic-plan-fo-research.pdf" TargetMode="Externa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hyperlink" Target="https://doi.org/10.1191/1478088706qp063oa"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doi.org/10.1093/humrep/deab041"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EB6656A6-B2E1-4683-8974-8C0325AA784B}"/>
              </a:ext>
            </a:extLst>
          </p:cNvPr>
          <p:cNvSpPr/>
          <p:nvPr/>
        </p:nvSpPr>
        <p:spPr>
          <a:xfrm>
            <a:off x="23243" y="28371179"/>
            <a:ext cx="21240750" cy="2238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CE3F0D97-6C24-4320-B018-06729385BFBC}"/>
              </a:ext>
            </a:extLst>
          </p:cNvPr>
          <p:cNvGrpSpPr/>
          <p:nvPr/>
        </p:nvGrpSpPr>
        <p:grpSpPr>
          <a:xfrm>
            <a:off x="400711" y="28371179"/>
            <a:ext cx="20439329" cy="2093064"/>
            <a:chOff x="144742" y="28371179"/>
            <a:chExt cx="20439329" cy="2093064"/>
          </a:xfrm>
        </p:grpSpPr>
        <p:pic>
          <p:nvPicPr>
            <p:cNvPr id="19" name="Picture 7">
              <a:extLst>
                <a:ext uri="{FF2B5EF4-FFF2-40B4-BE49-F238E27FC236}">
                  <a16:creationId xmlns:a16="http://schemas.microsoft.com/office/drawing/2014/main" id="{F6B4D9BA-AC61-4543-B266-401745A54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86" y="28413476"/>
              <a:ext cx="7029504" cy="100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D6568573-7EEF-4DC8-938D-ECE80A5D40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2324" y="28371179"/>
              <a:ext cx="3795675" cy="141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a:extLst>
                <a:ext uri="{FF2B5EF4-FFF2-40B4-BE49-F238E27FC236}">
                  <a16:creationId xmlns:a16="http://schemas.microsoft.com/office/drawing/2014/main" id="{3D6623EC-D03C-4006-AC93-AE4AC0FBC3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70782" y="28965441"/>
              <a:ext cx="1233844" cy="146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E6912EF6-138D-4AF2-8D68-18BCD4E8B6C3}"/>
                </a:ext>
              </a:extLst>
            </p:cNvPr>
            <p:cNvPicPr>
              <a:picLocks noChangeAspect="1"/>
            </p:cNvPicPr>
            <p:nvPr/>
          </p:nvPicPr>
          <p:blipFill>
            <a:blip r:embed="rId5"/>
            <a:stretch>
              <a:fillRect/>
            </a:stretch>
          </p:blipFill>
          <p:spPr>
            <a:xfrm>
              <a:off x="17754166" y="29143124"/>
              <a:ext cx="2829905" cy="1165684"/>
            </a:xfrm>
            <a:prstGeom prst="rect">
              <a:avLst/>
            </a:prstGeom>
          </p:spPr>
        </p:pic>
        <p:pic>
          <p:nvPicPr>
            <p:cNvPr id="14" name="Picture 2" descr="https://lh7-qw.googleusercontent.com/docsz/AD_4nXd4ieisS5cEy6Kjz7SVOa2-XFdw2depNC4c1_F3dpNS3mkNINKh_c1gLQxy4_EGvnnN_wnDP-IFMM7exS8I8PatHD8PnhkhqVePRhP4JbPxN2UbuBhfLByGGNnoAbzmZ8J2daKpyW0dhTPZslJe0qZLM47dBPlaWoSvRmIGwwiXBVKSYtriY_w?key=LP2FoKIq5kmzoREroJIskQ">
              <a:extLst>
                <a:ext uri="{FF2B5EF4-FFF2-40B4-BE49-F238E27FC236}">
                  <a16:creationId xmlns:a16="http://schemas.microsoft.com/office/drawing/2014/main" id="{246706AD-8AA8-485C-BC9E-262D04CF3F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52808" y="28487303"/>
              <a:ext cx="1837732" cy="1201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7-qw.googleusercontent.com/docsz/AD_4nXfUYyLavravR9-kRIBl_BrXCoBAo4mx413ImGICH7F8KkrUDgNjXeqqu06bRaxJT5QzlkJc1mpiBhZRYl31pP3aNFlJ8VJM-naQ0ty5wIPbvz_QCJ1zXoKcVKvJYmL4jfMro9ALZVXEiW3gq4SFeWnSYLgTwItXicXVULqpVMq9bfkPPqVv2j0?key=LP2FoKIq5kmzoREroJIskQ">
              <a:extLst>
                <a:ext uri="{FF2B5EF4-FFF2-40B4-BE49-F238E27FC236}">
                  <a16:creationId xmlns:a16="http://schemas.microsoft.com/office/drawing/2014/main" id="{5F3D0FA2-E065-4F7A-9B70-F40191850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8556" y="29009374"/>
              <a:ext cx="2863509" cy="14548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Image result for ctru sheffield logo&quot;">
              <a:extLst>
                <a:ext uri="{FF2B5EF4-FFF2-40B4-BE49-F238E27FC236}">
                  <a16:creationId xmlns:a16="http://schemas.microsoft.com/office/drawing/2014/main" id="{14D250DF-5312-4C0C-A9CF-8101200E59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0343" y="29016516"/>
              <a:ext cx="1667086" cy="1447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https://lh7-qw.googleusercontent.com/docsz/AD_4nXdXhOEehDa5BRI3LjHhnCZ_a2Aj7gXceERW4OZ5H7r8BdxL8_2-dOxhgVfTlMprNaCea3GNufyBuNK4KmLPe2-p1xyjl97OfOVuDRcxIQqmwpQ4ebNb4gWGRHNQtCmzoiTG-yB39GzCH7HXAL60GPzXrBU1qqvn5s31kOjjUADdslB3f0D3hg?key=LP2FoKIq5kmzoREroJIskQ">
              <a:extLst>
                <a:ext uri="{FF2B5EF4-FFF2-40B4-BE49-F238E27FC236}">
                  <a16:creationId xmlns:a16="http://schemas.microsoft.com/office/drawing/2014/main" id="{C0163370-8A27-4D11-9368-121AC142F9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42" y="29424411"/>
              <a:ext cx="4260636" cy="100059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BF7EDC3A-DAB1-4891-A9F2-2E511ECEB2EC}"/>
              </a:ext>
            </a:extLst>
          </p:cNvPr>
          <p:cNvSpPr/>
          <p:nvPr/>
        </p:nvSpPr>
        <p:spPr>
          <a:xfrm>
            <a:off x="2800350" y="27958188"/>
            <a:ext cx="15018713" cy="1827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400" dirty="0">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38FB2D08-B040-4768-9346-6339D29B82F3}"/>
              </a:ext>
            </a:extLst>
          </p:cNvPr>
          <p:cNvGrpSpPr/>
          <p:nvPr/>
        </p:nvGrpSpPr>
        <p:grpSpPr>
          <a:xfrm>
            <a:off x="379673" y="102371"/>
            <a:ext cx="20481404" cy="3837463"/>
            <a:chOff x="402916" y="102371"/>
            <a:chExt cx="20481404" cy="3837463"/>
          </a:xfrm>
        </p:grpSpPr>
        <p:sp>
          <p:nvSpPr>
            <p:cNvPr id="6" name="TextBox 5">
              <a:extLst>
                <a:ext uri="{FF2B5EF4-FFF2-40B4-BE49-F238E27FC236}">
                  <a16:creationId xmlns:a16="http://schemas.microsoft.com/office/drawing/2014/main" id="{52271BA5-8035-45E5-AAC7-0B7CD97B283E}"/>
                </a:ext>
              </a:extLst>
            </p:cNvPr>
            <p:cNvSpPr txBox="1"/>
            <p:nvPr/>
          </p:nvSpPr>
          <p:spPr>
            <a:xfrm>
              <a:off x="402916" y="220600"/>
              <a:ext cx="20481404" cy="2554545"/>
            </a:xfrm>
            <a:prstGeom prst="rect">
              <a:avLst/>
            </a:prstGeom>
            <a:noFill/>
            <a:ln w="28575">
              <a:noFill/>
            </a:ln>
          </p:spPr>
          <p:txBody>
            <a:bodyPr wrap="square" rtlCol="0">
              <a:spAutoFit/>
            </a:bodyPr>
            <a:lstStyle/>
            <a:p>
              <a:pPr algn="ctr"/>
              <a:r>
                <a:rPr lang="en-GB" sz="4000" b="1" dirty="0">
                  <a:latin typeface="Tahoma" panose="020B0604030504040204" pitchFamily="34" charset="0"/>
                  <a:ea typeface="Tahoma" panose="020B0604030504040204" pitchFamily="34" charset="0"/>
                  <a:cs typeface="Tahoma" panose="020B0604030504040204" pitchFamily="34" charset="0"/>
                </a:rPr>
                <a:t>A qualitative study exploring the scope, value &amp; contribution of the Clinical Research Nurse (CRN) to trial design, conduct and overall trial performance when included and funded as a co-applicant and member of the Trial Management Group (TMG).</a:t>
              </a:r>
            </a:p>
          </p:txBody>
        </p:sp>
        <p:sp>
          <p:nvSpPr>
            <p:cNvPr id="82" name="Rectangle 81">
              <a:extLst>
                <a:ext uri="{FF2B5EF4-FFF2-40B4-BE49-F238E27FC236}">
                  <a16:creationId xmlns:a16="http://schemas.microsoft.com/office/drawing/2014/main" id="{8908530B-1F40-41FD-9439-32433782B892}"/>
                </a:ext>
              </a:extLst>
            </p:cNvPr>
            <p:cNvSpPr/>
            <p:nvPr/>
          </p:nvSpPr>
          <p:spPr>
            <a:xfrm>
              <a:off x="410287" y="102371"/>
              <a:ext cx="20466662" cy="2854795"/>
            </a:xfrm>
            <a:prstGeom prst="rect">
              <a:avLst/>
            </a:prstGeom>
            <a:noFill/>
            <a:ln w="28575">
              <a:solidFill>
                <a:srgbClr val="D000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9306" tIns="79653" rIns="159306" bIns="79653" numCol="1" spcCol="0" rtlCol="0" fromWordArt="0" anchor="ctr" anchorCtr="0" forceAA="0" compatLnSpc="1">
              <a:prstTxWarp prst="textNoShape">
                <a:avLst/>
              </a:prstTxWarp>
              <a:noAutofit/>
            </a:bodyPr>
            <a:lstStyle/>
            <a:p>
              <a:pPr algn="ctr"/>
              <a:endParaRPr lang="en-GB" sz="11976" dirty="0">
                <a:ln>
                  <a:solidFill>
                    <a:srgbClr val="A2478B"/>
                  </a:solidFill>
                </a:ln>
              </a:endParaRPr>
            </a:p>
          </p:txBody>
        </p:sp>
        <p:sp>
          <p:nvSpPr>
            <p:cNvPr id="79" name="TextBox 78">
              <a:extLst>
                <a:ext uri="{FF2B5EF4-FFF2-40B4-BE49-F238E27FC236}">
                  <a16:creationId xmlns:a16="http://schemas.microsoft.com/office/drawing/2014/main" id="{57315594-75B8-4BBA-9DEA-1ABCDACE3422}"/>
                </a:ext>
              </a:extLst>
            </p:cNvPr>
            <p:cNvSpPr txBox="1"/>
            <p:nvPr/>
          </p:nvSpPr>
          <p:spPr>
            <a:xfrm>
              <a:off x="5175906" y="3044255"/>
              <a:ext cx="14351963" cy="369332"/>
            </a:xfrm>
            <a:prstGeom prst="rect">
              <a:avLst/>
            </a:prstGeom>
            <a:noFill/>
          </p:spPr>
          <p:txBody>
            <a:bodyPr wrap="square" rtlCol="0">
              <a:spAutoFit/>
            </a:bodyPr>
            <a:lstStyle/>
            <a:p>
              <a:r>
                <a:rPr lang="en-GB" dirty="0"/>
                <a:t>Clare Pye </a:t>
              </a:r>
              <a:r>
                <a:rPr lang="en-GB" baseline="30000" dirty="0"/>
                <a:t>A, B			</a:t>
              </a:r>
              <a:r>
                <a:rPr lang="en-GB" dirty="0"/>
                <a:t>Dr Linda Tinkler </a:t>
              </a:r>
              <a:r>
                <a:rPr lang="en-GB" baseline="30000" dirty="0"/>
                <a:t>C			</a:t>
              </a:r>
              <a:r>
                <a:rPr lang="en-GB" dirty="0"/>
                <a:t>Dr Jon Painter </a:t>
              </a:r>
              <a:r>
                <a:rPr lang="en-GB" baseline="30000" dirty="0"/>
                <a:t>D			</a:t>
              </a:r>
              <a:r>
                <a:rPr lang="en-GB" dirty="0"/>
                <a:t>Professor Mostafa Metwally </a:t>
              </a:r>
              <a:r>
                <a:rPr lang="en-GB" baseline="30000" dirty="0"/>
                <a:t>B</a:t>
              </a:r>
              <a:endParaRPr lang="en-GB" dirty="0"/>
            </a:p>
          </p:txBody>
        </p:sp>
        <p:sp>
          <p:nvSpPr>
            <p:cNvPr id="85" name="TextBox 84">
              <a:extLst>
                <a:ext uri="{FF2B5EF4-FFF2-40B4-BE49-F238E27FC236}">
                  <a16:creationId xmlns:a16="http://schemas.microsoft.com/office/drawing/2014/main" id="{9827B4EA-102A-4C56-9A2C-7BACABF02E80}"/>
                </a:ext>
              </a:extLst>
            </p:cNvPr>
            <p:cNvSpPr txBox="1"/>
            <p:nvPr/>
          </p:nvSpPr>
          <p:spPr>
            <a:xfrm>
              <a:off x="1592582" y="3570502"/>
              <a:ext cx="18920450" cy="369332"/>
            </a:xfrm>
            <a:prstGeom prst="rect">
              <a:avLst/>
            </a:prstGeom>
            <a:noFill/>
          </p:spPr>
          <p:txBody>
            <a:bodyPr wrap="square" rtlCol="0">
              <a:spAutoFit/>
            </a:bodyPr>
            <a:lstStyle/>
            <a:p>
              <a:r>
                <a:rPr lang="en-GB" baseline="30000" dirty="0"/>
                <a:t>A </a:t>
              </a:r>
              <a:r>
                <a:rPr lang="en-GB" dirty="0"/>
                <a:t>St Luke’s Hospice, Sheffield 							</a:t>
              </a:r>
              <a:r>
                <a:rPr lang="en-GB" baseline="30000" dirty="0"/>
                <a:t>B </a:t>
              </a:r>
              <a:r>
                <a:rPr lang="en-GB" dirty="0"/>
                <a:t>Sheffield Teaching Hospitals NHSFT						</a:t>
              </a:r>
              <a:r>
                <a:rPr lang="en-GB" baseline="30000" dirty="0"/>
                <a:t>C </a:t>
              </a:r>
              <a:r>
                <a:rPr lang="en-GB" dirty="0"/>
                <a:t>Newcastle Hospitals NHSFT					</a:t>
              </a:r>
              <a:r>
                <a:rPr lang="en-GB" baseline="30000" dirty="0"/>
                <a:t>D</a:t>
              </a:r>
              <a:r>
                <a:rPr lang="en-GB" dirty="0"/>
                <a:t> Sheffield Hallam University </a:t>
              </a:r>
            </a:p>
          </p:txBody>
        </p:sp>
      </p:grpSp>
      <p:grpSp>
        <p:nvGrpSpPr>
          <p:cNvPr id="2" name="Group 1">
            <a:extLst>
              <a:ext uri="{FF2B5EF4-FFF2-40B4-BE49-F238E27FC236}">
                <a16:creationId xmlns:a16="http://schemas.microsoft.com/office/drawing/2014/main" id="{D441F8C0-76EE-4EF7-A8F7-1BBD3A06B457}"/>
              </a:ext>
            </a:extLst>
          </p:cNvPr>
          <p:cNvGrpSpPr/>
          <p:nvPr/>
        </p:nvGrpSpPr>
        <p:grpSpPr>
          <a:xfrm>
            <a:off x="406651" y="4057010"/>
            <a:ext cx="20481405" cy="24135873"/>
            <a:chOff x="551592" y="4057010"/>
            <a:chExt cx="20481405" cy="24135873"/>
          </a:xfrm>
        </p:grpSpPr>
        <p:sp>
          <p:nvSpPr>
            <p:cNvPr id="4" name="Rectangle 3">
              <a:extLst>
                <a:ext uri="{FF2B5EF4-FFF2-40B4-BE49-F238E27FC236}">
                  <a16:creationId xmlns:a16="http://schemas.microsoft.com/office/drawing/2014/main" id="{18F1CCC7-F172-4222-9D4A-A545E5AF8E3E}"/>
                </a:ext>
              </a:extLst>
            </p:cNvPr>
            <p:cNvSpPr/>
            <p:nvPr/>
          </p:nvSpPr>
          <p:spPr>
            <a:xfrm>
              <a:off x="2578758" y="14109376"/>
              <a:ext cx="7505701" cy="758467"/>
            </a:xfrm>
            <a:prstGeom prst="rect">
              <a:avLst/>
            </a:prstGeom>
            <a:solidFill>
              <a:srgbClr val="A247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9306" tIns="79653" rIns="159306" bIns="79653" numCol="1" spcCol="0" rtlCol="0" fromWordArt="0" anchor="ctr" anchorCtr="0" forceAA="0" compatLnSpc="1">
              <a:prstTxWarp prst="textNoShape">
                <a:avLst/>
              </a:prstTxWarp>
              <a:noAutofit/>
            </a:bodyPr>
            <a:lstStyle/>
            <a:p>
              <a:pPr algn="ct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Results </a:t>
              </a:r>
            </a:p>
          </p:txBody>
        </p:sp>
        <p:sp>
          <p:nvSpPr>
            <p:cNvPr id="9" name="TextBox 8">
              <a:extLst>
                <a:ext uri="{FF2B5EF4-FFF2-40B4-BE49-F238E27FC236}">
                  <a16:creationId xmlns:a16="http://schemas.microsoft.com/office/drawing/2014/main" id="{C5A37806-8684-4D39-A8C6-5988334D14F7}"/>
                </a:ext>
              </a:extLst>
            </p:cNvPr>
            <p:cNvSpPr txBox="1"/>
            <p:nvPr/>
          </p:nvSpPr>
          <p:spPr>
            <a:xfrm>
              <a:off x="551592" y="10479513"/>
              <a:ext cx="10953276" cy="3416320"/>
            </a:xfrm>
            <a:prstGeom prst="rect">
              <a:avLst/>
            </a:prstGeom>
            <a:noFill/>
            <a:ln w="28575">
              <a:solidFill>
                <a:srgbClr val="485CC7"/>
              </a:solidFill>
            </a:ln>
          </p:spPr>
          <p:txBody>
            <a:bodyPr wrap="square" rtlCol="0">
              <a:spAutoFit/>
            </a:bodyPr>
            <a:lstStyle/>
            <a:p>
              <a:pPr marL="298704" indent="-298704" algn="ctr" fontAlgn="base">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algn="ctr" fontAlgn="base"/>
              <a:r>
                <a:rPr lang="en-GB" sz="2400" dirty="0">
                  <a:latin typeface="Tahoma" panose="020B0604030504040204" pitchFamily="34" charset="0"/>
                  <a:ea typeface="Tahoma" panose="020B0604030504040204" pitchFamily="34" charset="0"/>
                  <a:cs typeface="Tahoma" panose="020B0604030504040204" pitchFamily="34" charset="0"/>
                </a:rPr>
                <a:t>A qualitative instrumental case study described, compared, and evaluated the perspectives and experiences of eight TMG members from semi structured interviews across the three case studies</a:t>
              </a:r>
              <a:r>
                <a:rPr lang="en-GB" sz="2400" baseline="30000" dirty="0">
                  <a:latin typeface="Tahoma" panose="020B0604030504040204" pitchFamily="34" charset="0"/>
                  <a:ea typeface="Tahoma" panose="020B0604030504040204" pitchFamily="34" charset="0"/>
                  <a:cs typeface="Tahoma" panose="020B0604030504040204" pitchFamily="34" charset="0"/>
                </a:rPr>
                <a:t> 2,3</a:t>
              </a:r>
              <a:r>
                <a:rPr lang="en-GB" sz="2400" dirty="0">
                  <a:latin typeface="Tahoma" panose="020B0604030504040204" pitchFamily="34" charset="0"/>
                  <a:ea typeface="Tahoma" panose="020B0604030504040204" pitchFamily="34" charset="0"/>
                  <a:cs typeface="Tahoma" panose="020B0604030504040204" pitchFamily="34" charset="0"/>
                </a:rPr>
                <a:t>. </a:t>
              </a:r>
            </a:p>
            <a:p>
              <a:pPr algn="ctr" fontAlgn="base"/>
              <a:endParaRPr lang="en-GB" sz="2400" dirty="0">
                <a:latin typeface="Tahoma" panose="020B0604030504040204" pitchFamily="34" charset="0"/>
                <a:ea typeface="Tahoma" panose="020B0604030504040204" pitchFamily="34" charset="0"/>
                <a:cs typeface="Tahoma" panose="020B0604030504040204" pitchFamily="34" charset="0"/>
              </a:endParaRPr>
            </a:p>
            <a:p>
              <a:pPr algn="ctr" fontAlgn="base"/>
              <a:r>
                <a:rPr lang="en-GB" sz="2400" dirty="0">
                  <a:latin typeface="Tahoma" panose="020B0604030504040204" pitchFamily="34" charset="0"/>
                  <a:ea typeface="Tahoma" panose="020B0604030504040204" pitchFamily="34" charset="0"/>
                  <a:cs typeface="Tahoma" panose="020B0604030504040204" pitchFamily="34" charset="0"/>
                </a:rPr>
                <a:t>Method of recruitment was purposeful and individual interviews were audio recorded and transcribed verbatim. Interview transcripts were analysed according to Braun and Clarke</a:t>
              </a:r>
              <a:r>
                <a:rPr lang="en-GB" sz="2400" baseline="30000" dirty="0">
                  <a:latin typeface="Tahoma" panose="020B0604030504040204" pitchFamily="34" charset="0"/>
                  <a:ea typeface="Tahoma" panose="020B0604030504040204" pitchFamily="34" charset="0"/>
                  <a:cs typeface="Tahoma" panose="020B0604030504040204" pitchFamily="34" charset="0"/>
                </a:rPr>
                <a:t> </a:t>
              </a:r>
              <a:r>
                <a:rPr lang="en-GB" sz="2400" dirty="0">
                  <a:latin typeface="Tahoma" panose="020B0604030504040204" pitchFamily="34" charset="0"/>
                  <a:ea typeface="Tahoma" panose="020B0604030504040204" pitchFamily="34" charset="0"/>
                  <a:cs typeface="Tahoma" panose="020B0604030504040204" pitchFamily="34" charset="0"/>
                </a:rPr>
                <a:t>six steps</a:t>
              </a:r>
              <a:r>
                <a:rPr lang="en-GB" sz="2400" baseline="30000" dirty="0">
                  <a:latin typeface="Tahoma" panose="020B0604030504040204" pitchFamily="34" charset="0"/>
                  <a:ea typeface="Tahoma" panose="020B0604030504040204" pitchFamily="34" charset="0"/>
                  <a:cs typeface="Tahoma" panose="020B0604030504040204" pitchFamily="34" charset="0"/>
                </a:rPr>
                <a:t> 4</a:t>
              </a:r>
              <a:r>
                <a:rPr lang="en-GB" sz="2400" dirty="0">
                  <a:latin typeface="Tahoma" panose="020B0604030504040204" pitchFamily="34" charset="0"/>
                  <a:ea typeface="Tahoma" panose="020B0604030504040204" pitchFamily="34" charset="0"/>
                  <a:cs typeface="Tahoma" panose="020B0604030504040204" pitchFamily="34" charset="0"/>
                </a:rPr>
                <a:t>. </a:t>
              </a:r>
            </a:p>
            <a:p>
              <a:pPr marL="298704" indent="-298704" algn="ctr" fontAlgn="base">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13DE84F-56EB-4F0C-839C-0955D57B04FD}"/>
                </a:ext>
              </a:extLst>
            </p:cNvPr>
            <p:cNvSpPr/>
            <p:nvPr/>
          </p:nvSpPr>
          <p:spPr>
            <a:xfrm>
              <a:off x="551592" y="14718734"/>
              <a:ext cx="10405613" cy="2268128"/>
            </a:xfrm>
            <a:prstGeom prst="rect">
              <a:avLst/>
            </a:prstGeom>
            <a:noFill/>
            <a:ln w="28575">
              <a:solidFill>
                <a:srgbClr val="A247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9306" tIns="79653" rIns="159306" bIns="79653" numCol="1" spcCol="0" rtlCol="0" fromWordArt="0" anchor="ctr" anchorCtr="0" forceAA="0" compatLnSpc="1">
              <a:prstTxWarp prst="textNoShape">
                <a:avLst/>
              </a:prstTxWarp>
              <a:noAutofit/>
            </a:bodyPr>
            <a:lstStyle/>
            <a:p>
              <a:pPr algn="ctr"/>
              <a:endParaRPr lang="en-GB" sz="11976" dirty="0"/>
            </a:p>
          </p:txBody>
        </p:sp>
        <p:sp>
          <p:nvSpPr>
            <p:cNvPr id="15" name="Rectangle 14">
              <a:extLst>
                <a:ext uri="{FF2B5EF4-FFF2-40B4-BE49-F238E27FC236}">
                  <a16:creationId xmlns:a16="http://schemas.microsoft.com/office/drawing/2014/main" id="{C5D6B0AF-ACF3-4803-A6DB-DA1770C69A7A}"/>
                </a:ext>
              </a:extLst>
            </p:cNvPr>
            <p:cNvSpPr/>
            <p:nvPr/>
          </p:nvSpPr>
          <p:spPr>
            <a:xfrm rot="10800000" flipV="1">
              <a:off x="1592582" y="9810076"/>
              <a:ext cx="9688624" cy="867929"/>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9306" tIns="79653" rIns="159306" bIns="79653" numCol="1" spcCol="0" rtlCol="0" fromWordArt="0" anchor="ctr" anchorCtr="0" forceAA="0" compatLnSpc="1">
              <a:prstTxWarp prst="textNoShape">
                <a:avLst/>
              </a:prstTxWarp>
              <a:noAutofit/>
            </a:bodyPr>
            <a:lstStyle/>
            <a:p>
              <a:pPr algn="ct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Methods</a:t>
              </a:r>
            </a:p>
          </p:txBody>
        </p:sp>
        <p:sp>
          <p:nvSpPr>
            <p:cNvPr id="24" name="Rectangle 23">
              <a:extLst>
                <a:ext uri="{FF2B5EF4-FFF2-40B4-BE49-F238E27FC236}">
                  <a16:creationId xmlns:a16="http://schemas.microsoft.com/office/drawing/2014/main" id="{0D66AF13-ACD3-47A7-A71E-A40ABB7122DE}"/>
                </a:ext>
              </a:extLst>
            </p:cNvPr>
            <p:cNvSpPr/>
            <p:nvPr/>
          </p:nvSpPr>
          <p:spPr>
            <a:xfrm>
              <a:off x="551592" y="4488337"/>
              <a:ext cx="20481405" cy="2099577"/>
            </a:xfrm>
            <a:prstGeom prst="rect">
              <a:avLst/>
            </a:prstGeom>
            <a:noFill/>
            <a:ln w="28575">
              <a:solidFill>
                <a:srgbClr val="A24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1200"/>
                </a:spcBef>
                <a:spcAft>
                  <a:spcPts val="1000"/>
                </a:spcAft>
              </a:pP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The Clinical Research Nurse (CRN) makes a significant contribution to the clinical research process, quality of research outcomes and most importantly the safe expert care of research participants. However, there is limited evidence in relation to the scope, value &amp; contribution of the CRN to trial design, conduct and overall trial performance when included and funded as a co-applicant and member of the Trial Management Group (TMG)</a:t>
              </a:r>
              <a:r>
                <a:rPr lang="en-GB" sz="24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26" name="Rectangle 25">
              <a:extLst>
                <a:ext uri="{FF2B5EF4-FFF2-40B4-BE49-F238E27FC236}">
                  <a16:creationId xmlns:a16="http://schemas.microsoft.com/office/drawing/2014/main" id="{54D2A885-02BC-4634-BE86-C7AB0C51E82D}"/>
                </a:ext>
              </a:extLst>
            </p:cNvPr>
            <p:cNvSpPr/>
            <p:nvPr/>
          </p:nvSpPr>
          <p:spPr>
            <a:xfrm>
              <a:off x="4553822" y="4057010"/>
              <a:ext cx="12283243" cy="750628"/>
            </a:xfrm>
            <a:prstGeom prst="rect">
              <a:avLst/>
            </a:prstGeom>
            <a:solidFill>
              <a:srgbClr val="A247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Background</a:t>
              </a:r>
            </a:p>
          </p:txBody>
        </p:sp>
        <p:sp>
          <p:nvSpPr>
            <p:cNvPr id="28" name="Rectangle 27">
              <a:extLst>
                <a:ext uri="{FF2B5EF4-FFF2-40B4-BE49-F238E27FC236}">
                  <a16:creationId xmlns:a16="http://schemas.microsoft.com/office/drawing/2014/main" id="{034CEF4B-D2BF-4413-8347-A18E0BA249DD}"/>
                </a:ext>
              </a:extLst>
            </p:cNvPr>
            <p:cNvSpPr/>
            <p:nvPr/>
          </p:nvSpPr>
          <p:spPr>
            <a:xfrm>
              <a:off x="584401" y="7211496"/>
              <a:ext cx="10920467" cy="2192982"/>
            </a:xfrm>
            <a:prstGeom prst="rect">
              <a:avLst/>
            </a:prstGeom>
            <a:noFill/>
            <a:ln w="28575">
              <a:solidFill>
                <a:srgbClr val="00A4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This study examined Clinical Research Nurses (CRNs) performing an extended role during the performance of three case studies</a:t>
              </a:r>
              <a:r>
                <a:rPr lang="en-GB" sz="24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 2,3</a:t>
              </a: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with the aim of discovering its value, scope, and contribution to overall trial performance. </a:t>
              </a:r>
            </a:p>
          </p:txBody>
        </p:sp>
        <p:sp>
          <p:nvSpPr>
            <p:cNvPr id="32" name="Rectangle 31">
              <a:extLst>
                <a:ext uri="{FF2B5EF4-FFF2-40B4-BE49-F238E27FC236}">
                  <a16:creationId xmlns:a16="http://schemas.microsoft.com/office/drawing/2014/main" id="{04F7DD8D-D361-4605-876F-C16E9505DFDF}"/>
                </a:ext>
              </a:extLst>
            </p:cNvPr>
            <p:cNvSpPr/>
            <p:nvPr/>
          </p:nvSpPr>
          <p:spPr>
            <a:xfrm>
              <a:off x="2151221" y="6837011"/>
              <a:ext cx="8360776" cy="823020"/>
            </a:xfrm>
            <a:prstGeom prst="rec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Aims</a:t>
              </a:r>
            </a:p>
          </p:txBody>
        </p:sp>
        <p:sp>
          <p:nvSpPr>
            <p:cNvPr id="34" name="Rectangle 33">
              <a:extLst>
                <a:ext uri="{FF2B5EF4-FFF2-40B4-BE49-F238E27FC236}">
                  <a16:creationId xmlns:a16="http://schemas.microsoft.com/office/drawing/2014/main" id="{129A7709-CE4C-4F01-8E5D-C7A72F057468}"/>
                </a:ext>
              </a:extLst>
            </p:cNvPr>
            <p:cNvSpPr/>
            <p:nvPr/>
          </p:nvSpPr>
          <p:spPr>
            <a:xfrm>
              <a:off x="758761" y="14961595"/>
              <a:ext cx="10088389" cy="2308324"/>
            </a:xfrm>
            <a:prstGeom prst="rect">
              <a:avLst/>
            </a:prstGeom>
          </p:spPr>
          <p:txBody>
            <a:bodyPr wrap="square">
              <a:spAutoFit/>
            </a:bodyPr>
            <a:lstStyle/>
            <a:p>
              <a:pPr algn="ctr"/>
              <a:r>
                <a:rPr lang="en-GB" sz="2400" dirty="0">
                  <a:latin typeface="Tahoma" panose="020B0604030504040204" pitchFamily="34" charset="0"/>
                  <a:ea typeface="Tahoma" panose="020B0604030504040204" pitchFamily="34" charset="0"/>
                  <a:cs typeface="Tahoma" panose="020B0604030504040204" pitchFamily="34" charset="0"/>
                </a:rPr>
                <a:t>Inductive thematic analysis identified four key themes and eleven sub-themes.</a:t>
              </a:r>
            </a:p>
            <a:p>
              <a:pPr algn="ctr"/>
              <a:r>
                <a:rPr lang="en-GB" sz="2400" dirty="0">
                  <a:latin typeface="Tahoma" panose="020B0604030504040204" pitchFamily="34" charset="0"/>
                  <a:ea typeface="Tahoma" panose="020B0604030504040204" pitchFamily="34" charset="0"/>
                  <a:cs typeface="Tahoma" panose="020B0604030504040204" pitchFamily="34" charset="0"/>
                </a:rPr>
                <a:t>All members unanimously recognised the value of the CRN in this extended role describing the positive influence and impact the role has to trial design and performance. </a:t>
              </a:r>
            </a:p>
            <a:p>
              <a:pPr algn="ct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37" name="Rectangle 36">
              <a:extLst>
                <a:ext uri="{FF2B5EF4-FFF2-40B4-BE49-F238E27FC236}">
                  <a16:creationId xmlns:a16="http://schemas.microsoft.com/office/drawing/2014/main" id="{33DE2FE3-9FDF-4D1D-B413-A88B520F590A}"/>
                </a:ext>
              </a:extLst>
            </p:cNvPr>
            <p:cNvSpPr/>
            <p:nvPr/>
          </p:nvSpPr>
          <p:spPr>
            <a:xfrm>
              <a:off x="606222" y="17535086"/>
              <a:ext cx="10600481" cy="2302651"/>
            </a:xfrm>
            <a:prstGeom prst="rect">
              <a:avLst/>
            </a:prstGeom>
            <a:noFill/>
            <a:ln w="28575">
              <a:solidFill>
                <a:srgbClr val="00A4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A42D8DD3-6DC3-480A-9502-B607535E34CC}"/>
                </a:ext>
              </a:extLst>
            </p:cNvPr>
            <p:cNvSpPr/>
            <p:nvPr/>
          </p:nvSpPr>
          <p:spPr>
            <a:xfrm>
              <a:off x="1979488" y="17190774"/>
              <a:ext cx="8378454" cy="826569"/>
            </a:xfrm>
            <a:prstGeom prst="rec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Implications for practice</a:t>
              </a:r>
            </a:p>
          </p:txBody>
        </p:sp>
        <p:sp>
          <p:nvSpPr>
            <p:cNvPr id="39" name="Rectangle 38">
              <a:extLst>
                <a:ext uri="{FF2B5EF4-FFF2-40B4-BE49-F238E27FC236}">
                  <a16:creationId xmlns:a16="http://schemas.microsoft.com/office/drawing/2014/main" id="{259E086B-191C-4291-87AE-4447AA7569DB}"/>
                </a:ext>
              </a:extLst>
            </p:cNvPr>
            <p:cNvSpPr/>
            <p:nvPr/>
          </p:nvSpPr>
          <p:spPr>
            <a:xfrm>
              <a:off x="888151" y="18090901"/>
              <a:ext cx="10112218" cy="1569660"/>
            </a:xfrm>
            <a:prstGeom prst="rect">
              <a:avLst/>
            </a:prstGeom>
          </p:spPr>
          <p:txBody>
            <a:bodyPr wrap="square">
              <a:spAutoFit/>
            </a:bodyPr>
            <a:lstStyle/>
            <a:p>
              <a:pPr algn="ctr" fontAlgn="base"/>
              <a:r>
                <a:rPr lang="en-GB" sz="2400" dirty="0">
                  <a:latin typeface="Tahoma" panose="020B0604030504040204" pitchFamily="34" charset="0"/>
                  <a:ea typeface="Tahoma" panose="020B0604030504040204" pitchFamily="34" charset="0"/>
                  <a:cs typeface="Tahoma" panose="020B0604030504040204" pitchFamily="34" charset="0"/>
                </a:rPr>
                <a:t>This is the first qualitative evaluation to assess the effectiveness of the CRN in this extended role providing an important contribution to the lack of literature on the topic and, impact on the strategic plan for research by the Chief Nursing Officer for England</a:t>
              </a:r>
              <a:r>
                <a:rPr lang="en-GB" sz="2400" baseline="30000" dirty="0">
                  <a:latin typeface="Tahoma" panose="020B0604030504040204" pitchFamily="34" charset="0"/>
                  <a:ea typeface="Tahoma" panose="020B0604030504040204" pitchFamily="34" charset="0"/>
                  <a:cs typeface="Tahoma" panose="020B0604030504040204" pitchFamily="34" charset="0"/>
                </a:rPr>
                <a:t> 5</a:t>
              </a:r>
              <a:r>
                <a:rPr lang="en-GB" sz="2400" dirty="0">
                  <a:latin typeface="Tahoma" panose="020B0604030504040204" pitchFamily="34" charset="0"/>
                  <a:ea typeface="Tahoma" panose="020B0604030504040204" pitchFamily="34" charset="0"/>
                  <a:cs typeface="Tahoma" panose="020B0604030504040204" pitchFamily="34" charset="0"/>
                </a:rPr>
                <a:t>.</a:t>
              </a:r>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572AD44D-DC1E-4CEF-8280-B2E3C1E6C7B4}"/>
                </a:ext>
              </a:extLst>
            </p:cNvPr>
            <p:cNvPicPr>
              <a:picLocks noChangeAspect="1"/>
            </p:cNvPicPr>
            <p:nvPr/>
          </p:nvPicPr>
          <p:blipFill>
            <a:blip r:embed="rId10"/>
            <a:stretch>
              <a:fillRect/>
            </a:stretch>
          </p:blipFill>
          <p:spPr>
            <a:xfrm>
              <a:off x="12890540" y="7064870"/>
              <a:ext cx="7264360" cy="6429130"/>
            </a:xfrm>
            <a:prstGeom prst="rect">
              <a:avLst/>
            </a:prstGeom>
          </p:spPr>
        </p:pic>
        <p:sp>
          <p:nvSpPr>
            <p:cNvPr id="5" name="Rectangle 4">
              <a:extLst>
                <a:ext uri="{FF2B5EF4-FFF2-40B4-BE49-F238E27FC236}">
                  <a16:creationId xmlns:a16="http://schemas.microsoft.com/office/drawing/2014/main" id="{DD248441-2E78-4852-BFFD-45736EE6B63A}"/>
                </a:ext>
              </a:extLst>
            </p:cNvPr>
            <p:cNvSpPr/>
            <p:nvPr/>
          </p:nvSpPr>
          <p:spPr>
            <a:xfrm>
              <a:off x="617755" y="24727526"/>
              <a:ext cx="20331101" cy="346535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4D8D76C-CCF0-4B6C-94CA-4E13A7758885}"/>
                </a:ext>
              </a:extLst>
            </p:cNvPr>
            <p:cNvSpPr/>
            <p:nvPr/>
          </p:nvSpPr>
          <p:spPr>
            <a:xfrm>
              <a:off x="1904585" y="24300439"/>
              <a:ext cx="8240249" cy="7383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Tahoma" panose="020B0604030504040204" pitchFamily="34" charset="0"/>
                  <a:ea typeface="Tahoma" panose="020B0604030504040204" pitchFamily="34" charset="0"/>
                  <a:cs typeface="Tahoma" panose="020B0604030504040204" pitchFamily="34" charset="0"/>
                </a:rPr>
                <a:t>References</a:t>
              </a:r>
            </a:p>
          </p:txBody>
        </p:sp>
        <p:sp>
          <p:nvSpPr>
            <p:cNvPr id="18" name="Rectangle 17">
              <a:extLst>
                <a:ext uri="{FF2B5EF4-FFF2-40B4-BE49-F238E27FC236}">
                  <a16:creationId xmlns:a16="http://schemas.microsoft.com/office/drawing/2014/main" id="{1ADE7F6A-126D-418D-85D9-2D2EF7B79620}"/>
                </a:ext>
              </a:extLst>
            </p:cNvPr>
            <p:cNvSpPr/>
            <p:nvPr/>
          </p:nvSpPr>
          <p:spPr>
            <a:xfrm>
              <a:off x="15011922" y="27614536"/>
              <a:ext cx="5734037" cy="480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Corresponding address: c.pye@hospicesheffield.co.uk</a:t>
              </a:r>
            </a:p>
          </p:txBody>
        </p:sp>
        <p:sp>
          <p:nvSpPr>
            <p:cNvPr id="27" name="Rectangle: Rounded Corners 26">
              <a:extLst>
                <a:ext uri="{FF2B5EF4-FFF2-40B4-BE49-F238E27FC236}">
                  <a16:creationId xmlns:a16="http://schemas.microsoft.com/office/drawing/2014/main" id="{75061D6D-1CC4-415D-8B2D-DCE3BC819850}"/>
                </a:ext>
              </a:extLst>
            </p:cNvPr>
            <p:cNvSpPr/>
            <p:nvPr/>
          </p:nvSpPr>
          <p:spPr>
            <a:xfrm>
              <a:off x="11307841" y="14725623"/>
              <a:ext cx="3418462" cy="2302651"/>
            </a:xfrm>
            <a:prstGeom prst="roundRect">
              <a:avLst/>
            </a:prstGeom>
            <a:solidFill>
              <a:srgbClr val="A247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CRN specialist knowledge &amp; experience (n= 42)</a:t>
              </a:r>
              <a:endParaRPr lang="en-GB" sz="2400" b="1" dirty="0">
                <a:solidFill>
                  <a:schemeClr val="bg1"/>
                </a:solidFill>
              </a:endParaRPr>
            </a:p>
          </p:txBody>
        </p:sp>
        <p:sp>
          <p:nvSpPr>
            <p:cNvPr id="74" name="Rectangle: Rounded Corners 73">
              <a:extLst>
                <a:ext uri="{FF2B5EF4-FFF2-40B4-BE49-F238E27FC236}">
                  <a16:creationId xmlns:a16="http://schemas.microsoft.com/office/drawing/2014/main" id="{8094B0BE-289B-4CDF-9E97-6E02AC760167}"/>
                </a:ext>
              </a:extLst>
            </p:cNvPr>
            <p:cNvSpPr/>
            <p:nvPr/>
          </p:nvSpPr>
          <p:spPr>
            <a:xfrm>
              <a:off x="11339365" y="17437800"/>
              <a:ext cx="3431863" cy="2302651"/>
            </a:xfrm>
            <a:prstGeom prst="roundRect">
              <a:avLst/>
            </a:prstGeom>
            <a:solidFill>
              <a:srgbClr val="A247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CRN organisational &amp; operational expertise  (n=52)</a:t>
              </a:r>
              <a:endParaRPr lang="en-GB" sz="2400" b="1" dirty="0">
                <a:solidFill>
                  <a:schemeClr val="bg1"/>
                </a:solidFill>
              </a:endParaRPr>
            </a:p>
          </p:txBody>
        </p:sp>
        <p:sp>
          <p:nvSpPr>
            <p:cNvPr id="75" name="Rectangle: Rounded Corners 74">
              <a:extLst>
                <a:ext uri="{FF2B5EF4-FFF2-40B4-BE49-F238E27FC236}">
                  <a16:creationId xmlns:a16="http://schemas.microsoft.com/office/drawing/2014/main" id="{B594CFA7-C96B-476C-8B44-CCF4FDF40768}"/>
                </a:ext>
              </a:extLst>
            </p:cNvPr>
            <p:cNvSpPr/>
            <p:nvPr/>
          </p:nvSpPr>
          <p:spPr>
            <a:xfrm>
              <a:off x="11419023" y="20076984"/>
              <a:ext cx="3431863" cy="2302651"/>
            </a:xfrm>
            <a:prstGeom prst="roundRect">
              <a:avLst/>
            </a:prstGeom>
            <a:solidFill>
              <a:srgbClr val="A247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Attributes of the CRN (n=24)</a:t>
              </a:r>
            </a:p>
          </p:txBody>
        </p:sp>
        <p:sp>
          <p:nvSpPr>
            <p:cNvPr id="76" name="Rectangle: Rounded Corners 75">
              <a:extLst>
                <a:ext uri="{FF2B5EF4-FFF2-40B4-BE49-F238E27FC236}">
                  <a16:creationId xmlns:a16="http://schemas.microsoft.com/office/drawing/2014/main" id="{0A1243FA-6548-47D7-B925-61438F53EB65}"/>
                </a:ext>
              </a:extLst>
            </p:cNvPr>
            <p:cNvSpPr/>
            <p:nvPr/>
          </p:nvSpPr>
          <p:spPr>
            <a:xfrm>
              <a:off x="11431664" y="22708328"/>
              <a:ext cx="3431863" cy="2302651"/>
            </a:xfrm>
            <a:prstGeom prst="roundRect">
              <a:avLst/>
            </a:prstGeom>
            <a:solidFill>
              <a:srgbClr val="A247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Advocate (n=58)</a:t>
              </a:r>
              <a:endParaRPr lang="en-GB" sz="2400" dirty="0">
                <a:solidFill>
                  <a:schemeClr val="bg1"/>
                </a:solidFill>
              </a:endParaRPr>
            </a:p>
          </p:txBody>
        </p:sp>
        <p:sp>
          <p:nvSpPr>
            <p:cNvPr id="29" name="Rectangle 28">
              <a:extLst>
                <a:ext uri="{FF2B5EF4-FFF2-40B4-BE49-F238E27FC236}">
                  <a16:creationId xmlns:a16="http://schemas.microsoft.com/office/drawing/2014/main" id="{CA23C23B-1F8D-4786-8571-B465E6D89A17}"/>
                </a:ext>
              </a:extLst>
            </p:cNvPr>
            <p:cNvSpPr/>
            <p:nvPr/>
          </p:nvSpPr>
          <p:spPr>
            <a:xfrm>
              <a:off x="11918862" y="13998448"/>
              <a:ext cx="2418636" cy="343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Themes</a:t>
              </a:r>
            </a:p>
          </p:txBody>
        </p:sp>
        <p:sp>
          <p:nvSpPr>
            <p:cNvPr id="30" name="Rectangle: Rounded Corners 29">
              <a:extLst>
                <a:ext uri="{FF2B5EF4-FFF2-40B4-BE49-F238E27FC236}">
                  <a16:creationId xmlns:a16="http://schemas.microsoft.com/office/drawing/2014/main" id="{9AD0B4D7-F6BD-41A4-A389-7501E0AF896A}"/>
                </a:ext>
              </a:extLst>
            </p:cNvPr>
            <p:cNvSpPr/>
            <p:nvPr/>
          </p:nvSpPr>
          <p:spPr>
            <a:xfrm>
              <a:off x="17011404" y="22700756"/>
              <a:ext cx="1825143" cy="1519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The participant &amp; patient (n=19)</a:t>
              </a:r>
            </a:p>
          </p:txBody>
        </p:sp>
        <p:sp>
          <p:nvSpPr>
            <p:cNvPr id="31" name="Rectangle: Rounded Corners 30">
              <a:extLst>
                <a:ext uri="{FF2B5EF4-FFF2-40B4-BE49-F238E27FC236}">
                  <a16:creationId xmlns:a16="http://schemas.microsoft.com/office/drawing/2014/main" id="{D8E0F90F-447F-4B5F-B33D-EAED2D97332D}"/>
                </a:ext>
              </a:extLst>
            </p:cNvPr>
            <p:cNvSpPr/>
            <p:nvPr/>
          </p:nvSpPr>
          <p:spPr>
            <a:xfrm>
              <a:off x="14970240" y="22679406"/>
              <a:ext cx="1825143" cy="1569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The research delivery workforce (n=24)</a:t>
              </a:r>
            </a:p>
          </p:txBody>
        </p:sp>
        <p:sp>
          <p:nvSpPr>
            <p:cNvPr id="36" name="Rectangle: Rounded Corners 35">
              <a:extLst>
                <a:ext uri="{FF2B5EF4-FFF2-40B4-BE49-F238E27FC236}">
                  <a16:creationId xmlns:a16="http://schemas.microsoft.com/office/drawing/2014/main" id="{8C7CF072-669D-4699-875B-A8D605399FFF}"/>
                </a:ext>
              </a:extLst>
            </p:cNvPr>
            <p:cNvSpPr/>
            <p:nvPr/>
          </p:nvSpPr>
          <p:spPr>
            <a:xfrm>
              <a:off x="19041638" y="22708328"/>
              <a:ext cx="1825143" cy="1631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The Trial management group (n=15)</a:t>
              </a:r>
            </a:p>
          </p:txBody>
        </p:sp>
        <p:sp>
          <p:nvSpPr>
            <p:cNvPr id="40" name="Rectangle: Rounded Corners 39">
              <a:extLst>
                <a:ext uri="{FF2B5EF4-FFF2-40B4-BE49-F238E27FC236}">
                  <a16:creationId xmlns:a16="http://schemas.microsoft.com/office/drawing/2014/main" id="{14EB5CC1-66E6-4FCC-930C-F358813C4DAB}"/>
                </a:ext>
              </a:extLst>
            </p:cNvPr>
            <p:cNvSpPr/>
            <p:nvPr/>
          </p:nvSpPr>
          <p:spPr>
            <a:xfrm>
              <a:off x="16833288" y="14718033"/>
              <a:ext cx="1740501" cy="1771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Influenced recruitment (n=14)</a:t>
              </a:r>
            </a:p>
          </p:txBody>
        </p:sp>
        <p:sp>
          <p:nvSpPr>
            <p:cNvPr id="41" name="Rectangle: Rounded Corners 40">
              <a:extLst>
                <a:ext uri="{FF2B5EF4-FFF2-40B4-BE49-F238E27FC236}">
                  <a16:creationId xmlns:a16="http://schemas.microsoft.com/office/drawing/2014/main" id="{D8B3600A-E278-498E-AE82-1E1D99A83FF3}"/>
                </a:ext>
              </a:extLst>
            </p:cNvPr>
            <p:cNvSpPr/>
            <p:nvPr/>
          </p:nvSpPr>
          <p:spPr>
            <a:xfrm>
              <a:off x="18709896" y="14691399"/>
              <a:ext cx="2296123" cy="2302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Impacted by scope and range of CRN clinical speciality knowledge (n=10)</a:t>
              </a:r>
            </a:p>
          </p:txBody>
        </p:sp>
        <p:sp>
          <p:nvSpPr>
            <p:cNvPr id="48" name="Rectangle: Rounded Corners 47">
              <a:extLst>
                <a:ext uri="{FF2B5EF4-FFF2-40B4-BE49-F238E27FC236}">
                  <a16:creationId xmlns:a16="http://schemas.microsoft.com/office/drawing/2014/main" id="{9AA85F00-A158-47F1-956C-23D64C55021E}"/>
                </a:ext>
              </a:extLst>
            </p:cNvPr>
            <p:cNvSpPr/>
            <p:nvPr/>
          </p:nvSpPr>
          <p:spPr>
            <a:xfrm>
              <a:off x="14850886" y="14737749"/>
              <a:ext cx="1857819" cy="1771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Influenced day to day performance (n=18)</a:t>
              </a:r>
            </a:p>
          </p:txBody>
        </p:sp>
        <p:sp>
          <p:nvSpPr>
            <p:cNvPr id="49" name="Rectangle: Rounded Corners 48">
              <a:extLst>
                <a:ext uri="{FF2B5EF4-FFF2-40B4-BE49-F238E27FC236}">
                  <a16:creationId xmlns:a16="http://schemas.microsoft.com/office/drawing/2014/main" id="{56FFBAAD-39DE-489A-9010-17A8FCDA8948}"/>
                </a:ext>
              </a:extLst>
            </p:cNvPr>
            <p:cNvSpPr/>
            <p:nvPr/>
          </p:nvSpPr>
          <p:spPr>
            <a:xfrm>
              <a:off x="14884516" y="17435941"/>
              <a:ext cx="1824189" cy="1547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Unique and  different perspective (n=21)</a:t>
              </a:r>
            </a:p>
          </p:txBody>
        </p:sp>
        <p:sp>
          <p:nvSpPr>
            <p:cNvPr id="50" name="Rectangle: Rounded Corners 49">
              <a:extLst>
                <a:ext uri="{FF2B5EF4-FFF2-40B4-BE49-F238E27FC236}">
                  <a16:creationId xmlns:a16="http://schemas.microsoft.com/office/drawing/2014/main" id="{6EFFEF56-5642-4FE7-99BC-E8BC5E6D55AA}"/>
                </a:ext>
              </a:extLst>
            </p:cNvPr>
            <p:cNvSpPr/>
            <p:nvPr/>
          </p:nvSpPr>
          <p:spPr>
            <a:xfrm>
              <a:off x="16923938" y="17429403"/>
              <a:ext cx="1740501" cy="154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Promoted quality assurance (n=16)</a:t>
              </a:r>
            </a:p>
          </p:txBody>
        </p:sp>
        <p:sp>
          <p:nvSpPr>
            <p:cNvPr id="54" name="Rectangle: Rounded Corners 53">
              <a:extLst>
                <a:ext uri="{FF2B5EF4-FFF2-40B4-BE49-F238E27FC236}">
                  <a16:creationId xmlns:a16="http://schemas.microsoft.com/office/drawing/2014/main" id="{E3E4BC48-3033-4B60-A992-670F82E4194A}"/>
                </a:ext>
              </a:extLst>
            </p:cNvPr>
            <p:cNvSpPr/>
            <p:nvPr/>
          </p:nvSpPr>
          <p:spPr>
            <a:xfrm>
              <a:off x="18787202" y="17439065"/>
              <a:ext cx="2218817" cy="1569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Influenced what works in practice (n=15)</a:t>
              </a:r>
            </a:p>
          </p:txBody>
        </p:sp>
        <p:sp>
          <p:nvSpPr>
            <p:cNvPr id="55" name="Rectangle: Rounded Corners 54">
              <a:extLst>
                <a:ext uri="{FF2B5EF4-FFF2-40B4-BE49-F238E27FC236}">
                  <a16:creationId xmlns:a16="http://schemas.microsoft.com/office/drawing/2014/main" id="{CC77E53D-05C5-4B4C-AE2B-12CCE180BCB8}"/>
                </a:ext>
              </a:extLst>
            </p:cNvPr>
            <p:cNvSpPr/>
            <p:nvPr/>
          </p:nvSpPr>
          <p:spPr>
            <a:xfrm>
              <a:off x="15406774" y="20081722"/>
              <a:ext cx="1894173" cy="1519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Confidence in own ability (n=12)</a:t>
              </a:r>
            </a:p>
          </p:txBody>
        </p:sp>
        <p:sp>
          <p:nvSpPr>
            <p:cNvPr id="56" name="Rectangle: Rounded Corners 55">
              <a:extLst>
                <a:ext uri="{FF2B5EF4-FFF2-40B4-BE49-F238E27FC236}">
                  <a16:creationId xmlns:a16="http://schemas.microsoft.com/office/drawing/2014/main" id="{771FEE7C-96B1-4F0D-9621-B37805E197FA}"/>
                </a:ext>
              </a:extLst>
            </p:cNvPr>
            <p:cNvSpPr/>
            <p:nvPr/>
          </p:nvSpPr>
          <p:spPr>
            <a:xfrm>
              <a:off x="18094552" y="20083329"/>
              <a:ext cx="1894173" cy="1515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Trouble</a:t>
              </a:r>
            </a:p>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shooting (n=12)</a:t>
              </a:r>
            </a:p>
          </p:txBody>
        </p:sp>
        <p:sp>
          <p:nvSpPr>
            <p:cNvPr id="58" name="Rectangle 57">
              <a:extLst>
                <a:ext uri="{FF2B5EF4-FFF2-40B4-BE49-F238E27FC236}">
                  <a16:creationId xmlns:a16="http://schemas.microsoft.com/office/drawing/2014/main" id="{B71C4E99-973E-44D6-A583-CC16C6F0D839}"/>
                </a:ext>
              </a:extLst>
            </p:cNvPr>
            <p:cNvSpPr/>
            <p:nvPr/>
          </p:nvSpPr>
          <p:spPr>
            <a:xfrm>
              <a:off x="16085513" y="13979701"/>
              <a:ext cx="3467100" cy="330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Sub-themes</a:t>
              </a:r>
            </a:p>
          </p:txBody>
        </p:sp>
        <p:sp>
          <p:nvSpPr>
            <p:cNvPr id="8" name="Rectangle 7">
              <a:extLst>
                <a:ext uri="{FF2B5EF4-FFF2-40B4-BE49-F238E27FC236}">
                  <a16:creationId xmlns:a16="http://schemas.microsoft.com/office/drawing/2014/main" id="{DDC32F4F-1F16-4AF1-B461-0C702C884668}"/>
                </a:ext>
              </a:extLst>
            </p:cNvPr>
            <p:cNvSpPr/>
            <p:nvPr/>
          </p:nvSpPr>
          <p:spPr>
            <a:xfrm>
              <a:off x="634072" y="20978840"/>
              <a:ext cx="10620375" cy="3046988"/>
            </a:xfrm>
            <a:prstGeom prst="rect">
              <a:avLst/>
            </a:prstGeom>
          </p:spPr>
          <p:txBody>
            <a:bodyPr>
              <a:spAutoFit/>
            </a:bodyPr>
            <a:lstStyle/>
            <a:p>
              <a:pPr algn="ctr" fontAlgn="base"/>
              <a:r>
                <a:rPr lang="en-GB" sz="2400" dirty="0">
                  <a:latin typeface="Tahoma" panose="020B0604030504040204" pitchFamily="34" charset="0"/>
                  <a:ea typeface="Tahoma" panose="020B0604030504040204" pitchFamily="34" charset="0"/>
                  <a:cs typeface="Tahoma" panose="020B0604030504040204" pitchFamily="34" charset="0"/>
                </a:rPr>
                <a:t>TMG membership should include the right multidisciplinary team members with the most appropriate skills, knowledge and experience from the conception of a trial question by, embedding representation from a wide team of clinical and academic colleagues including the CRN workforce. </a:t>
              </a:r>
            </a:p>
            <a:p>
              <a:pPr algn="ctr" fontAlgn="base"/>
              <a:endParaRPr lang="en-GB" sz="2400" dirty="0">
                <a:latin typeface="Tahoma" panose="020B0604030504040204" pitchFamily="34" charset="0"/>
                <a:ea typeface="Tahoma" panose="020B0604030504040204" pitchFamily="34" charset="0"/>
                <a:cs typeface="Tahoma" panose="020B0604030504040204" pitchFamily="34" charset="0"/>
              </a:endParaRPr>
            </a:p>
            <a:p>
              <a:pPr algn="ctr" fontAlgn="base"/>
              <a:r>
                <a:rPr lang="en-GB" sz="2400" dirty="0">
                  <a:latin typeface="Tahoma" panose="020B0604030504040204" pitchFamily="34" charset="0"/>
                  <a:ea typeface="Tahoma" panose="020B0604030504040204" pitchFamily="34" charset="0"/>
                  <a:cs typeface="Tahoma" panose="020B0604030504040204" pitchFamily="34" charset="0"/>
                </a:rPr>
                <a:t>These case studies</a:t>
              </a:r>
              <a:r>
                <a:rPr lang="en-GB" sz="2400" baseline="30000" dirty="0">
                  <a:latin typeface="Tahoma" panose="020B0604030504040204" pitchFamily="34" charset="0"/>
                  <a:ea typeface="Tahoma" panose="020B0604030504040204" pitchFamily="34" charset="0"/>
                  <a:cs typeface="Tahoma" panose="020B0604030504040204" pitchFamily="34" charset="0"/>
                </a:rPr>
                <a:t> 2,3</a:t>
              </a:r>
              <a:r>
                <a:rPr lang="en-GB" sz="2400" dirty="0">
                  <a:latin typeface="Tahoma" panose="020B0604030504040204" pitchFamily="34" charset="0"/>
                  <a:ea typeface="Tahoma" panose="020B0604030504040204" pitchFamily="34" charset="0"/>
                  <a:cs typeface="Tahoma" panose="020B0604030504040204" pitchFamily="34" charset="0"/>
                </a:rPr>
                <a:t> involved CRNs performing this extended role but the underpinning theory could equally apply to Midwives and Allied Health Professionals.</a:t>
              </a:r>
            </a:p>
          </p:txBody>
        </p:sp>
        <p:sp>
          <p:nvSpPr>
            <p:cNvPr id="52" name="Rectangle 51">
              <a:extLst>
                <a:ext uri="{FF2B5EF4-FFF2-40B4-BE49-F238E27FC236}">
                  <a16:creationId xmlns:a16="http://schemas.microsoft.com/office/drawing/2014/main" id="{C6291CCD-7B3F-40B4-8D31-4D7B4B670A4C}"/>
                </a:ext>
              </a:extLst>
            </p:cNvPr>
            <p:cNvSpPr/>
            <p:nvPr/>
          </p:nvSpPr>
          <p:spPr>
            <a:xfrm>
              <a:off x="724470" y="20565513"/>
              <a:ext cx="10600481" cy="3459842"/>
            </a:xfrm>
            <a:prstGeom prst="rect">
              <a:avLst/>
            </a:prstGeom>
            <a:noFill/>
            <a:ln w="28575">
              <a:solidFill>
                <a:srgbClr val="485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C2DBED07-8D4C-4192-86DF-AFA26ECAD438}"/>
                </a:ext>
              </a:extLst>
            </p:cNvPr>
            <p:cNvSpPr/>
            <p:nvPr/>
          </p:nvSpPr>
          <p:spPr>
            <a:xfrm>
              <a:off x="2155334" y="20124137"/>
              <a:ext cx="8378454" cy="826569"/>
            </a:xfrm>
            <a:prstGeom prst="rect">
              <a:avLst/>
            </a:prstGeom>
            <a:solidFill>
              <a:srgbClr val="485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Conclusions</a:t>
              </a:r>
            </a:p>
          </p:txBody>
        </p:sp>
        <p:sp>
          <p:nvSpPr>
            <p:cNvPr id="11" name="Rectangle 10">
              <a:extLst>
                <a:ext uri="{FF2B5EF4-FFF2-40B4-BE49-F238E27FC236}">
                  <a16:creationId xmlns:a16="http://schemas.microsoft.com/office/drawing/2014/main" id="{D7248B01-47AB-435A-8777-349B3EB799F8}"/>
                </a:ext>
              </a:extLst>
            </p:cNvPr>
            <p:cNvSpPr/>
            <p:nvPr/>
          </p:nvSpPr>
          <p:spPr>
            <a:xfrm>
              <a:off x="671523" y="25276749"/>
              <a:ext cx="20187585" cy="2585323"/>
            </a:xfrm>
            <a:prstGeom prst="rect">
              <a:avLst/>
            </a:prstGeom>
          </p:spPr>
          <p:txBody>
            <a:bodyPr wrap="square">
              <a:spAutoFit/>
            </a:bodyPr>
            <a:lstStyle/>
            <a:p>
              <a:pPr marL="457200" indent="-457200" hangingPunct="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Pye C, Tinkler L, Metwally M Clinical research nurse and midwife as an integral member of  the Trial Management Group (TMG): much more than a resource to manage and recruit  patients </a:t>
              </a:r>
              <a:r>
                <a:rPr lang="en-GB" i="1" dirty="0">
                  <a:latin typeface="Tahoma" panose="020B0604030504040204" pitchFamily="34" charset="0"/>
                  <a:ea typeface="Tahoma" panose="020B0604030504040204" pitchFamily="34" charset="0"/>
                  <a:cs typeface="Tahoma" panose="020B0604030504040204" pitchFamily="34" charset="0"/>
                </a:rPr>
                <a:t>BMJ Leader </a:t>
              </a:r>
              <a:r>
                <a:rPr lang="en-GB" dirty="0">
                  <a:latin typeface="Tahoma" panose="020B0604030504040204" pitchFamily="34" charset="0"/>
                  <a:ea typeface="Tahoma" panose="020B0604030504040204" pitchFamily="34" charset="0"/>
                  <a:cs typeface="Tahoma" panose="020B0604030504040204" pitchFamily="34" charset="0"/>
                </a:rPr>
                <a:t>Published Online First: 09 September 2022. doi: 10.1136/leader-2022- 000641 </a:t>
              </a:r>
            </a:p>
            <a:p>
              <a:pPr marL="457200" indent="-457200" hangingPunct="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Metwally, M., Chatters, R, </a:t>
              </a:r>
              <a:r>
                <a:rPr lang="en-GB" i="1" dirty="0">
                  <a:latin typeface="Tahoma" panose="020B0604030504040204" pitchFamily="34" charset="0"/>
                  <a:ea typeface="Tahoma" panose="020B0604030504040204" pitchFamily="34" charset="0"/>
                  <a:cs typeface="Tahoma" panose="020B0604030504040204" pitchFamily="34" charset="0"/>
                </a:rPr>
                <a:t>et al, </a:t>
              </a:r>
              <a:r>
                <a:rPr lang="en-GB" dirty="0">
                  <a:latin typeface="Tahoma" panose="020B0604030504040204" pitchFamily="34" charset="0"/>
                  <a:ea typeface="Tahoma" panose="020B0604030504040204" pitchFamily="34" charset="0"/>
                  <a:cs typeface="Tahoma" panose="020B0604030504040204" pitchFamily="34" charset="0"/>
                </a:rPr>
                <a:t>2021. A randomised controlled trial to assess the  clinical effectiveness and safety of the endometrial scratch procedure prior to first-time IVF,  with or without ICSI. Human Reproduction. </a:t>
              </a:r>
              <a:r>
                <a:rPr lang="en-GB" dirty="0">
                  <a:latin typeface="Tahoma" panose="020B0604030504040204" pitchFamily="34" charset="0"/>
                  <a:ea typeface="Tahoma" panose="020B0604030504040204" pitchFamily="34" charset="0"/>
                  <a:cs typeface="Tahoma" panose="020B0604030504040204" pitchFamily="34" charset="0"/>
                  <a:hlinkClick r:id="rId11"/>
                </a:rPr>
                <a:t>https://doi.org/10.1093/humrep/deab041</a:t>
              </a:r>
              <a:endParaRPr lang="en-GB"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White DA, Pye C, Ridsdale K</a:t>
              </a:r>
              <a:r>
                <a:rPr lang="en-GB" i="1" dirty="0">
                  <a:latin typeface="Tahoma" panose="020B0604030504040204" pitchFamily="34" charset="0"/>
                  <a:ea typeface="Tahoma" panose="020B0604030504040204" pitchFamily="34" charset="0"/>
                  <a:cs typeface="Tahoma" panose="020B0604030504040204" pitchFamily="34" charset="0"/>
                </a:rPr>
                <a:t>, et al, </a:t>
              </a:r>
              <a:r>
                <a:rPr lang="en-GB" dirty="0">
                  <a:latin typeface="Tahoma" panose="020B0604030504040204" pitchFamily="34" charset="0"/>
                  <a:ea typeface="Tahoma" panose="020B0604030504040204" pitchFamily="34" charset="0"/>
                  <a:cs typeface="Tahoma" panose="020B0604030504040204" pitchFamily="34" charset="0"/>
                </a:rPr>
                <a:t>Outpatient paracentesis for the management of ovarian hyperstimulation syndrome: study protocol for the STOP-OHSS randomised controlled trial. </a:t>
              </a:r>
              <a:r>
                <a:rPr lang="en-GB" i="1" dirty="0">
                  <a:latin typeface="Tahoma" panose="020B0604030504040204" pitchFamily="34" charset="0"/>
                  <a:ea typeface="Tahoma" panose="020B0604030504040204" pitchFamily="34" charset="0"/>
                  <a:cs typeface="Tahoma" panose="020B0604030504040204" pitchFamily="34" charset="0"/>
                </a:rPr>
                <a:t>BMJ Open </a:t>
              </a:r>
              <a:r>
                <a:rPr lang="en-GB" dirty="0">
                  <a:latin typeface="Tahoma" panose="020B0604030504040204" pitchFamily="34" charset="0"/>
                  <a:ea typeface="Tahoma" panose="020B0604030504040204" pitchFamily="34" charset="0"/>
                  <a:cs typeface="Tahoma" panose="020B0604030504040204" pitchFamily="34" charset="0"/>
                </a:rPr>
                <a:t>2024;14:e076434. doi: 10.1136/bmjopen-2023-076434</a:t>
              </a:r>
            </a:p>
            <a:p>
              <a:pPr marL="457200" indent="-45720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 Braun, V., &amp; Clarke, V. (2006). Using thematic analysis in psychology. </a:t>
              </a:r>
              <a:r>
                <a:rPr lang="en-GB" i="1" dirty="0">
                  <a:latin typeface="Tahoma" panose="020B0604030504040204" pitchFamily="34" charset="0"/>
                  <a:ea typeface="Tahoma" panose="020B0604030504040204" pitchFamily="34" charset="0"/>
                  <a:cs typeface="Tahoma" panose="020B0604030504040204" pitchFamily="34" charset="0"/>
                </a:rPr>
                <a:t>Qualitative Research in Psychology</a:t>
              </a:r>
              <a:r>
                <a:rPr lang="en-GB" dirty="0">
                  <a:latin typeface="Tahoma" panose="020B0604030504040204" pitchFamily="34" charset="0"/>
                  <a:ea typeface="Tahoma" panose="020B0604030504040204" pitchFamily="34" charset="0"/>
                  <a:cs typeface="Tahoma" panose="020B0604030504040204" pitchFamily="34" charset="0"/>
                </a:rPr>
                <a:t>, </a:t>
              </a:r>
              <a:r>
                <a:rPr lang="en-GB" i="1" dirty="0">
                  <a:latin typeface="Tahoma" panose="020B0604030504040204" pitchFamily="34" charset="0"/>
                  <a:ea typeface="Tahoma" panose="020B0604030504040204" pitchFamily="34" charset="0"/>
                  <a:cs typeface="Tahoma" panose="020B0604030504040204" pitchFamily="34" charset="0"/>
                </a:rPr>
                <a:t>3</a:t>
              </a:r>
              <a:r>
                <a:rPr lang="en-GB" dirty="0">
                  <a:latin typeface="Tahoma" panose="020B0604030504040204" pitchFamily="34" charset="0"/>
                  <a:ea typeface="Tahoma" panose="020B0604030504040204" pitchFamily="34" charset="0"/>
                  <a:cs typeface="Tahoma" panose="020B0604030504040204" pitchFamily="34" charset="0"/>
                </a:rPr>
                <a:t>(2), 77–101. </a:t>
              </a:r>
              <a:r>
                <a:rPr lang="en-GB" dirty="0">
                  <a:latin typeface="Tahoma" panose="020B0604030504040204" pitchFamily="34" charset="0"/>
                  <a:ea typeface="Tahoma" panose="020B0604030504040204" pitchFamily="34" charset="0"/>
                  <a:cs typeface="Tahoma" panose="020B0604030504040204" pitchFamily="34" charset="0"/>
                  <a:hlinkClick r:id="rId12"/>
                </a:rPr>
                <a:t>https://doi.org/10.1191/1478088706qp063oa</a:t>
              </a:r>
              <a:endParaRPr lang="en-GB" dirty="0">
                <a:latin typeface="Tahoma" panose="020B0604030504040204" pitchFamily="34" charset="0"/>
                <a:ea typeface="Tahoma" panose="020B0604030504040204" pitchFamily="34" charset="0"/>
                <a:cs typeface="Tahoma" panose="020B0604030504040204" pitchFamily="34" charset="0"/>
              </a:endParaRPr>
            </a:p>
            <a:p>
              <a:pPr marL="457200" indent="-457200" hangingPunct="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NHS England and NHS Improvement (2021) Making Research Matter. Chief Nursing Officer for England’s strategic plan for research. </a:t>
              </a:r>
            </a:p>
            <a:p>
              <a:pPr hangingPunct="0"/>
              <a:r>
                <a:rPr lang="en-GB" dirty="0">
                  <a:latin typeface="Tahoma" panose="020B0604030504040204" pitchFamily="34" charset="0"/>
                  <a:ea typeface="Tahoma" panose="020B0604030504040204" pitchFamily="34" charset="0"/>
                  <a:cs typeface="Tahoma" panose="020B0604030504040204" pitchFamily="34" charset="0"/>
                </a:rPr>
                <a:t>Available at: </a:t>
              </a:r>
              <a:r>
                <a:rPr lang="en-GB" dirty="0">
                  <a:solidFill>
                    <a:srgbClr val="0000FF"/>
                  </a:solidFill>
                  <a:latin typeface="Tahoma" panose="020B0604030504040204" pitchFamily="34" charset="0"/>
                  <a:ea typeface="Tahoma" panose="020B0604030504040204" pitchFamily="34" charset="0"/>
                  <a:cs typeface="Tahoma" panose="020B0604030504040204" pitchFamily="34" charset="0"/>
                  <a:hlinkClick r:id="rId13"/>
                </a:rPr>
                <a:t>B0880-cno-for-englands-strategic-plan-fo-research.pdf</a:t>
              </a:r>
              <a:r>
                <a:rPr lang="en-GB" dirty="0">
                  <a:latin typeface="Tahoma" panose="020B0604030504040204" pitchFamily="34" charset="0"/>
                  <a:ea typeface="Tahoma" panose="020B0604030504040204" pitchFamily="34" charset="0"/>
                  <a:cs typeface="Tahoma" panose="020B0604030504040204" pitchFamily="34" charset="0"/>
                </a:rPr>
                <a:t> (Accessed 9</a:t>
              </a:r>
              <a:r>
                <a:rPr lang="en-GB" baseline="30000" dirty="0">
                  <a:latin typeface="Tahoma" panose="020B0604030504040204" pitchFamily="34" charset="0"/>
                  <a:ea typeface="Tahoma" panose="020B0604030504040204" pitchFamily="34" charset="0"/>
                  <a:cs typeface="Tahoma" panose="020B0604030504040204" pitchFamily="34" charset="0"/>
                </a:rPr>
                <a:t>th</a:t>
              </a:r>
              <a:r>
                <a:rPr lang="en-GB" dirty="0">
                  <a:latin typeface="Tahoma" panose="020B0604030504040204" pitchFamily="34" charset="0"/>
                  <a:ea typeface="Tahoma" panose="020B0604030504040204" pitchFamily="34" charset="0"/>
                  <a:cs typeface="Tahoma" panose="020B0604030504040204" pitchFamily="34" charset="0"/>
                </a:rPr>
                <a:t> March 2022)</a:t>
              </a:r>
            </a:p>
          </p:txBody>
        </p:sp>
      </p:grpSp>
    </p:spTree>
    <p:extLst>
      <p:ext uri="{BB962C8B-B14F-4D97-AF65-F5344CB8AC3E}">
        <p14:creationId xmlns:p14="http://schemas.microsoft.com/office/powerpoint/2010/main" val="1573747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1e774b8-619f-4426-bc33-2ce925eb02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0F7A3E7C72FE46941C14BD874B04A3" ma:contentTypeVersion="15" ma:contentTypeDescription="Create a new document." ma:contentTypeScope="" ma:versionID="b035bbf41949df68c0dc0af3af7be1dd">
  <xsd:schema xmlns:xsd="http://www.w3.org/2001/XMLSchema" xmlns:xs="http://www.w3.org/2001/XMLSchema" xmlns:p="http://schemas.microsoft.com/office/2006/metadata/properties" xmlns:ns3="c1e774b8-619f-4426-bc33-2ce925eb02eb" xmlns:ns4="82d6e28a-b8e0-441d-9b39-ffc10b3e6bba" targetNamespace="http://schemas.microsoft.com/office/2006/metadata/properties" ma:root="true" ma:fieldsID="723cb82593711d3c7dfbf9cf42c3c294" ns3:_="" ns4:_="">
    <xsd:import namespace="c1e774b8-619f-4426-bc33-2ce925eb02eb"/>
    <xsd:import namespace="82d6e28a-b8e0-441d-9b39-ffc10b3e6bb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e774b8-619f-4426-bc33-2ce925eb0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d6e28a-b8e0-441d-9b39-ffc10b3e6bb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3C6706-56DE-4CF7-9BA6-3181075B5EC8}">
  <ds:schemaRefs>
    <ds:schemaRef ds:uri="http://schemas.microsoft.com/sharepoint/v3/contenttype/forms"/>
  </ds:schemaRefs>
</ds:datastoreItem>
</file>

<file path=customXml/itemProps2.xml><?xml version="1.0" encoding="utf-8"?>
<ds:datastoreItem xmlns:ds="http://schemas.openxmlformats.org/officeDocument/2006/customXml" ds:itemID="{1EEC021B-003D-44F5-87B6-0BEC510AD14B}">
  <ds:schemaRefs>
    <ds:schemaRef ds:uri="c1e774b8-619f-4426-bc33-2ce925eb02eb"/>
    <ds:schemaRef ds:uri="http://schemas.microsoft.com/office/2006/documentManagement/types"/>
    <ds:schemaRef ds:uri="http://purl.org/dc/dcmitype/"/>
    <ds:schemaRef ds:uri="http://schemas.microsoft.com/office/2006/metadata/properties"/>
    <ds:schemaRef ds:uri="http://schemas.openxmlformats.org/package/2006/metadata/core-properties"/>
    <ds:schemaRef ds:uri="82d6e28a-b8e0-441d-9b39-ffc10b3e6bba"/>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FF9138BE-6761-4B2B-9332-B51499C8F7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e774b8-619f-4426-bc33-2ce925eb02eb"/>
    <ds:schemaRef ds:uri="82d6e28a-b8e0-441d-9b39-ffc10b3e6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916</TotalTime>
  <Words>809</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Tahoma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Pye</dc:creator>
  <cp:lastModifiedBy>Gavin, Justine</cp:lastModifiedBy>
  <cp:revision>47</cp:revision>
  <dcterms:created xsi:type="dcterms:W3CDTF">2024-09-18T13:29:49Z</dcterms:created>
  <dcterms:modified xsi:type="dcterms:W3CDTF">2025-09-30T11:49:37Z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0x010100B80F7A3E7C72FE46941C14BD874B04A3</vt:lpwstr>
  </property>
</Properties>
</file>