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7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377"/>
    <a:srgbClr val="F68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F8C1F-740E-4B6F-BF2C-BC70DD7AAA37}" v="48" dt="2025-08-06T16:29:42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33D6-85EE-43B6-9752-FE60178FFBF7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504C-92EB-405F-877D-B057B13A0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1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33D6-85EE-43B6-9752-FE60178FFBF7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504C-92EB-405F-877D-B057B13A0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54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33D6-85EE-43B6-9752-FE60178FFBF7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504C-92EB-405F-877D-B057B13A0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4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33D6-85EE-43B6-9752-FE60178FFBF7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504C-92EB-405F-877D-B057B13A0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9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33D6-85EE-43B6-9752-FE60178FFBF7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504C-92EB-405F-877D-B057B13A0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8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33D6-85EE-43B6-9752-FE60178FFBF7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504C-92EB-405F-877D-B057B13A0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56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33D6-85EE-43B6-9752-FE60178FFBF7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504C-92EB-405F-877D-B057B13A0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7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33D6-85EE-43B6-9752-FE60178FFBF7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504C-92EB-405F-877D-B057B13A0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17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33D6-85EE-43B6-9752-FE60178FFBF7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504C-92EB-405F-877D-B057B13A0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4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33D6-85EE-43B6-9752-FE60178FFBF7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504C-92EB-405F-877D-B057B13A0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3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33D6-85EE-43B6-9752-FE60178FFBF7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504C-92EB-405F-877D-B057B13A0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4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3B133D6-85EE-43B6-9752-FE60178FFBF7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5D3504C-92EB-405F-877D-B057B13A0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86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usannahgent.weebly.com/psychotel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F516-AA0F-3A6C-4502-B35DCA40A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dirty="0"/>
            </a:br>
            <a:br>
              <a:rPr lang="en-US" b="1" i="1" dirty="0"/>
            </a:br>
            <a:r>
              <a:rPr lang="en-US" sz="4000" b="1" i="1" dirty="0" err="1">
                <a:solidFill>
                  <a:srgbClr val="F6808B"/>
                </a:solidFill>
              </a:rPr>
              <a:t>Psychotel</a:t>
            </a:r>
            <a:r>
              <a:rPr lang="en-US" sz="4000" b="1" i="1" dirty="0">
                <a:solidFill>
                  <a:srgbClr val="F6808B"/>
                </a:solidFill>
              </a:rPr>
              <a:t> 2</a:t>
            </a:r>
            <a:r>
              <a:rPr lang="en-US" sz="4000" b="1" dirty="0">
                <a:solidFill>
                  <a:srgbClr val="F6808B"/>
                </a:solidFill>
              </a:rPr>
              <a:t>: film installation and the neurodivergent uncanny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EF6F4-6653-0C92-7144-96257C9F8B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sz="3200" b="1" dirty="0"/>
              <a:t>	Dr Susannah Gent</a:t>
            </a:r>
          </a:p>
          <a:p>
            <a:pPr algn="l"/>
            <a:r>
              <a:rPr lang="en-GB" dirty="0"/>
              <a:t>	Sheffield Hallam University</a:t>
            </a:r>
          </a:p>
          <a:p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49CD3E82-2765-31EC-A426-C55DC175E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58" y="4956320"/>
            <a:ext cx="3960586" cy="11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2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D1B05-99B0-BE80-7C7D-9A3D741EC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8228E-A8A8-BAF1-2F0E-F49CB000C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‘The model of the body according to Spinoza, does not imply any devaluation of thought in relation to extension, but, much more important, a devaluation of consciousness in relation to thought: a discovery of the unconscious, of an </a:t>
            </a:r>
            <a:r>
              <a:rPr lang="en-GB" sz="2400" i="1" dirty="0"/>
              <a:t>unconscious of thought</a:t>
            </a:r>
            <a:r>
              <a:rPr lang="en-GB" sz="2400" dirty="0"/>
              <a:t> just as profound as the </a:t>
            </a:r>
            <a:r>
              <a:rPr lang="en-GB" sz="2400" i="1" dirty="0"/>
              <a:t>unknown of the body’</a:t>
            </a:r>
            <a:r>
              <a:rPr lang="en-GB" sz="2400" dirty="0"/>
              <a:t>.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DELEUZE, Giles, </a:t>
            </a:r>
            <a:r>
              <a:rPr lang="en-GB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GB" sz="2000" i="1" dirty="0">
                <a:solidFill>
                  <a:srgbClr val="F6808B"/>
                </a:solidFill>
              </a:rPr>
              <a:t>iet</a:t>
            </a:r>
            <a:r>
              <a:rPr lang="en-GB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zsche and Philosophy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translated by Hugh Tomlinson, London: Bloomsbury, 2006, p. 18—19.</a:t>
            </a:r>
          </a:p>
        </p:txBody>
      </p:sp>
    </p:spTree>
    <p:extLst>
      <p:ext uri="{BB962C8B-B14F-4D97-AF65-F5344CB8AC3E}">
        <p14:creationId xmlns:p14="http://schemas.microsoft.com/office/powerpoint/2010/main" val="429451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7B6D5-C9FD-CDD2-E8BC-395EB6D50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B18C-9622-A2DC-9604-8E90B042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 err="1"/>
              <a:t>Psychotel</a:t>
            </a:r>
            <a:r>
              <a:rPr lang="en-US" sz="3600" b="1" dirty="0"/>
              <a:t> 2</a:t>
            </a:r>
            <a:endParaRPr lang="en-GB" sz="3600" dirty="0"/>
          </a:p>
        </p:txBody>
      </p:sp>
      <p:pic>
        <p:nvPicPr>
          <p:cNvPr id="6" name="Content Placeholder 5" descr="A person's legs on a bed&#10;&#10;AI-generated content may be incorrect.">
            <a:extLst>
              <a:ext uri="{FF2B5EF4-FFF2-40B4-BE49-F238E27FC236}">
                <a16:creationId xmlns:a16="http://schemas.microsoft.com/office/drawing/2014/main" id="{B42B6FCE-9440-5EEA-9123-4CECB751B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4" y="1161481"/>
            <a:ext cx="8629879" cy="4854307"/>
          </a:xfrm>
        </p:spPr>
      </p:pic>
    </p:spTree>
    <p:extLst>
      <p:ext uri="{BB962C8B-B14F-4D97-AF65-F5344CB8AC3E}">
        <p14:creationId xmlns:p14="http://schemas.microsoft.com/office/powerpoint/2010/main" val="152977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37F3-D52F-EDB6-DAD1-FD9720CF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11" y="5423623"/>
            <a:ext cx="7061616" cy="80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Psychotel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Installation 1, set-up</a:t>
            </a:r>
          </a:p>
        </p:txBody>
      </p:sp>
      <p:pic>
        <p:nvPicPr>
          <p:cNvPr id="7" name="Picture 6" descr="A mannequins lying on the ground next to a projector&#10;&#10;AI-generated content may be incorrect.">
            <a:extLst>
              <a:ext uri="{FF2B5EF4-FFF2-40B4-BE49-F238E27FC236}">
                <a16:creationId xmlns:a16="http://schemas.microsoft.com/office/drawing/2014/main" id="{EB82EE29-CF81-4B28-B93F-EA2D48152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r="1" b="1"/>
          <a:stretch>
            <a:fillRect/>
          </a:stretch>
        </p:blipFill>
        <p:spPr>
          <a:xfrm>
            <a:off x="-9" y="10"/>
            <a:ext cx="6096000" cy="5279933"/>
          </a:xfrm>
          <a:prstGeom prst="rect">
            <a:avLst/>
          </a:prstGeom>
        </p:spPr>
      </p:pic>
      <p:pic>
        <p:nvPicPr>
          <p:cNvPr id="5" name="Content Placeholder 4" descr="A broken computer on the floor&#10;&#10;AI-generated content may be incorrect.">
            <a:extLst>
              <a:ext uri="{FF2B5EF4-FFF2-40B4-BE49-F238E27FC236}">
                <a16:creationId xmlns:a16="http://schemas.microsoft.com/office/drawing/2014/main" id="{8D10B081-CBF8-3F2B-E845-1F96C241E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r="20730"/>
          <a:stretch>
            <a:fillRect/>
          </a:stretch>
        </p:blipFill>
        <p:spPr>
          <a:xfrm rot="5400000">
            <a:off x="6504036" y="-408028"/>
            <a:ext cx="5279943" cy="609599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A5DCB-E796-5631-BEDF-C3538DF18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186489"/>
            <a:ext cx="12192000" cy="123364"/>
            <a:chOff x="1" y="6737460"/>
            <a:chExt cx="12192000" cy="1233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0E53FB-E9D7-2C90-1C0C-D8E0FA5DB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AE1BA7-C690-2F30-65D6-3759194F2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68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905992-48CF-6AFD-F222-B85EAFC43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FDAEB0-C3F9-B457-82CA-0FE43CEC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358" y="873348"/>
            <a:ext cx="3863785" cy="3136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solidFill>
                  <a:srgbClr val="FFFFFF"/>
                </a:solidFill>
              </a:rPr>
              <a:t>Psychotel</a:t>
            </a:r>
            <a:r>
              <a:rPr lang="en-US" sz="2800" b="1" i="1" dirty="0">
                <a:solidFill>
                  <a:srgbClr val="FFFFFF"/>
                </a:solidFill>
              </a:rPr>
              <a:t> 2</a:t>
            </a:r>
            <a:r>
              <a:rPr lang="en-US" sz="2800" b="1" dirty="0">
                <a:solidFill>
                  <a:srgbClr val="FFFFFF"/>
                </a:solidFill>
              </a:rPr>
              <a:t>: 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film installation and the neurodivergent uncanny</a:t>
            </a:r>
          </a:p>
        </p:txBody>
      </p:sp>
      <p:pic>
        <p:nvPicPr>
          <p:cNvPr id="7" name="Content Placeholder 6" descr="A light on the wall&#10;&#10;AI-generated content may be incorrect.">
            <a:extLst>
              <a:ext uri="{FF2B5EF4-FFF2-40B4-BE49-F238E27FC236}">
                <a16:creationId xmlns:a16="http://schemas.microsoft.com/office/drawing/2014/main" id="{5CC4F3AA-B174-FC90-5D9B-C2D42B124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7" r="19095" b="-1"/>
          <a:stretch>
            <a:fillRect/>
          </a:stretch>
        </p:blipFill>
        <p:spPr>
          <a:xfrm rot="5400000">
            <a:off x="444083" y="-451705"/>
            <a:ext cx="6872343" cy="77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6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53FBB-79F3-922E-7CA4-842554072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5A9A4-6943-92D9-4448-D4538E56E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‘It is a very neurotypical perspective that teaches us that a body begins and ends in a skin envelope we can readily perceive.’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rgbClr val="F1A377"/>
                </a:solidFill>
              </a:rPr>
              <a:t>MANNING, Erin, </a:t>
            </a:r>
            <a:r>
              <a:rPr lang="en-GB" sz="2000" i="1" dirty="0">
                <a:solidFill>
                  <a:srgbClr val="F1A377"/>
                </a:solidFill>
              </a:rPr>
              <a:t>The Minor Gesture</a:t>
            </a:r>
            <a:r>
              <a:rPr lang="en-GB" sz="2000" dirty="0">
                <a:solidFill>
                  <a:srgbClr val="F1A377"/>
                </a:solidFill>
              </a:rPr>
              <a:t>, London: Duke University Press, 2016, p. 114.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5479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2100A-C1A3-CCAB-E97D-455293466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35B00-D43E-A68D-6210-073B5E9A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sz="2400" dirty="0"/>
              <a:t>‘The uncanny has to do with a strangeness of framing and borders, an experience of liminality.’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rgbClr val="F1A377"/>
                </a:solidFill>
              </a:rPr>
              <a:t>ROYLE, Nicholas, </a:t>
            </a:r>
            <a:r>
              <a:rPr lang="en-GB" sz="2000" i="1" dirty="0">
                <a:solidFill>
                  <a:srgbClr val="F1A377"/>
                </a:solidFill>
              </a:rPr>
              <a:t>The Uncanny</a:t>
            </a:r>
            <a:r>
              <a:rPr lang="en-GB" sz="2000" dirty="0">
                <a:solidFill>
                  <a:srgbClr val="F1A377"/>
                </a:solidFill>
              </a:rPr>
              <a:t>, Manchester: Manchester University Press, 2003, p. 2.</a:t>
            </a:r>
          </a:p>
        </p:txBody>
      </p:sp>
    </p:spTree>
    <p:extLst>
      <p:ext uri="{BB962C8B-B14F-4D97-AF65-F5344CB8AC3E}">
        <p14:creationId xmlns:p14="http://schemas.microsoft.com/office/powerpoint/2010/main" val="127313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8F491-4E16-6CA8-684F-27760D2EF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DC030-02D4-FDDF-53A0-E9A451586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‘Autistic perception […] is not meant to describe a group of autistics. It is rather, a tendency in perception shared by all that privileges complexity of experience over category.’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rgbClr val="F1A377"/>
                </a:solidFill>
              </a:rPr>
              <a:t>MANNING, Erin, </a:t>
            </a:r>
            <a:r>
              <a:rPr lang="en-GB" sz="2000" i="1" dirty="0">
                <a:solidFill>
                  <a:srgbClr val="F1A377"/>
                </a:solidFill>
              </a:rPr>
              <a:t>The Minor Gesture</a:t>
            </a:r>
            <a:r>
              <a:rPr lang="en-GB" sz="2000" dirty="0">
                <a:solidFill>
                  <a:srgbClr val="F1A377"/>
                </a:solidFill>
              </a:rPr>
              <a:t>, London: Duke University Press, 2016, p. 112.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4720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D39C-592B-7105-5F5B-9A403B2B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1A377"/>
                </a:solidFill>
              </a:rPr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6EEE-7207-7BD6-55E3-CD98F6256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u="sng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https://susannahgent.weebly.com/psychotel.html</a:t>
            </a:r>
            <a:endParaRPr lang="en-GB" u="sng" dirty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susannahgent.weebly.com</a:t>
            </a:r>
            <a:endParaRPr lang="en-GB" u="sng" dirty="0"/>
          </a:p>
          <a:p>
            <a:pPr marL="0" indent="0">
              <a:buNone/>
            </a:pPr>
            <a:endParaRPr lang="en-GB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92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2F1B73-8A4A-4180-4754-3DDB3C981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4C493-4BF3-28C2-DC93-25E867DF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62288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GENT, Susannah, ‘The Double and its Mirror: Reflections on the Production of </a:t>
            </a:r>
            <a:r>
              <a:rPr lang="en-US" sz="2400" dirty="0" err="1"/>
              <a:t>Psychotel</a:t>
            </a:r>
            <a:r>
              <a:rPr lang="en-US" sz="2400" dirty="0"/>
              <a:t>’, in Uncanny Horizons: Explorations of the “Unheimlich” in Literature, Film and Aesthetics, edited by Charlie Jorge, London Centre for Interdisciplinary Research, 2025</a:t>
            </a:r>
          </a:p>
        </p:txBody>
      </p:sp>
      <p:pic>
        <p:nvPicPr>
          <p:cNvPr id="6" name="Content Placeholder 5" descr="A book cover of a dark forest&#10;&#10;AI-generated content may be incorrect.">
            <a:extLst>
              <a:ext uri="{FF2B5EF4-FFF2-40B4-BE49-F238E27FC236}">
                <a16:creationId xmlns:a16="http://schemas.microsoft.com/office/drawing/2014/main" id="{605F2D87-C3B6-51A1-BFCB-FD9C2CE93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r="1847"/>
          <a:stretch>
            <a:fillRect/>
          </a:stretch>
        </p:blipFill>
        <p:spPr>
          <a:xfrm>
            <a:off x="136947" y="0"/>
            <a:ext cx="4520735" cy="6656832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9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7892FA-AA9B-F1E9-8591-789756BEAA05}"/>
              </a:ext>
            </a:extLst>
          </p:cNvPr>
          <p:cNvSpPr txBox="1"/>
          <p:nvPr/>
        </p:nvSpPr>
        <p:spPr>
          <a:xfrm>
            <a:off x="1145407" y="322319"/>
            <a:ext cx="8884118" cy="555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800" b="1" kern="100" dirty="0">
                <a:solidFill>
                  <a:srgbClr val="F1A377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References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DELEUZE, Gilles and Felix </a:t>
            </a:r>
            <a:r>
              <a:rPr lang="en-GB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Guattari</a:t>
            </a: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Anti-Oedipus: Capitalism and Schizophrenia</a:t>
            </a: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translated</a:t>
            </a:r>
            <a:r>
              <a:rPr lang="en-GB" sz="1800" kern="1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by</a:t>
            </a: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Robert Hurley, Mark Seem and Helen R. Lane, Minneapolis, MN: University of Minnesota Press, 1983</a:t>
            </a:r>
          </a:p>
          <a:p>
            <a:pPr algn="just">
              <a:spcAft>
                <a:spcPts val="800"/>
              </a:spcAft>
              <a:buNone/>
            </a:pPr>
            <a:endParaRPr lang="en-GB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en-GB" sz="1800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DELEUZE, Giles, </a:t>
            </a:r>
            <a:r>
              <a:rPr lang="en-GB" sz="1800" i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Nietzsche and Philosophy</a:t>
            </a:r>
            <a:r>
              <a:rPr lang="en-GB" sz="1800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translated</a:t>
            </a:r>
            <a:r>
              <a:rPr lang="en-GB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by Hugh Tomlinson, London: Bloomsbury, 2006</a:t>
            </a:r>
          </a:p>
          <a:p>
            <a:pPr>
              <a:spcAft>
                <a:spcPts val="800"/>
              </a:spcAft>
              <a:buNone/>
            </a:pPr>
            <a:endParaRPr lang="en-GB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MANNING, Erin, </a:t>
            </a:r>
            <a:r>
              <a:rPr lang="en-GB" sz="18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Minor Gesture</a:t>
            </a: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London: Duke University Press, 2016 </a:t>
            </a:r>
          </a:p>
          <a:p>
            <a:pPr>
              <a:spcAft>
                <a:spcPts val="800"/>
              </a:spcAft>
              <a:buNone/>
            </a:pPr>
            <a:endParaRPr lang="en-GB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ROYLE, Nicholas, </a:t>
            </a:r>
            <a:r>
              <a:rPr lang="en-GB" sz="18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Uncanny</a:t>
            </a: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Manchester: Manchester University Press, 2003</a:t>
            </a:r>
          </a:p>
          <a:p>
            <a:pPr>
              <a:spcAft>
                <a:spcPts val="800"/>
              </a:spcAft>
              <a:buNone/>
            </a:pPr>
            <a:endParaRPr lang="en-GB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en-GB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WILLIAMS, Donna, Autism: An Inside-Out Approach, London: Jessica Kingsley Publishing, 1998</a:t>
            </a:r>
          </a:p>
        </p:txBody>
      </p:sp>
    </p:spTree>
    <p:extLst>
      <p:ext uri="{BB962C8B-B14F-4D97-AF65-F5344CB8AC3E}">
        <p14:creationId xmlns:p14="http://schemas.microsoft.com/office/powerpoint/2010/main" val="318488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B0D31-5923-0E74-4603-950BFD7FC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365F-0FA3-BB68-6C1B-FC01ED06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 err="1">
                <a:solidFill>
                  <a:srgbClr val="F6808B"/>
                </a:solidFill>
              </a:rPr>
              <a:t>Psychotel</a:t>
            </a:r>
            <a:r>
              <a:rPr lang="en-US" sz="3200" b="1" i="1" dirty="0">
                <a:solidFill>
                  <a:srgbClr val="F6808B"/>
                </a:solidFill>
              </a:rPr>
              <a:t> 2</a:t>
            </a:r>
            <a:r>
              <a:rPr lang="en-US" sz="3200" b="1" dirty="0">
                <a:solidFill>
                  <a:srgbClr val="F6808B"/>
                </a:solidFill>
              </a:rPr>
              <a:t>: film installation and </a:t>
            </a:r>
            <a:br>
              <a:rPr lang="en-US" sz="3200" b="1" dirty="0">
                <a:solidFill>
                  <a:srgbClr val="F6808B"/>
                </a:solidFill>
              </a:rPr>
            </a:br>
            <a:r>
              <a:rPr lang="en-US" sz="3200" b="1" dirty="0">
                <a:solidFill>
                  <a:srgbClr val="F6808B"/>
                </a:solidFill>
              </a:rPr>
              <a:t>the neurodivergent uncanny</a:t>
            </a:r>
            <a:endParaRPr lang="en-GB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 descr="A red door with a light on it&#10;&#10;AI-generated content may be incorrect.">
            <a:extLst>
              <a:ext uri="{FF2B5EF4-FFF2-40B4-BE49-F238E27FC236}">
                <a16:creationId xmlns:a16="http://schemas.microsoft.com/office/drawing/2014/main" id="{6CC5DADA-1D31-3B70-2144-B73BAAB36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5756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8080A-7FFF-9657-5B13-EDC732D7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neurodivergent uncanny?</a:t>
            </a:r>
            <a:endParaRPr lang="en-GB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 descr="A hallway with open doors&#10;&#10;AI-generated content may be incorrect.">
            <a:extLst>
              <a:ext uri="{FF2B5EF4-FFF2-40B4-BE49-F238E27FC236}">
                <a16:creationId xmlns:a16="http://schemas.microsoft.com/office/drawing/2014/main" id="{AABC7C14-A1C2-05D7-9A1C-165E022EC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6849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F886F-889A-9CF3-452B-C688D96C6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1D904-DA6C-8B69-43A6-36880E3AE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170000"/>
              </a:lnSpc>
              <a:buNone/>
            </a:pPr>
            <a:r>
              <a:rPr lang="en-GB" sz="3100" dirty="0"/>
              <a:t>‘The uncanny involves feelings of uncertainty, in particular the reality of who one is and what is being experienced’. </a:t>
            </a:r>
          </a:p>
          <a:p>
            <a:endParaRPr lang="en-GB" sz="31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ROYLE, Nicholas, </a:t>
            </a:r>
            <a:r>
              <a:rPr lang="en-GB" sz="2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Uncanny</a:t>
            </a:r>
            <a:r>
              <a:rPr lang="en-GB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Manchester: Manchester University Press, 2003, p. 1.</a:t>
            </a:r>
          </a:p>
        </p:txBody>
      </p:sp>
    </p:spTree>
    <p:extLst>
      <p:ext uri="{BB962C8B-B14F-4D97-AF65-F5344CB8AC3E}">
        <p14:creationId xmlns:p14="http://schemas.microsoft.com/office/powerpoint/2010/main" val="230754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999C3-A2BC-4AE2-81DE-16A0BCBEF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9EF61-28A4-48A9-BB59-BD111480E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600" dirty="0"/>
          </a:p>
          <a:p>
            <a:pPr marL="0" indent="0">
              <a:buNone/>
            </a:pPr>
            <a:r>
              <a:rPr lang="en-GB" sz="2600" dirty="0"/>
              <a:t>‘Suddenly one sense of oneself seems strangely questionable’. </a:t>
            </a:r>
          </a:p>
          <a:p>
            <a:endParaRPr lang="en-GB" sz="31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ROYLE, Nicholas, </a:t>
            </a:r>
            <a:r>
              <a:rPr lang="en-GB" sz="2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Uncanny</a:t>
            </a: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Manchester: Manchester University Press, 2003, p. 1.</a:t>
            </a:r>
          </a:p>
        </p:txBody>
      </p:sp>
    </p:spTree>
    <p:extLst>
      <p:ext uri="{BB962C8B-B14F-4D97-AF65-F5344CB8AC3E}">
        <p14:creationId xmlns:p14="http://schemas.microsoft.com/office/powerpoint/2010/main" val="79094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DF0E6-3A6B-110B-CDA3-77F407D21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ADACB-31CA-F2F2-3D4E-91A34803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sz="2600" dirty="0"/>
              <a:t>‘It may be that the uncanny is a feeling that happens only to oneself, within oneself, but is never one’s ‘own’: its meaning or significance may have to do, most of all, with what is not oneself, with others, with the world ‘itself’.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ROYLE, Nicholas, </a:t>
            </a:r>
            <a:r>
              <a:rPr lang="en-GB" sz="2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Uncanny</a:t>
            </a: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Manchester: Manchester University Press, 2003, p. 2.</a:t>
            </a:r>
          </a:p>
        </p:txBody>
      </p:sp>
    </p:spTree>
    <p:extLst>
      <p:ext uri="{BB962C8B-B14F-4D97-AF65-F5344CB8AC3E}">
        <p14:creationId xmlns:p14="http://schemas.microsoft.com/office/powerpoint/2010/main" val="292661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C3BCE-B438-4732-EC17-06CE716FA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3D5C2-2FF1-F29F-03A2-D9EF3983A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600" dirty="0"/>
              <a:t>‘People can be intensely focused on their body parts or sensations or workings, specifically </a:t>
            </a:r>
            <a:r>
              <a:rPr lang="en-GB" sz="2600" i="1" dirty="0"/>
              <a:t>because</a:t>
            </a:r>
            <a:r>
              <a:rPr lang="en-GB" sz="2600" dirty="0"/>
              <a:t> they perceive them as foreign, incomprehensible, ever new and ‘other’ and generally not aware that these things are part of themselves’. </a:t>
            </a:r>
          </a:p>
          <a:p>
            <a:pPr marL="0" indent="0">
              <a:lnSpc>
                <a:spcPct val="160000"/>
              </a:lnSpc>
              <a:buNone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WILLIAMS, Donna, </a:t>
            </a:r>
            <a:r>
              <a:rPr lang="en-GB" sz="2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Autism: An Inside-Out Approach</a:t>
            </a: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London: Jessica Kingsley Publishing, 1998, p. 14.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468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04E1A-C5E8-EFF6-A8A7-ABDB428EC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45E27-AA7A-835F-C771-F87BF8117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sz="2400" dirty="0"/>
              <a:t>‘It may thus be construed as a foreign body within oneself, even the experience of oneself as a foreign body, the very estrangement of inner silence and solitude.’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ROYLE, Nicholas, </a:t>
            </a:r>
            <a:r>
              <a:rPr lang="en-GB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Uncanny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Manchester: Manchester University Press, 2003, p. 2.</a:t>
            </a:r>
          </a:p>
        </p:txBody>
      </p:sp>
    </p:spTree>
    <p:extLst>
      <p:ext uri="{BB962C8B-B14F-4D97-AF65-F5344CB8AC3E}">
        <p14:creationId xmlns:p14="http://schemas.microsoft.com/office/powerpoint/2010/main" val="315347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EDCD0-CA5A-F1FD-4A13-07AABA15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D47D-A55C-4A81-06BC-972C77E1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Deleuzian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uncanny?</a:t>
            </a:r>
            <a:endParaRPr lang="en-GB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 descr="A close-up of a animal&#10;&#10;AI-generated content may be incorrect.">
            <a:extLst>
              <a:ext uri="{FF2B5EF4-FFF2-40B4-BE49-F238E27FC236}">
                <a16:creationId xmlns:a16="http://schemas.microsoft.com/office/drawing/2014/main" id="{0A88B37D-1BE9-71AB-69C0-991002547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26" y="1546492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28826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697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Times New Roman</vt:lpstr>
      <vt:lpstr>Office Theme</vt:lpstr>
      <vt:lpstr>  Psychotel 2: film installation and the neurodivergent uncanny </vt:lpstr>
      <vt:lpstr>Psychotel 2: film installation and  the neurodivergent uncanny</vt:lpstr>
      <vt:lpstr>the neurodivergent uncanny?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Deleuzian uncanny?</vt:lpstr>
      <vt:lpstr>PowerPoint Presentation</vt:lpstr>
      <vt:lpstr>Psychotel 2</vt:lpstr>
      <vt:lpstr>Psychotel 2: Installation 1, set-up</vt:lpstr>
      <vt:lpstr>Psychotel 2:  film installation and the neurodivergent uncanny</vt:lpstr>
      <vt:lpstr>PowerPoint Presentation</vt:lpstr>
      <vt:lpstr>PowerPoint Presentation</vt:lpstr>
      <vt:lpstr>PowerPoint Presentation</vt:lpstr>
      <vt:lpstr>Links</vt:lpstr>
      <vt:lpstr>GENT, Susannah, ‘The Double and its Mirror: Reflections on the Production of Psychotel’, in Uncanny Horizons: Explorations of the “Unheimlich” in Literature, Film and Aesthetics, edited by Charlie Jorge, London Centre for Interdisciplinary Research, 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Gent, Susannah</dc:creator>
  <cp:lastModifiedBy>Gavin, Justine</cp:lastModifiedBy>
  <cp:revision>2</cp:revision>
  <dcterms:created xsi:type="dcterms:W3CDTF">2025-08-06T14:50:07Z</dcterms:created>
  <dcterms:modified xsi:type="dcterms:W3CDTF">2025-09-10T08:56:27Z</dcterms:modified>
</cp:coreProperties>
</file>