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24" r:id="rId1"/>
  </p:sldMasterIdLst>
  <p:sldIdLst>
    <p:sldId id="256" r:id="rId2"/>
    <p:sldId id="259" r:id="rId3"/>
    <p:sldId id="257" r:id="rId4"/>
    <p:sldId id="262" r:id="rId5"/>
    <p:sldId id="260" r:id="rId6"/>
    <p:sldId id="263" r:id="rId7"/>
    <p:sldId id="261" r:id="rId8"/>
    <p:sldId id="265" r:id="rId9"/>
    <p:sldId id="266" r:id="rId10"/>
    <p:sldId id="268" r:id="rId11"/>
    <p:sldId id="267" r:id="rId12"/>
    <p:sldId id="269" r:id="rId13"/>
    <p:sldId id="270" r:id="rId14"/>
    <p:sldId id="271" r:id="rId15"/>
    <p:sldId id="272" r:id="rId16"/>
    <p:sldId id="264" r:id="rId17"/>
    <p:sldId id="258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62"/>
    <p:restoredTop sz="96197"/>
  </p:normalViewPr>
  <p:slideViewPr>
    <p:cSldViewPr snapToGrid="0">
      <p:cViewPr varScale="1">
        <p:scale>
          <a:sx n="108" d="100"/>
          <a:sy n="108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651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96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666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793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341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36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4659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514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624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147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50000"/>
              <a:lumOff val="5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624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859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20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8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ggybloggyogwr.com/2021/06/bridgend-council-to-relaunch-plans-for-residents-only-parking-in-bridgend-town-centre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-nc-nd/3.0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erikveland/5348818542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-nc/3.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D7406-5EF6-ECEA-A196-6D00D5707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296313"/>
            <a:ext cx="7279658" cy="3239448"/>
          </a:xfrm>
        </p:spPr>
        <p:txBody>
          <a:bodyPr/>
          <a:lstStyle/>
          <a:p>
            <a:pPr defTabSz="905256"/>
            <a:r>
              <a:rPr lang="en-GB" sz="5841" kern="1200" spc="-99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From niche activities to leverage points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F53586-5C07-CC8C-2BAA-BDCFFB280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487" y="4651729"/>
            <a:ext cx="7279658" cy="909957"/>
          </a:xfrm>
        </p:spPr>
        <p:txBody>
          <a:bodyPr/>
          <a:lstStyle/>
          <a:p>
            <a:pPr defTabSz="905256">
              <a:spcBef>
                <a:spcPts val="1188"/>
              </a:spcBef>
              <a:tabLst>
                <a:tab pos="1131570" algn="l"/>
              </a:tabLst>
            </a:pPr>
            <a:r>
              <a:rPr lang="en-GB" sz="2178" kern="1200" cap="none" spc="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What can a pilot regeneration scheme tell us about the potential for net zero transitions on the high street?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956B438-CA72-6CB4-8E61-5CD5FE359752}"/>
              </a:ext>
            </a:extLst>
          </p:cNvPr>
          <p:cNvSpPr txBox="1">
            <a:spLocks/>
          </p:cNvSpPr>
          <p:nvPr/>
        </p:nvSpPr>
        <p:spPr>
          <a:xfrm>
            <a:off x="9241696" y="4651729"/>
            <a:ext cx="2306837" cy="909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tabLst>
                <a:tab pos="1143000" algn="l"/>
              </a:tabLst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tabLst>
                <a:tab pos="1143000" algn="l"/>
              </a:tabLst>
              <a:defRPr sz="22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tabLst>
                <a:tab pos="1143000" algn="l"/>
              </a:tabLst>
              <a:defRPr sz="22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5256">
              <a:spcBef>
                <a:spcPts val="1188"/>
              </a:spcBef>
              <a:tabLst>
                <a:tab pos="1131570" algn="l"/>
              </a:tabLst>
            </a:pPr>
            <a:r>
              <a:rPr lang="en-GB" sz="1782" kern="1200" cap="none" spc="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Julian Dobson, Sheffield Hallam University</a:t>
            </a:r>
            <a:endParaRPr lang="en-GB" sz="180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91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34A93-C093-8EA6-31FD-A91EC0A67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4579374"/>
          </a:xfrm>
        </p:spPr>
        <p:txBody>
          <a:bodyPr>
            <a:normAutofit/>
          </a:bodyPr>
          <a:lstStyle/>
          <a:p>
            <a:r>
              <a:rPr lang="en-GB" sz="2600" dirty="0">
                <a:solidFill>
                  <a:schemeClr val="bg1"/>
                </a:solidFill>
              </a:rPr>
              <a:t>‘policy interventions and dominant scientific discourses mutually reinforce one another, meaning that shallower interventions are favoured both in science and policy’ (</a:t>
            </a:r>
            <a:r>
              <a:rPr lang="en-GB" sz="2600" dirty="0" err="1">
                <a:solidFill>
                  <a:schemeClr val="bg1"/>
                </a:solidFill>
              </a:rPr>
              <a:t>Abson</a:t>
            </a:r>
            <a:r>
              <a:rPr lang="en-GB" sz="2600" dirty="0">
                <a:solidFill>
                  <a:schemeClr val="bg1"/>
                </a:solidFill>
              </a:rPr>
              <a:t> et al., 2017)</a:t>
            </a:r>
          </a:p>
        </p:txBody>
      </p:sp>
      <p:pic>
        <p:nvPicPr>
          <p:cNvPr id="6" name="Picture Placeholder 5" descr="A railway junction and power lines">
            <a:extLst>
              <a:ext uri="{FF2B5EF4-FFF2-40B4-BE49-F238E27FC236}">
                <a16:creationId xmlns:a16="http://schemas.microsoft.com/office/drawing/2014/main" id="{4DD5FB94-1FD7-8866-D85B-3A112F0502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71" b="571"/>
          <a:stretch/>
        </p:blipFill>
        <p:spPr/>
      </p:pic>
    </p:spTree>
    <p:extLst>
      <p:ext uri="{BB962C8B-B14F-4D97-AF65-F5344CB8AC3E}">
        <p14:creationId xmlns:p14="http://schemas.microsoft.com/office/powerpoint/2010/main" val="3601608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22">
            <a:extLst>
              <a:ext uri="{FF2B5EF4-FFF2-40B4-BE49-F238E27FC236}">
                <a16:creationId xmlns:a16="http://schemas.microsoft.com/office/drawing/2014/main" id="{1A67ADA9-3128-4B0F-8979-1FFEE6ECC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7" name="Rectangle 24">
            <a:extLst>
              <a:ext uri="{FF2B5EF4-FFF2-40B4-BE49-F238E27FC236}">
                <a16:creationId xmlns:a16="http://schemas.microsoft.com/office/drawing/2014/main" id="{4504775B-2093-4CA8-BED2-AB974310D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768DE878-5A75-E5B3-69B9-D36BBC7757D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25566520"/>
              </p:ext>
            </p:extLst>
          </p:nvPr>
        </p:nvGraphicFramePr>
        <p:xfrm>
          <a:off x="4059935" y="968198"/>
          <a:ext cx="7104549" cy="4912466"/>
        </p:xfrm>
        <a:graphic>
          <a:graphicData uri="http://schemas.openxmlformats.org/drawingml/2006/table">
            <a:tbl>
              <a:tblPr firstRow="1" bandRow="1">
                <a:solidFill>
                  <a:srgbClr val="F2F2F2">
                    <a:alpha val="30196"/>
                  </a:srgbClr>
                </a:solidFill>
                <a:tableStyleId>{5C22544A-7EE6-4342-B048-85BDC9FD1C3A}</a:tableStyleId>
              </a:tblPr>
              <a:tblGrid>
                <a:gridCol w="7104549">
                  <a:extLst>
                    <a:ext uri="{9D8B030D-6E8A-4147-A177-3AD203B41FA5}">
                      <a16:colId xmlns:a16="http://schemas.microsoft.com/office/drawing/2014/main" val="1378827573"/>
                    </a:ext>
                  </a:extLst>
                </a:gridCol>
              </a:tblGrid>
              <a:tr h="3778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kern="1200" cap="none" spc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PLACES  TO INTERVENE IN A SYSTEM (in increasing order of effectiveness)</a:t>
                      </a:r>
                      <a:r>
                        <a:rPr lang="en-GB" sz="1200" b="0" cap="none" spc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1200" b="0" kern="1200" cap="none" spc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9861" marR="76817" marT="76817" marB="76817" anchor="ctr">
                    <a:lnL w="19050" cap="flat" cmpd="sng" algn="ctr">
                      <a:noFill/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437191"/>
                  </a:ext>
                </a:extLst>
              </a:tr>
              <a:tr h="377882">
                <a:tc>
                  <a:txBody>
                    <a:bodyPr/>
                    <a:lstStyle/>
                    <a:p>
                      <a:r>
                        <a:rPr lang="en-GB" sz="12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 Constants, parameters, numbers (such as subsidies, taxes, standards).</a:t>
                      </a:r>
                    </a:p>
                  </a:txBody>
                  <a:tcPr marL="99861" marR="57612" marT="76817" marB="76817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182051"/>
                  </a:ext>
                </a:extLst>
              </a:tr>
              <a:tr h="377882">
                <a:tc>
                  <a:txBody>
                    <a:bodyPr/>
                    <a:lstStyle/>
                    <a:p>
                      <a:r>
                        <a:rPr lang="en-GB" sz="12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 The sizes of buffers and other stabilizing stocks, relative to their flows.</a:t>
                      </a:r>
                    </a:p>
                  </a:txBody>
                  <a:tcPr marL="99861" marR="57612" marT="76817" marB="76817">
                    <a:lnL w="635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590871"/>
                  </a:ext>
                </a:extLst>
              </a:tr>
              <a:tr h="377882">
                <a:tc>
                  <a:txBody>
                    <a:bodyPr/>
                    <a:lstStyle/>
                    <a:p>
                      <a:r>
                        <a:rPr lang="en-GB" sz="12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 The structure of material stocks and flows (such as transport networks, population age structures).</a:t>
                      </a:r>
                    </a:p>
                  </a:txBody>
                  <a:tcPr marL="99861" marR="57612" marT="76817" marB="76817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613218"/>
                  </a:ext>
                </a:extLst>
              </a:tr>
              <a:tr h="377882">
                <a:tc>
                  <a:txBody>
                    <a:bodyPr/>
                    <a:lstStyle/>
                    <a:p>
                      <a:r>
                        <a:rPr lang="en-GB" sz="12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 The lengths of delays, relative to the rate of system change.</a:t>
                      </a:r>
                    </a:p>
                  </a:txBody>
                  <a:tcPr marL="99861" marR="57612" marT="76817" marB="76817">
                    <a:lnL w="635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337098"/>
                  </a:ext>
                </a:extLst>
              </a:tr>
              <a:tr h="377882">
                <a:tc>
                  <a:txBody>
                    <a:bodyPr/>
                    <a:lstStyle/>
                    <a:p>
                      <a:r>
                        <a:rPr lang="en-GB" sz="1200" kern="12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 The strength of negative feedback loops, relative to the impacts they are trying to correct against.</a:t>
                      </a:r>
                      <a:r>
                        <a:rPr lang="en-GB" sz="1200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GB" sz="1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99861" marR="76817" marT="76817" marB="76817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652382"/>
                  </a:ext>
                </a:extLst>
              </a:tr>
              <a:tr h="377882">
                <a:tc>
                  <a:txBody>
                    <a:bodyPr/>
                    <a:lstStyle/>
                    <a:p>
                      <a:r>
                        <a:rPr lang="en-GB" sz="12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The gain around driving positive feedback loops.</a:t>
                      </a:r>
                    </a:p>
                  </a:txBody>
                  <a:tcPr marL="99861" marR="57612" marT="76817" marB="76817">
                    <a:lnL w="635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638971"/>
                  </a:ext>
                </a:extLst>
              </a:tr>
              <a:tr h="377882">
                <a:tc>
                  <a:txBody>
                    <a:bodyPr/>
                    <a:lstStyle/>
                    <a:p>
                      <a:r>
                        <a:rPr lang="en-GB" sz="12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The structure of information flows (who does and does not have access to information).</a:t>
                      </a:r>
                    </a:p>
                  </a:txBody>
                  <a:tcPr marL="99861" marR="57612" marT="76817" marB="76817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588917"/>
                  </a:ext>
                </a:extLst>
              </a:tr>
              <a:tr h="377882">
                <a:tc>
                  <a:txBody>
                    <a:bodyPr/>
                    <a:lstStyle/>
                    <a:p>
                      <a:r>
                        <a:rPr lang="en-GB" sz="12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The rules of the system (such as incentives, punishments, constraints).</a:t>
                      </a:r>
                    </a:p>
                  </a:txBody>
                  <a:tcPr marL="99861" marR="57612" marT="76817" marB="76817">
                    <a:lnL w="635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91664"/>
                  </a:ext>
                </a:extLst>
              </a:tr>
              <a:tr h="377882">
                <a:tc>
                  <a:txBody>
                    <a:bodyPr/>
                    <a:lstStyle/>
                    <a:p>
                      <a:r>
                        <a:rPr lang="en-GB" sz="12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The power to add, change, evolve, or self-organize system structure.</a:t>
                      </a:r>
                    </a:p>
                  </a:txBody>
                  <a:tcPr marL="99861" marR="57612" marT="76817" marB="76817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689062"/>
                  </a:ext>
                </a:extLst>
              </a:tr>
              <a:tr h="377882">
                <a:tc>
                  <a:txBody>
                    <a:bodyPr/>
                    <a:lstStyle/>
                    <a:p>
                      <a:r>
                        <a:rPr lang="en-GB" sz="12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The goals of the system.  </a:t>
                      </a:r>
                    </a:p>
                  </a:txBody>
                  <a:tcPr marL="99861" marR="57612" marT="76817" marB="76817">
                    <a:lnL w="635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988078"/>
                  </a:ext>
                </a:extLst>
              </a:tr>
              <a:tr h="377882">
                <a:tc>
                  <a:txBody>
                    <a:bodyPr/>
                    <a:lstStyle/>
                    <a:p>
                      <a:r>
                        <a:rPr lang="en-GB" sz="12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The mindset or paradigm out of which the system — its goals, structure, rules, delays, parameters — arises.</a:t>
                      </a:r>
                    </a:p>
                  </a:txBody>
                  <a:tcPr marL="99861" marR="57612" marT="76817" marB="76817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857634"/>
                  </a:ext>
                </a:extLst>
              </a:tr>
              <a:tr h="377882">
                <a:tc>
                  <a:txBody>
                    <a:bodyPr/>
                    <a:lstStyle/>
                    <a:p>
                      <a:r>
                        <a:rPr lang="en-GB" sz="12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The power to transcend paradigms.  </a:t>
                      </a:r>
                    </a:p>
                  </a:txBody>
                  <a:tcPr marL="99861" marR="57612" marT="76817" marB="76817">
                    <a:lnL w="635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19566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8355739-87A7-54AF-B470-98650A848EEB}"/>
              </a:ext>
            </a:extLst>
          </p:cNvPr>
          <p:cNvSpPr txBox="1"/>
          <p:nvPr/>
        </p:nvSpPr>
        <p:spPr>
          <a:xfrm>
            <a:off x="0" y="6292860"/>
            <a:ext cx="12192000" cy="281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Meadows, D. H. (1999). Leverage points: Places to intervene in a system. http://</a:t>
            </a:r>
            <a:r>
              <a:rPr lang="en-GB" sz="120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donellameadows.org</a:t>
            </a:r>
            <a:r>
              <a:rPr lang="en-GB" sz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/archives/leverage-points-places-to-intervene-in-a-system/#seven</a:t>
            </a:r>
          </a:p>
        </p:txBody>
      </p:sp>
    </p:spTree>
    <p:extLst>
      <p:ext uri="{BB962C8B-B14F-4D97-AF65-F5344CB8AC3E}">
        <p14:creationId xmlns:p14="http://schemas.microsoft.com/office/powerpoint/2010/main" val="2397774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E58EE06-9B03-4D70-A63C-13660A9C8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0A257B-6D54-40C8-8E37-BA113BEB8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92EDE9-7E29-473D-8499-DB2B58541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381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066FD9-6987-372E-3EDE-C79653D03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114" y="1083731"/>
            <a:ext cx="8184221" cy="47587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What the CIDs wanted, and what happened</a:t>
            </a:r>
          </a:p>
        </p:txBody>
      </p:sp>
    </p:spTree>
    <p:extLst>
      <p:ext uri="{BB962C8B-B14F-4D97-AF65-F5344CB8AC3E}">
        <p14:creationId xmlns:p14="http://schemas.microsoft.com/office/powerpoint/2010/main" val="3302584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34A93-C093-8EA6-31FD-A91EC0A67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4579374"/>
          </a:xfrm>
        </p:spPr>
        <p:txBody>
          <a:bodyPr>
            <a:normAutofit/>
          </a:bodyPr>
          <a:lstStyle/>
          <a:p>
            <a:r>
              <a:rPr lang="en-GB" sz="3100" dirty="0">
                <a:solidFill>
                  <a:schemeClr val="bg1"/>
                </a:solidFill>
              </a:rPr>
              <a:t>‘a community leadership and development approach to regenerating high streets’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DD5FB94-1FD7-8866-D85B-3A112F0502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6" b="6206"/>
          <a:stretch/>
        </p:blipFill>
        <p:spPr/>
      </p:pic>
    </p:spTree>
    <p:extLst>
      <p:ext uri="{BB962C8B-B14F-4D97-AF65-F5344CB8AC3E}">
        <p14:creationId xmlns:p14="http://schemas.microsoft.com/office/powerpoint/2010/main" val="3662616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70B7A8-0EF3-1DE0-0D22-AEF65D71C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60" y="1683144"/>
            <a:ext cx="2774922" cy="349171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Activities that could contribute to a net zero transition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3BE17-4DC8-16AB-2985-1A803638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606" y="1683143"/>
            <a:ext cx="6627377" cy="3491713"/>
          </a:xfrm>
        </p:spPr>
        <p:txBody>
          <a:bodyPr>
            <a:normAutofit/>
          </a:bodyPr>
          <a:lstStyle/>
          <a:p>
            <a:r>
              <a:rPr lang="en-GB" dirty="0"/>
              <a:t>New and improved green spaces</a:t>
            </a:r>
          </a:p>
          <a:p>
            <a:r>
              <a:rPr lang="en-GB" dirty="0"/>
              <a:t>Repair, re-use and circular economy activities</a:t>
            </a:r>
          </a:p>
          <a:p>
            <a:r>
              <a:rPr lang="en-GB" dirty="0"/>
              <a:t>Re-use and repurposing of buildings</a:t>
            </a:r>
          </a:p>
          <a:p>
            <a:r>
              <a:rPr lang="en-GB" dirty="0"/>
              <a:t>Pedestrian-friendly highway use and traffic management</a:t>
            </a:r>
          </a:p>
          <a:p>
            <a:r>
              <a:rPr lang="en-GB" dirty="0"/>
              <a:t>Community engagement and identifying community needs</a:t>
            </a:r>
          </a:p>
          <a:p>
            <a:r>
              <a:rPr lang="en-GB" dirty="0"/>
              <a:t>Provision and animation of community spaces</a:t>
            </a:r>
          </a:p>
          <a:p>
            <a:endParaRPr lang="en-GB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530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E58EE06-9B03-4D70-A63C-13660A9C8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0A257B-6D54-40C8-8E37-BA113BEB8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92EDE9-7E29-473D-8499-DB2B58541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381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066FD9-6987-372E-3EDE-C79653D03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114" y="1083731"/>
            <a:ext cx="8184221" cy="47587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Reflections on CIDs and leverage points</a:t>
            </a:r>
          </a:p>
        </p:txBody>
      </p:sp>
    </p:spTree>
    <p:extLst>
      <p:ext uri="{BB962C8B-B14F-4D97-AF65-F5344CB8AC3E}">
        <p14:creationId xmlns:p14="http://schemas.microsoft.com/office/powerpoint/2010/main" val="3294028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2">
            <a:extLst>
              <a:ext uri="{FF2B5EF4-FFF2-40B4-BE49-F238E27FC236}">
                <a16:creationId xmlns:a16="http://schemas.microsoft.com/office/drawing/2014/main" id="{1E658C22-2BBB-4CC7-AC94-BA42B45B4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4" name="Rectangle 24">
            <a:extLst>
              <a:ext uri="{FF2B5EF4-FFF2-40B4-BE49-F238E27FC236}">
                <a16:creationId xmlns:a16="http://schemas.microsoft.com/office/drawing/2014/main" id="{26E714D6-B8AE-4EAF-80CA-1900AE364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35" name="Rectangle 26">
            <a:extLst>
              <a:ext uri="{FF2B5EF4-FFF2-40B4-BE49-F238E27FC236}">
                <a16:creationId xmlns:a16="http://schemas.microsoft.com/office/drawing/2014/main" id="{3D5A4803-8B63-4214-9997-748193E3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3D9CD7F-8A04-EB2E-C676-0D691C7511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2911" b="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36" name="Rectangle 28">
            <a:extLst>
              <a:ext uri="{FF2B5EF4-FFF2-40B4-BE49-F238E27FC236}">
                <a16:creationId xmlns:a16="http://schemas.microsoft.com/office/drawing/2014/main" id="{FCDCF89B-7799-4A5F-B7DC-F66A36348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>
              <a:lumMod val="5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34A93-C093-8EA6-31FD-A91EC0A67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spc="-100" dirty="0">
                <a:effectLst/>
                <a:latin typeface="+mn-lt"/>
              </a:rPr>
              <a:t>‘I’m working with a group of people who don’t really want to think about all the exciting stuff, they want to argue amongst one another about parking’</a:t>
            </a:r>
            <a:endParaRPr lang="en-US" sz="3000" spc="-1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23B419-9284-B610-5D6E-C5D31E4686F6}"/>
              </a:ext>
            </a:extLst>
          </p:cNvPr>
          <p:cNvSpPr txBox="1"/>
          <p:nvPr/>
        </p:nvSpPr>
        <p:spPr>
          <a:xfrm>
            <a:off x="9659093" y="6657944"/>
            <a:ext cx="252985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s://oggybloggyogwr.com/2021/06/bridgend-council-to-relaunch-plans-for-residents-only-parking-in-bridgend-town-centr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18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94DA05E1-7869-4FBE-837E-1B62E9D78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9BAAE7D-1EA6-4D3B-96B5-43F5B6178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3CD47BD6-B753-40AF-80C8-F8DFCC548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B67A1B2-B419-43BE-A0CA-9E2404A1A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79B333-813B-5293-F1AE-A9F98A1A3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298448"/>
            <a:ext cx="3258688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spc="-100" dirty="0">
                <a:solidFill>
                  <a:schemeClr val="bg1"/>
                </a:solidFill>
              </a:rPr>
              <a:t>What might leverage points look like in the light of the CID </a:t>
            </a:r>
            <a:r>
              <a:rPr lang="en-US" sz="3700" spc="-100" dirty="0" err="1">
                <a:solidFill>
                  <a:schemeClr val="bg1"/>
                </a:solidFill>
              </a:rPr>
              <a:t>programme</a:t>
            </a:r>
            <a:r>
              <a:rPr lang="en-US" sz="3700" spc="-1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E981F49-E49B-4139-932F-55F09B423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aphicFrame>
        <p:nvGraphicFramePr>
          <p:cNvPr id="18" name="Table 5">
            <a:extLst>
              <a:ext uri="{FF2B5EF4-FFF2-40B4-BE49-F238E27FC236}">
                <a16:creationId xmlns:a16="http://schemas.microsoft.com/office/drawing/2014/main" id="{8C3409EB-C06C-A1C2-B74D-9C273FAC92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4738866"/>
              </p:ext>
            </p:extLst>
          </p:nvPr>
        </p:nvGraphicFramePr>
        <p:xfrm>
          <a:off x="5120640" y="960696"/>
          <a:ext cx="6367272" cy="4928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2446">
                  <a:extLst>
                    <a:ext uri="{9D8B030D-6E8A-4147-A177-3AD203B41FA5}">
                      <a16:colId xmlns:a16="http://schemas.microsoft.com/office/drawing/2014/main" val="401460003"/>
                    </a:ext>
                  </a:extLst>
                </a:gridCol>
                <a:gridCol w="2083103">
                  <a:extLst>
                    <a:ext uri="{9D8B030D-6E8A-4147-A177-3AD203B41FA5}">
                      <a16:colId xmlns:a16="http://schemas.microsoft.com/office/drawing/2014/main" val="191496925"/>
                    </a:ext>
                  </a:extLst>
                </a:gridCol>
                <a:gridCol w="2191723">
                  <a:extLst>
                    <a:ext uri="{9D8B030D-6E8A-4147-A177-3AD203B41FA5}">
                      <a16:colId xmlns:a16="http://schemas.microsoft.com/office/drawing/2014/main" val="711891362"/>
                    </a:ext>
                  </a:extLst>
                </a:gridCol>
              </a:tblGrid>
              <a:tr h="1522428">
                <a:tc>
                  <a:txBody>
                    <a:bodyPr/>
                    <a:lstStyle/>
                    <a:p>
                      <a:r>
                        <a:rPr lang="en-GB" sz="1700" b="1" cap="none" spc="0">
                          <a:solidFill>
                            <a:schemeClr val="bg1"/>
                          </a:solidFill>
                        </a:rPr>
                        <a:t>Places to intervene</a:t>
                      </a:r>
                    </a:p>
                  </a:txBody>
                  <a:tcPr marL="77166" marR="55119" marT="110238" marB="110238" anchor="ctr"/>
                </a:tc>
                <a:tc>
                  <a:txBody>
                    <a:bodyPr/>
                    <a:lstStyle/>
                    <a:p>
                      <a:r>
                        <a:rPr lang="en-GB" sz="1700" b="1" cap="none" spc="0">
                          <a:solidFill>
                            <a:schemeClr val="bg1"/>
                          </a:solidFill>
                        </a:rPr>
                        <a:t>Example interventions in high street transitions to net zero</a:t>
                      </a:r>
                    </a:p>
                  </a:txBody>
                  <a:tcPr marL="77166" marR="55119" marT="110238" marB="110238" anchor="ctr"/>
                </a:tc>
                <a:tc>
                  <a:txBody>
                    <a:bodyPr/>
                    <a:lstStyle/>
                    <a:p>
                      <a:r>
                        <a:rPr lang="en-GB" sz="1700" b="1" cap="none" spc="0">
                          <a:solidFill>
                            <a:schemeClr val="bg1"/>
                          </a:solidFill>
                        </a:rPr>
                        <a:t>Examples of relationship building required to sustain interventions</a:t>
                      </a:r>
                    </a:p>
                  </a:txBody>
                  <a:tcPr marL="77166" marR="55119" marT="110238" marB="110238" anchor="ctr"/>
                </a:tc>
                <a:extLst>
                  <a:ext uri="{0D108BD9-81ED-4DB2-BD59-A6C34878D82A}">
                    <a16:rowId xmlns:a16="http://schemas.microsoft.com/office/drawing/2014/main" val="691910969"/>
                  </a:ext>
                </a:extLst>
              </a:tr>
              <a:tr h="911896">
                <a:tc>
                  <a:txBody>
                    <a:bodyPr/>
                    <a:lstStyle/>
                    <a:p>
                      <a:r>
                        <a:rPr lang="en-GB" sz="1500" cap="none" spc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Constants, parameters, numbers</a:t>
                      </a:r>
                      <a:endParaRPr lang="en-GB" sz="1500" cap="none" spc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7166" marR="55119" marT="95565" marB="110238"/>
                </a:tc>
                <a:tc>
                  <a:txBody>
                    <a:bodyPr/>
                    <a:lstStyle/>
                    <a:p>
                      <a:r>
                        <a:rPr lang="en-GB" sz="1500" cap="none" spc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Identify zones for interventions or new uses </a:t>
                      </a:r>
                      <a:endParaRPr lang="en-GB" sz="1500" cap="none" spc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7166" marR="55119" marT="95565" marB="110238"/>
                </a:tc>
                <a:tc>
                  <a:txBody>
                    <a:bodyPr/>
                    <a:lstStyle/>
                    <a:p>
                      <a:r>
                        <a:rPr lang="en-GB" sz="1500" cap="none" spc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Closer links between planning and third sector</a:t>
                      </a:r>
                      <a:endParaRPr lang="en-GB" sz="1500" cap="none" spc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66" marR="55119" marT="95565" marB="110238"/>
                </a:tc>
                <a:extLst>
                  <a:ext uri="{0D108BD9-81ED-4DB2-BD59-A6C34878D82A}">
                    <a16:rowId xmlns:a16="http://schemas.microsoft.com/office/drawing/2014/main" val="2233538425"/>
                  </a:ext>
                </a:extLst>
              </a:tr>
              <a:tr h="1135343">
                <a:tc>
                  <a:txBody>
                    <a:bodyPr/>
                    <a:lstStyle/>
                    <a:p>
                      <a:r>
                        <a:rPr lang="en-GB" sz="1500" kern="1200" cap="none" spc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The sizes of buffers and other stabilizing stocks, relative to their flows</a:t>
                      </a:r>
                      <a:r>
                        <a:rPr lang="en-GB" sz="1500" cap="none" spc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500" cap="none" spc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7166" marR="55119" marT="95565" marB="110238"/>
                </a:tc>
                <a:tc>
                  <a:txBody>
                    <a:bodyPr/>
                    <a:lstStyle/>
                    <a:p>
                      <a:r>
                        <a:rPr lang="en-GB" sz="1500" b="1" cap="none" spc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Support local markets and footfall through (e.g.) residential conversions</a:t>
                      </a:r>
                      <a:endParaRPr lang="en-GB" sz="1500" b="1" cap="none" spc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66" marR="55119" marT="95565" marB="110238"/>
                </a:tc>
                <a:tc>
                  <a:txBody>
                    <a:bodyPr/>
                    <a:lstStyle/>
                    <a:p>
                      <a:r>
                        <a:rPr lang="en-GB" sz="1500" b="1" cap="none" spc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Deeper relationships between landowners, community and planners</a:t>
                      </a:r>
                      <a:endParaRPr lang="en-GB" sz="1500" b="1" cap="none" spc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66" marR="55119" marT="95565" marB="110238"/>
                </a:tc>
                <a:extLst>
                  <a:ext uri="{0D108BD9-81ED-4DB2-BD59-A6C34878D82A}">
                    <a16:rowId xmlns:a16="http://schemas.microsoft.com/office/drawing/2014/main" val="2419342315"/>
                  </a:ext>
                </a:extLst>
              </a:tr>
              <a:tr h="1358791"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structure of material stocks and flows </a:t>
                      </a:r>
                      <a:endParaRPr lang="en-GB" sz="1500" cap="none" spc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7166" marR="55119" marT="95565" marB="110238"/>
                </a:tc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Increase mix and diversity of uses and property types; redesign urban space for active travel and sociability</a:t>
                      </a:r>
                      <a:r>
                        <a:rPr lang="en-GB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500" cap="none" spc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7166" marR="55119" marT="95565" marB="110238"/>
                </a:tc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Deeper relationships between planners, property owners, public space managers and potential users</a:t>
                      </a:r>
                      <a:r>
                        <a:rPr lang="en-GB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500" cap="none" spc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7166" marR="55119" marT="95565" marB="110238"/>
                </a:tc>
                <a:extLst>
                  <a:ext uri="{0D108BD9-81ED-4DB2-BD59-A6C34878D82A}">
                    <a16:rowId xmlns:a16="http://schemas.microsoft.com/office/drawing/2014/main" val="2716692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9523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94DA05E1-7869-4FBE-837E-1B62E9D78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9BAAE7D-1EA6-4D3B-96B5-43F5B6178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3CD47BD6-B753-40AF-80C8-F8DFCC548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B67A1B2-B419-43BE-A0CA-9E2404A1A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79B333-813B-5293-F1AE-A9F98A1A3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298448"/>
            <a:ext cx="3258688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spc="-100" dirty="0">
                <a:solidFill>
                  <a:schemeClr val="bg1"/>
                </a:solidFill>
              </a:rPr>
              <a:t>What might leverage points look like in the light of the CID </a:t>
            </a:r>
            <a:r>
              <a:rPr lang="en-US" sz="3700" spc="-100" dirty="0" err="1">
                <a:solidFill>
                  <a:schemeClr val="bg1"/>
                </a:solidFill>
              </a:rPr>
              <a:t>programme</a:t>
            </a:r>
            <a:r>
              <a:rPr lang="en-US" sz="3700" spc="-1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E981F49-E49B-4139-932F-55F09B423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aphicFrame>
        <p:nvGraphicFramePr>
          <p:cNvPr id="18" name="Table 5">
            <a:extLst>
              <a:ext uri="{FF2B5EF4-FFF2-40B4-BE49-F238E27FC236}">
                <a16:creationId xmlns:a16="http://schemas.microsoft.com/office/drawing/2014/main" id="{8C3409EB-C06C-A1C2-B74D-9C273FAC92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6881091"/>
              </p:ext>
            </p:extLst>
          </p:nvPr>
        </p:nvGraphicFramePr>
        <p:xfrm>
          <a:off x="5134900" y="758953"/>
          <a:ext cx="6367272" cy="5362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2446">
                  <a:extLst>
                    <a:ext uri="{9D8B030D-6E8A-4147-A177-3AD203B41FA5}">
                      <a16:colId xmlns:a16="http://schemas.microsoft.com/office/drawing/2014/main" val="401460003"/>
                    </a:ext>
                  </a:extLst>
                </a:gridCol>
                <a:gridCol w="2083103">
                  <a:extLst>
                    <a:ext uri="{9D8B030D-6E8A-4147-A177-3AD203B41FA5}">
                      <a16:colId xmlns:a16="http://schemas.microsoft.com/office/drawing/2014/main" val="191496925"/>
                    </a:ext>
                  </a:extLst>
                </a:gridCol>
                <a:gridCol w="2191723">
                  <a:extLst>
                    <a:ext uri="{9D8B030D-6E8A-4147-A177-3AD203B41FA5}">
                      <a16:colId xmlns:a16="http://schemas.microsoft.com/office/drawing/2014/main" val="711891362"/>
                    </a:ext>
                  </a:extLst>
                </a:gridCol>
              </a:tblGrid>
              <a:tr h="1250984">
                <a:tc>
                  <a:txBody>
                    <a:bodyPr/>
                    <a:lstStyle/>
                    <a:p>
                      <a:r>
                        <a:rPr lang="en-GB" sz="1700" b="1" cap="none" spc="0">
                          <a:solidFill>
                            <a:schemeClr val="bg1"/>
                          </a:solidFill>
                        </a:rPr>
                        <a:t>Places to intervene</a:t>
                      </a:r>
                    </a:p>
                  </a:txBody>
                  <a:tcPr marL="77166" marR="55119" marT="110238" marB="110238" anchor="ctr"/>
                </a:tc>
                <a:tc>
                  <a:txBody>
                    <a:bodyPr/>
                    <a:lstStyle/>
                    <a:p>
                      <a:r>
                        <a:rPr lang="en-GB" sz="1700" b="1" cap="none" spc="0" dirty="0">
                          <a:solidFill>
                            <a:schemeClr val="bg1"/>
                          </a:solidFill>
                        </a:rPr>
                        <a:t>Example interventions in high street transitions to net zero</a:t>
                      </a:r>
                    </a:p>
                  </a:txBody>
                  <a:tcPr marL="77166" marR="55119" marT="110238" marB="110238" anchor="ctr"/>
                </a:tc>
                <a:tc>
                  <a:txBody>
                    <a:bodyPr/>
                    <a:lstStyle/>
                    <a:p>
                      <a:r>
                        <a:rPr lang="en-GB" sz="1700" b="1" cap="none" spc="0">
                          <a:solidFill>
                            <a:schemeClr val="bg1"/>
                          </a:solidFill>
                        </a:rPr>
                        <a:t>Examples of relationship building required to sustain interventions</a:t>
                      </a:r>
                    </a:p>
                  </a:txBody>
                  <a:tcPr marL="77166" marR="55119" marT="110238" marB="110238" anchor="ctr"/>
                </a:tc>
                <a:extLst>
                  <a:ext uri="{0D108BD9-81ED-4DB2-BD59-A6C34878D82A}">
                    <a16:rowId xmlns:a16="http://schemas.microsoft.com/office/drawing/2014/main" val="691910969"/>
                  </a:ext>
                </a:extLst>
              </a:tr>
              <a:tr h="1305176"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lengths of delays relative to the rate of system change</a:t>
                      </a:r>
                      <a:endParaRPr lang="en-GB" sz="1500" cap="none" spc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7166" marR="55119" marT="95565" marB="110238"/>
                </a:tc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Disincentivise long-term empty property ownership; fast-track planning for community assets</a:t>
                      </a:r>
                      <a:endParaRPr lang="en-GB" sz="1500" cap="none" spc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7166" marR="55119" marT="95565" marB="110238"/>
                </a:tc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Closer links between planning and civic society organisations</a:t>
                      </a:r>
                    </a:p>
                  </a:txBody>
                  <a:tcPr marL="77166" marR="55119" marT="95565" marB="110238"/>
                </a:tc>
                <a:extLst>
                  <a:ext uri="{0D108BD9-81ED-4DB2-BD59-A6C34878D82A}">
                    <a16:rowId xmlns:a16="http://schemas.microsoft.com/office/drawing/2014/main" val="2233538425"/>
                  </a:ext>
                </a:extLst>
              </a:tr>
              <a:tr h="1179060"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strength of negative feedback loops, relative to the impacts they are trying to correct against</a:t>
                      </a:r>
                      <a:r>
                        <a:rPr lang="en-GB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500" cap="none" spc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7166" marR="55119" marT="95565" marB="110238"/>
                </a:tc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Mitigate urban heating and flooding with shade and green space</a:t>
                      </a:r>
                      <a:r>
                        <a:rPr lang="en-GB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500" cap="none" spc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7166" marR="55119" marT="95565" marB="110238"/>
                </a:tc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Build understanding between climate scientists and planners</a:t>
                      </a:r>
                    </a:p>
                  </a:txBody>
                  <a:tcPr marL="77166" marR="55119" marT="95565" marB="110238"/>
                </a:tc>
                <a:extLst>
                  <a:ext uri="{0D108BD9-81ED-4DB2-BD59-A6C34878D82A}">
                    <a16:rowId xmlns:a16="http://schemas.microsoft.com/office/drawing/2014/main" val="2419342315"/>
                  </a:ext>
                </a:extLst>
              </a:tr>
              <a:tr h="1526381"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gain around driving positive feedback loops</a:t>
                      </a:r>
                      <a:r>
                        <a:rPr lang="en-GB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500" cap="none" spc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7166" marR="55119" marT="95565" marB="110238"/>
                </a:tc>
                <a:tc>
                  <a:txBody>
                    <a:bodyPr/>
                    <a:lstStyle/>
                    <a:p>
                      <a:r>
                        <a:rPr lang="en-GB" sz="15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Sustained and support community organisations to develop mature revenue streams and business models</a:t>
                      </a:r>
                      <a:r>
                        <a:rPr lang="en-GB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500" b="1" cap="none" spc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66" marR="55119" marT="95565" marB="110238"/>
                </a:tc>
                <a:tc>
                  <a:txBody>
                    <a:bodyPr/>
                    <a:lstStyle/>
                    <a:p>
                      <a:r>
                        <a:rPr lang="en-GB" sz="15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Build capacity of third sector organisations to enable them to take on asset portfolios</a:t>
                      </a:r>
                      <a:r>
                        <a:rPr lang="en-GB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500" b="1" cap="none" spc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66" marR="55119" marT="95565" marB="110238"/>
                </a:tc>
                <a:extLst>
                  <a:ext uri="{0D108BD9-81ED-4DB2-BD59-A6C34878D82A}">
                    <a16:rowId xmlns:a16="http://schemas.microsoft.com/office/drawing/2014/main" val="2716692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5521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94DA05E1-7869-4FBE-837E-1B62E9D78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9BAAE7D-1EA6-4D3B-96B5-43F5B6178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3CD47BD6-B753-40AF-80C8-F8DFCC548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B67A1B2-B419-43BE-A0CA-9E2404A1A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79B333-813B-5293-F1AE-A9F98A1A3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298448"/>
            <a:ext cx="3258688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spc="-100" dirty="0">
                <a:solidFill>
                  <a:schemeClr val="bg1"/>
                </a:solidFill>
              </a:rPr>
              <a:t>What might leverage points look like in the light of the CID </a:t>
            </a:r>
            <a:r>
              <a:rPr lang="en-US" sz="3700" spc="-100" dirty="0" err="1">
                <a:solidFill>
                  <a:schemeClr val="bg1"/>
                </a:solidFill>
              </a:rPr>
              <a:t>programme</a:t>
            </a:r>
            <a:r>
              <a:rPr lang="en-US" sz="3700" spc="-1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E981F49-E49B-4139-932F-55F09B423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aphicFrame>
        <p:nvGraphicFramePr>
          <p:cNvPr id="18" name="Table 5">
            <a:extLst>
              <a:ext uri="{FF2B5EF4-FFF2-40B4-BE49-F238E27FC236}">
                <a16:creationId xmlns:a16="http://schemas.microsoft.com/office/drawing/2014/main" id="{8C3409EB-C06C-A1C2-B74D-9C273FAC92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7928415"/>
              </p:ext>
            </p:extLst>
          </p:nvPr>
        </p:nvGraphicFramePr>
        <p:xfrm>
          <a:off x="5134900" y="758953"/>
          <a:ext cx="6367272" cy="5335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2446">
                  <a:extLst>
                    <a:ext uri="{9D8B030D-6E8A-4147-A177-3AD203B41FA5}">
                      <a16:colId xmlns:a16="http://schemas.microsoft.com/office/drawing/2014/main" val="401460003"/>
                    </a:ext>
                  </a:extLst>
                </a:gridCol>
                <a:gridCol w="2083103">
                  <a:extLst>
                    <a:ext uri="{9D8B030D-6E8A-4147-A177-3AD203B41FA5}">
                      <a16:colId xmlns:a16="http://schemas.microsoft.com/office/drawing/2014/main" val="191496925"/>
                    </a:ext>
                  </a:extLst>
                </a:gridCol>
                <a:gridCol w="2191723">
                  <a:extLst>
                    <a:ext uri="{9D8B030D-6E8A-4147-A177-3AD203B41FA5}">
                      <a16:colId xmlns:a16="http://schemas.microsoft.com/office/drawing/2014/main" val="711891362"/>
                    </a:ext>
                  </a:extLst>
                </a:gridCol>
              </a:tblGrid>
              <a:tr h="1410293">
                <a:tc>
                  <a:txBody>
                    <a:bodyPr/>
                    <a:lstStyle/>
                    <a:p>
                      <a:r>
                        <a:rPr lang="en-GB" sz="1700" b="1" cap="none" spc="0">
                          <a:solidFill>
                            <a:schemeClr val="bg1"/>
                          </a:solidFill>
                        </a:rPr>
                        <a:t>Places to intervene</a:t>
                      </a:r>
                    </a:p>
                  </a:txBody>
                  <a:tcPr marL="77166" marR="55119" marT="110238" marB="110238" anchor="ctr"/>
                </a:tc>
                <a:tc>
                  <a:txBody>
                    <a:bodyPr/>
                    <a:lstStyle/>
                    <a:p>
                      <a:r>
                        <a:rPr lang="en-GB" sz="1700" b="1" cap="none" spc="0">
                          <a:solidFill>
                            <a:schemeClr val="bg1"/>
                          </a:solidFill>
                        </a:rPr>
                        <a:t>Example interventions in high street transitions to net zero</a:t>
                      </a:r>
                    </a:p>
                  </a:txBody>
                  <a:tcPr marL="77166" marR="55119" marT="110238" marB="110238" anchor="ctr"/>
                </a:tc>
                <a:tc>
                  <a:txBody>
                    <a:bodyPr/>
                    <a:lstStyle/>
                    <a:p>
                      <a:r>
                        <a:rPr lang="en-GB" sz="1700" b="1" cap="none" spc="0">
                          <a:solidFill>
                            <a:schemeClr val="bg1"/>
                          </a:solidFill>
                        </a:rPr>
                        <a:t>Examples of relationship building required to sustain interventions</a:t>
                      </a:r>
                    </a:p>
                  </a:txBody>
                  <a:tcPr marL="77166" marR="55119" marT="110238" marB="110238" anchor="ctr"/>
                </a:tc>
                <a:extLst>
                  <a:ext uri="{0D108BD9-81ED-4DB2-BD59-A6C34878D82A}">
                    <a16:rowId xmlns:a16="http://schemas.microsoft.com/office/drawing/2014/main" val="691910969"/>
                  </a:ext>
                </a:extLst>
              </a:tr>
              <a:tr h="998767"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structure of information flows</a:t>
                      </a:r>
                      <a:endParaRPr lang="en-GB" sz="1500" cap="none" spc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7166" marR="55119" marT="95565" marB="110238"/>
                </a:tc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Open property data; participatory decision-making</a:t>
                      </a:r>
                      <a:endParaRPr lang="en-GB" sz="1500" cap="none" spc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7166" marR="55119" marT="95565" marB="110238"/>
                </a:tc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Closer links between data scientists and planners</a:t>
                      </a:r>
                    </a:p>
                  </a:txBody>
                  <a:tcPr marL="77166" marR="55119" marT="95565" marB="110238"/>
                </a:tc>
                <a:extLst>
                  <a:ext uri="{0D108BD9-81ED-4DB2-BD59-A6C34878D82A}">
                    <a16:rowId xmlns:a16="http://schemas.microsoft.com/office/drawing/2014/main" val="2233538425"/>
                  </a:ext>
                </a:extLst>
              </a:tr>
              <a:tr h="1346814"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rules of the system </a:t>
                      </a:r>
                      <a:endParaRPr lang="en-GB" sz="1500" cap="none" spc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7166" marR="55119" marT="95565" marB="110238"/>
                </a:tc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 to incentivise adaptability and innovation while preserving assets of local value</a:t>
                      </a:r>
                      <a:r>
                        <a:rPr lang="en-GB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500" cap="none" spc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7166" marR="55119" marT="95565" marB="110238"/>
                </a:tc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Deeper and more open relationships between planners and potential users of built and public spaces</a:t>
                      </a:r>
                      <a:r>
                        <a:rPr lang="en-GB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500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166" marR="55119" marT="95565" marB="110238"/>
                </a:tc>
                <a:extLst>
                  <a:ext uri="{0D108BD9-81ED-4DB2-BD59-A6C34878D82A}">
                    <a16:rowId xmlns:a16="http://schemas.microsoft.com/office/drawing/2014/main" val="2419342315"/>
                  </a:ext>
                </a:extLst>
              </a:tr>
              <a:tr h="1575077"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power to add, change, evolve, or self-organize system structure</a:t>
                      </a:r>
                      <a:r>
                        <a:rPr lang="en-GB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500" cap="none" spc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7166" marR="55119" marT="95565" marB="110238"/>
                </a:tc>
                <a:tc>
                  <a:txBody>
                    <a:bodyPr/>
                    <a:lstStyle/>
                    <a:p>
                      <a:r>
                        <a:rPr lang="en-GB" sz="15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relationships within the system – the confidence and ability to adapt, based on mutual support and trust</a:t>
                      </a:r>
                      <a:r>
                        <a:rPr lang="en-GB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500" cap="none" spc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66" marR="55119" marT="95565" marB="110238"/>
                </a:tc>
                <a:tc>
                  <a:txBody>
                    <a:bodyPr/>
                    <a:lstStyle/>
                    <a:p>
                      <a:r>
                        <a:rPr lang="en-GB" sz="15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Invest in community development and capacity building; widen participation in governance systems </a:t>
                      </a:r>
                      <a:endParaRPr lang="en-GB" sz="1500" b="1" cap="none" spc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66" marR="55119" marT="95565" marB="110238"/>
                </a:tc>
                <a:extLst>
                  <a:ext uri="{0D108BD9-81ED-4DB2-BD59-A6C34878D82A}">
                    <a16:rowId xmlns:a16="http://schemas.microsoft.com/office/drawing/2014/main" val="2716692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176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E58EE06-9B03-4D70-A63C-13660A9C8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0A257B-6D54-40C8-8E37-BA113BEB8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92EDE9-7E29-473D-8499-DB2B58541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381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066FD9-6987-372E-3EDE-C79653D03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114" y="1083731"/>
            <a:ext cx="8184221" cy="47587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Why the high street?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0E957-D414-1553-4A44-7F0FE507D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614" y="1151995"/>
            <a:ext cx="2241971" cy="46905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A crucible for local transitions and an intersection of complex systems</a:t>
            </a:r>
          </a:p>
        </p:txBody>
      </p:sp>
    </p:spTree>
    <p:extLst>
      <p:ext uri="{BB962C8B-B14F-4D97-AF65-F5344CB8AC3E}">
        <p14:creationId xmlns:p14="http://schemas.microsoft.com/office/powerpoint/2010/main" val="2947620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94DA05E1-7869-4FBE-837E-1B62E9D78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9BAAE7D-1EA6-4D3B-96B5-43F5B6178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3CD47BD6-B753-40AF-80C8-F8DFCC548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B67A1B2-B419-43BE-A0CA-9E2404A1A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79B333-813B-5293-F1AE-A9F98A1A3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298448"/>
            <a:ext cx="3258688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spc="-100" dirty="0">
                <a:solidFill>
                  <a:schemeClr val="bg1"/>
                </a:solidFill>
              </a:rPr>
              <a:t>What might leverage points look like in the light of the CID </a:t>
            </a:r>
            <a:r>
              <a:rPr lang="en-US" sz="3700" spc="-100" dirty="0" err="1">
                <a:solidFill>
                  <a:schemeClr val="bg1"/>
                </a:solidFill>
              </a:rPr>
              <a:t>programme</a:t>
            </a:r>
            <a:r>
              <a:rPr lang="en-US" sz="3700" spc="-1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E981F49-E49B-4139-932F-55F09B423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aphicFrame>
        <p:nvGraphicFramePr>
          <p:cNvPr id="18" name="Table 5">
            <a:extLst>
              <a:ext uri="{FF2B5EF4-FFF2-40B4-BE49-F238E27FC236}">
                <a16:creationId xmlns:a16="http://schemas.microsoft.com/office/drawing/2014/main" id="{8C3409EB-C06C-A1C2-B74D-9C273FAC92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4751131"/>
              </p:ext>
            </p:extLst>
          </p:nvPr>
        </p:nvGraphicFramePr>
        <p:xfrm>
          <a:off x="5134900" y="758954"/>
          <a:ext cx="6367272" cy="5340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2446">
                  <a:extLst>
                    <a:ext uri="{9D8B030D-6E8A-4147-A177-3AD203B41FA5}">
                      <a16:colId xmlns:a16="http://schemas.microsoft.com/office/drawing/2014/main" val="401460003"/>
                    </a:ext>
                  </a:extLst>
                </a:gridCol>
                <a:gridCol w="2083103">
                  <a:extLst>
                    <a:ext uri="{9D8B030D-6E8A-4147-A177-3AD203B41FA5}">
                      <a16:colId xmlns:a16="http://schemas.microsoft.com/office/drawing/2014/main" val="191496925"/>
                    </a:ext>
                  </a:extLst>
                </a:gridCol>
                <a:gridCol w="2191723">
                  <a:extLst>
                    <a:ext uri="{9D8B030D-6E8A-4147-A177-3AD203B41FA5}">
                      <a16:colId xmlns:a16="http://schemas.microsoft.com/office/drawing/2014/main" val="711891362"/>
                    </a:ext>
                  </a:extLst>
                </a:gridCol>
              </a:tblGrid>
              <a:tr h="1342090">
                <a:tc>
                  <a:txBody>
                    <a:bodyPr/>
                    <a:lstStyle/>
                    <a:p>
                      <a:r>
                        <a:rPr lang="en-GB" sz="1700" b="1" cap="none" spc="0">
                          <a:solidFill>
                            <a:schemeClr val="bg1"/>
                          </a:solidFill>
                        </a:rPr>
                        <a:t>Places to intervene</a:t>
                      </a:r>
                    </a:p>
                  </a:txBody>
                  <a:tcPr marL="77166" marR="55119" marT="110238" marB="110238" anchor="ctr"/>
                </a:tc>
                <a:tc>
                  <a:txBody>
                    <a:bodyPr/>
                    <a:lstStyle/>
                    <a:p>
                      <a:r>
                        <a:rPr lang="en-GB" sz="1700" b="1" cap="none" spc="0">
                          <a:solidFill>
                            <a:schemeClr val="bg1"/>
                          </a:solidFill>
                        </a:rPr>
                        <a:t>Example interventions in high street transitions to net zero</a:t>
                      </a:r>
                    </a:p>
                  </a:txBody>
                  <a:tcPr marL="77166" marR="55119" marT="110238" marB="110238" anchor="ctr"/>
                </a:tc>
                <a:tc>
                  <a:txBody>
                    <a:bodyPr/>
                    <a:lstStyle/>
                    <a:p>
                      <a:r>
                        <a:rPr lang="en-GB" sz="1700" b="1" cap="none" spc="0">
                          <a:solidFill>
                            <a:schemeClr val="bg1"/>
                          </a:solidFill>
                        </a:rPr>
                        <a:t>Examples of relationship building required to sustain interventions</a:t>
                      </a:r>
                    </a:p>
                  </a:txBody>
                  <a:tcPr marL="77166" marR="55119" marT="110238" marB="110238" anchor="ctr"/>
                </a:tc>
                <a:extLst>
                  <a:ext uri="{0D108BD9-81ED-4DB2-BD59-A6C34878D82A}">
                    <a16:rowId xmlns:a16="http://schemas.microsoft.com/office/drawing/2014/main" val="691910969"/>
                  </a:ext>
                </a:extLst>
              </a:tr>
              <a:tr h="1127975"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goals of the system</a:t>
                      </a:r>
                      <a:r>
                        <a:rPr lang="en-GB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500" cap="none" spc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7166" marR="55119" marT="95565" marB="110238"/>
                </a:tc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streets as social spaces that are resilient and adaptable</a:t>
                      </a:r>
                      <a:r>
                        <a:rPr lang="en-GB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500" cap="none" spc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7166" marR="55119" marT="95565" marB="110238"/>
                </a:tc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Closer relationships between national and local policies and community aspirations </a:t>
                      </a:r>
                    </a:p>
                  </a:txBody>
                  <a:tcPr marL="77166" marR="55119" marT="95565" marB="110238"/>
                </a:tc>
                <a:extLst>
                  <a:ext uri="{0D108BD9-81ED-4DB2-BD59-A6C34878D82A}">
                    <a16:rowId xmlns:a16="http://schemas.microsoft.com/office/drawing/2014/main" val="2233538425"/>
                  </a:ext>
                </a:extLst>
              </a:tr>
              <a:tr h="1281680"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mindset or paradigm out of which the system arises</a:t>
                      </a:r>
                      <a:r>
                        <a:rPr lang="en-GB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500" cap="none" spc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7166" marR="55119" marT="95565" marB="110238"/>
                </a:tc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streets are centres of communities, not just centres of commerce</a:t>
                      </a:r>
                      <a:r>
                        <a:rPr lang="en-GB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500" cap="none" spc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7166" marR="55119" marT="95565" marB="110238"/>
                </a:tc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Greater community involvement in goal-setting, participatory policymaking</a:t>
                      </a:r>
                      <a:r>
                        <a:rPr lang="en-GB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500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166" marR="55119" marT="95565" marB="110238"/>
                </a:tc>
                <a:extLst>
                  <a:ext uri="{0D108BD9-81ED-4DB2-BD59-A6C34878D82A}">
                    <a16:rowId xmlns:a16="http://schemas.microsoft.com/office/drawing/2014/main" val="2419342315"/>
                  </a:ext>
                </a:extLst>
              </a:tr>
              <a:tr h="1588348"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power to transcend paradigms</a:t>
                      </a:r>
                      <a:r>
                        <a:rPr lang="en-GB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500" cap="none" spc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7166" marR="55119" marT="95565" marB="110238"/>
                </a:tc>
                <a:tc>
                  <a:txBody>
                    <a:bodyPr/>
                    <a:lstStyle/>
                    <a:p>
                      <a:r>
                        <a:rPr lang="en-GB" sz="15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'The high street' as the local hub for net zero transition?</a:t>
                      </a:r>
                      <a:r>
                        <a:rPr lang="en-GB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500" b="1" cap="none" spc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66" marR="55119" marT="95565" marB="110238"/>
                </a:tc>
                <a:tc>
                  <a:txBody>
                    <a:bodyPr/>
                    <a:lstStyle/>
                    <a:p>
                      <a:r>
                        <a:rPr lang="en-GB" sz="15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can relationships with future generations and the more-than-human become part of our discourses and governance?</a:t>
                      </a:r>
                      <a:r>
                        <a:rPr lang="en-GB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500" b="1" cap="none" spc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66" marR="55119" marT="95565" marB="110238"/>
                </a:tc>
                <a:extLst>
                  <a:ext uri="{0D108BD9-81ED-4DB2-BD59-A6C34878D82A}">
                    <a16:rowId xmlns:a16="http://schemas.microsoft.com/office/drawing/2014/main" val="2716692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507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E58EE06-9B03-4D70-A63C-13660A9C8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0A257B-6D54-40C8-8E37-BA113BEB8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92EDE9-7E29-473D-8499-DB2B58541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381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066FD9-6987-372E-3EDE-C79653D03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114" y="1083731"/>
            <a:ext cx="8184221" cy="47587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An emerging research agenda</a:t>
            </a:r>
          </a:p>
        </p:txBody>
      </p:sp>
    </p:spTree>
    <p:extLst>
      <p:ext uri="{BB962C8B-B14F-4D97-AF65-F5344CB8AC3E}">
        <p14:creationId xmlns:p14="http://schemas.microsoft.com/office/powerpoint/2010/main" val="3324388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0">
            <a:extLst>
              <a:ext uri="{FF2B5EF4-FFF2-40B4-BE49-F238E27FC236}">
                <a16:creationId xmlns:a16="http://schemas.microsoft.com/office/drawing/2014/main" id="{1E658C22-2BBB-4CC7-AC94-BA42B45B4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26E714D6-B8AE-4EAF-80CA-1900AE364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27" name="Rectangle 14">
            <a:extLst>
              <a:ext uri="{FF2B5EF4-FFF2-40B4-BE49-F238E27FC236}">
                <a16:creationId xmlns:a16="http://schemas.microsoft.com/office/drawing/2014/main" id="{D01DC988-5D7A-4BE8-B740-2B3EE9A74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DBF91652-0CD5-44FF-9AD5-BB2473820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34A93-C093-8EA6-31FD-A91EC0A67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7"/>
            <a:ext cx="3685070" cy="436493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200" spc="-100" dirty="0">
                <a:solidFill>
                  <a:schemeClr val="accent2">
                    <a:lumMod val="50000"/>
                  </a:schemeClr>
                </a:solidFill>
              </a:rPr>
              <a:t>Social spaces in a climate-changed world</a:t>
            </a:r>
            <a:br>
              <a:rPr lang="en-US" sz="2200" spc="-100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en-US" sz="2200" spc="-1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200" spc="-100" dirty="0">
                <a:solidFill>
                  <a:schemeClr val="accent6">
                    <a:lumMod val="50000"/>
                  </a:schemeClr>
                </a:solidFill>
              </a:rPr>
              <a:t>Relationship-building for net zero</a:t>
            </a:r>
            <a:br>
              <a:rPr lang="en-US" sz="2200" spc="-100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en-US" sz="2200" spc="-1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200" spc="-100" dirty="0">
                <a:solidFill>
                  <a:schemeClr val="accent2">
                    <a:lumMod val="50000"/>
                  </a:schemeClr>
                </a:solidFill>
              </a:rPr>
              <a:t>Local resilience and adaptability</a:t>
            </a:r>
            <a:br>
              <a:rPr lang="en-US" sz="2200" spc="-100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en-US" sz="2200" spc="-1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200" spc="-100" dirty="0">
                <a:solidFill>
                  <a:schemeClr val="accent6">
                    <a:lumMod val="50000"/>
                  </a:schemeClr>
                </a:solidFill>
              </a:rPr>
              <a:t>Land ownership and urban design for adaptation</a:t>
            </a:r>
            <a:br>
              <a:rPr lang="en-US" sz="2200" spc="-100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en-US" sz="2200" spc="-1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200" spc="-100" dirty="0">
                <a:solidFill>
                  <a:schemeClr val="accent2">
                    <a:lumMod val="50000"/>
                  </a:schemeClr>
                </a:solidFill>
              </a:rPr>
              <a:t>Biodiversity, future generations and the more-than-human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DD5FB94-1FD7-8866-D85B-3A112F0502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5208" r="5208" b="1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29" name="Rectangle 18">
            <a:extLst>
              <a:ext uri="{FF2B5EF4-FFF2-40B4-BE49-F238E27FC236}">
                <a16:creationId xmlns:a16="http://schemas.microsoft.com/office/drawing/2014/main" id="{9B5112DE-FC8C-4BAA-9A1A-530C6A1BB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92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34A93-C093-8EA6-31FD-A91EC0A67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Vulnerable economies and opportunities for change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Placeholder 5" descr="A flooded street with several stores and restaurants&#10;&#10;Description automatically generated with medium confidence">
            <a:extLst>
              <a:ext uri="{FF2B5EF4-FFF2-40B4-BE49-F238E27FC236}">
                <a16:creationId xmlns:a16="http://schemas.microsoft.com/office/drawing/2014/main" id="{4DD5FB94-1FD7-8866-D85B-3A112F0502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208" b="6208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F13457-3F6F-E442-5F15-F5BF69545FB8}"/>
              </a:ext>
            </a:extLst>
          </p:cNvPr>
          <p:cNvSpPr txBox="1"/>
          <p:nvPr/>
        </p:nvSpPr>
        <p:spPr>
          <a:xfrm>
            <a:off x="3570644" y="6098371"/>
            <a:ext cx="81152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flickr.com/photos/erikveland/5348818542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/3.0/"/>
              </a:rPr>
              <a:t>CC BY-NC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790062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34A93-C093-8EA6-31FD-A91EC0A67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An already unfolding crisis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DD5FB94-1FD7-8866-D85B-3A112F0502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051" b="6051"/>
          <a:stretch/>
        </p:blipFill>
        <p:spPr/>
      </p:pic>
    </p:spTree>
    <p:extLst>
      <p:ext uri="{BB962C8B-B14F-4D97-AF65-F5344CB8AC3E}">
        <p14:creationId xmlns:p14="http://schemas.microsoft.com/office/powerpoint/2010/main" val="216337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70B7A8-0EF3-1DE0-0D22-AEF65D71C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60" y="1683144"/>
            <a:ext cx="2774922" cy="349171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Structural change on the high street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3BE17-4DC8-16AB-2985-1A803638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606" y="1683143"/>
            <a:ext cx="6627377" cy="3491713"/>
          </a:xfrm>
        </p:spPr>
        <p:txBody>
          <a:bodyPr>
            <a:normAutofit/>
          </a:bodyPr>
          <a:lstStyle/>
          <a:p>
            <a:r>
              <a:rPr lang="en-GB"/>
              <a:t>More than one quarter of UK retail activity now takes place online</a:t>
            </a:r>
          </a:p>
          <a:p>
            <a:r>
              <a:rPr lang="en-GB"/>
              <a:t>Traditional formats such as department stores are becoming obsolete</a:t>
            </a:r>
          </a:p>
          <a:p>
            <a:r>
              <a:rPr lang="en-GB"/>
              <a:t>60,700 UK stores have closed in the last four years, with more than 500,000 jobs lost to the retail sector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044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E58EE06-9B03-4D70-A63C-13660A9C8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0A257B-6D54-40C8-8E37-BA113BEB8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92EDE9-7E29-473D-8499-DB2B58541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381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066FD9-6987-372E-3EDE-C79653D03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114" y="1083731"/>
            <a:ext cx="8184221" cy="47587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The Community Improvement Districts </a:t>
            </a:r>
            <a:r>
              <a:rPr lang="en-US" sz="7200" dirty="0" err="1">
                <a:solidFill>
                  <a:schemeClr val="bg1"/>
                </a:solidFill>
              </a:rPr>
              <a:t>programme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0E957-D414-1553-4A44-7F0FE507D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614" y="1151995"/>
            <a:ext cx="2241971" cy="46905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7 pilot projects across England, funded by Power to Change and the Greater London Authority</a:t>
            </a:r>
          </a:p>
        </p:txBody>
      </p:sp>
    </p:spTree>
    <p:extLst>
      <p:ext uri="{BB962C8B-B14F-4D97-AF65-F5344CB8AC3E}">
        <p14:creationId xmlns:p14="http://schemas.microsoft.com/office/powerpoint/2010/main" val="2688571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34A93-C093-8EA6-31FD-A91EC0A67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4579374"/>
          </a:xfrm>
        </p:spPr>
        <p:txBody>
          <a:bodyPr>
            <a:normAutofit/>
          </a:bodyPr>
          <a:lstStyle/>
          <a:p>
            <a:r>
              <a:rPr lang="en-GB" sz="3100" dirty="0">
                <a:solidFill>
                  <a:schemeClr val="bg1"/>
                </a:solidFill>
              </a:rPr>
              <a:t>‘bodies which provide opportunities to participate in operational and strategic decision-making for their neighbourhoods’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DD5FB94-1FD7-8866-D85B-3A112F0502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-8391" b="-8391"/>
          <a:stretch/>
        </p:blipFill>
        <p:spPr/>
      </p:pic>
    </p:spTree>
    <p:extLst>
      <p:ext uri="{BB962C8B-B14F-4D97-AF65-F5344CB8AC3E}">
        <p14:creationId xmlns:p14="http://schemas.microsoft.com/office/powerpoint/2010/main" val="3837065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70B7A8-0EF3-1DE0-0D22-AEF65D71C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60" y="1683144"/>
            <a:ext cx="2774922" cy="349171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About the seven pilots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3BE17-4DC8-16AB-2985-1A803638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606" y="1683143"/>
            <a:ext cx="6627377" cy="349171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Hendon, Sunderland. Established neighbourhood charity, high street focus.</a:t>
            </a:r>
          </a:p>
          <a:p>
            <a:r>
              <a:rPr lang="en-GB" dirty="0"/>
              <a:t>Ipswich. Established BID, focused on wider town centre.</a:t>
            </a:r>
          </a:p>
          <a:p>
            <a:r>
              <a:rPr lang="en-GB" dirty="0"/>
              <a:t>Kilburn, London. Local authority led, focus on neighbourhood high street.</a:t>
            </a:r>
          </a:p>
          <a:p>
            <a:r>
              <a:rPr lang="en-GB" dirty="0"/>
              <a:t>Skelmersdale. New proposal, focus on town centre.</a:t>
            </a:r>
          </a:p>
          <a:p>
            <a:r>
              <a:rPr lang="en-GB" dirty="0"/>
              <a:t>Stretford. Community business-led, focus on shopping centre redevelopment.</a:t>
            </a:r>
          </a:p>
          <a:p>
            <a:r>
              <a:rPr lang="en-GB" dirty="0"/>
              <a:t>Wolverton. Established community benefit society, focus on shopping centre redevelopment.</a:t>
            </a:r>
          </a:p>
          <a:p>
            <a:r>
              <a:rPr lang="en-GB" dirty="0"/>
              <a:t>Wood Green, London. BID, focus on neighbourhood centre.</a:t>
            </a:r>
          </a:p>
          <a:p>
            <a:endParaRPr lang="en-GB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365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E58EE06-9B03-4D70-A63C-13660A9C8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0A257B-6D54-40C8-8E37-BA113BEB8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92EDE9-7E29-473D-8499-DB2B58541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381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066FD9-6987-372E-3EDE-C79653D03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114" y="1083731"/>
            <a:ext cx="8184221" cy="47587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Donella Meadows: twelve places to intervene in a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0E957-D414-1553-4A44-7F0FE507D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614" y="1151995"/>
            <a:ext cx="2241971" cy="46905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typology of system change interventions, from ‘shallow’ to ‘deep’ changes</a:t>
            </a:r>
          </a:p>
        </p:txBody>
      </p:sp>
    </p:spTree>
    <p:extLst>
      <p:ext uri="{BB962C8B-B14F-4D97-AF65-F5344CB8AC3E}">
        <p14:creationId xmlns:p14="http://schemas.microsoft.com/office/powerpoint/2010/main" val="3787617195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9935E573-C197-41A8-BCA1-5D5F62C560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{D3811C24-FEFB-374E-B235-B622EA889BB0}tf10001124</Template>
  <TotalTime>4281</TotalTime>
  <Words>1188</Words>
  <Application>Microsoft Office PowerPoint</Application>
  <PresentationFormat>Widescreen</PresentationFormat>
  <Paragraphs>106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Corbel</vt:lpstr>
      <vt:lpstr>Wingdings 2</vt:lpstr>
      <vt:lpstr>Frame</vt:lpstr>
      <vt:lpstr>From niche activities to leverage points</vt:lpstr>
      <vt:lpstr>Why the high street?</vt:lpstr>
      <vt:lpstr>Vulnerable economies and opportunities for change</vt:lpstr>
      <vt:lpstr>An already unfolding crisis</vt:lpstr>
      <vt:lpstr>Structural change on the high street</vt:lpstr>
      <vt:lpstr>The Community Improvement Districts programme</vt:lpstr>
      <vt:lpstr>‘bodies which provide opportunities to participate in operational and strategic decision-making for their neighbourhoods’</vt:lpstr>
      <vt:lpstr>About the seven pilots</vt:lpstr>
      <vt:lpstr>Donella Meadows: twelve places to intervene in a system</vt:lpstr>
      <vt:lpstr>‘policy interventions and dominant scientific discourses mutually reinforce one another, meaning that shallower interventions are favoured both in science and policy’ (Abson et al., 2017)</vt:lpstr>
      <vt:lpstr>PowerPoint Presentation</vt:lpstr>
      <vt:lpstr>What the CIDs wanted, and what happened</vt:lpstr>
      <vt:lpstr>‘a community leadership and development approach to regenerating high streets’</vt:lpstr>
      <vt:lpstr>Activities that could contribute to a net zero transition</vt:lpstr>
      <vt:lpstr>Reflections on CIDs and leverage points</vt:lpstr>
      <vt:lpstr>‘I’m working with a group of people who don’t really want to think about all the exciting stuff, they want to argue amongst one another about parking’</vt:lpstr>
      <vt:lpstr>What might leverage points look like in the light of the CID programme?</vt:lpstr>
      <vt:lpstr>What might leverage points look like in the light of the CID programme?</vt:lpstr>
      <vt:lpstr>What might leverage points look like in the light of the CID programme?</vt:lpstr>
      <vt:lpstr>What might leverage points look like in the light of the CID programme?</vt:lpstr>
      <vt:lpstr>An emerging research agenda</vt:lpstr>
      <vt:lpstr>Social spaces in a climate-changed world  Relationship-building for net zero  Local resilience and adaptability  Land ownership and urban design for adaptation  Biodiversity, future generations and the more-than-human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niche activities to leverage points</dc:title>
  <dc:creator>Dobson, Julian</dc:creator>
  <cp:lastModifiedBy>Gavin, Justine</cp:lastModifiedBy>
  <cp:revision>2</cp:revision>
  <dcterms:created xsi:type="dcterms:W3CDTF">2023-08-14T14:15:34Z</dcterms:created>
  <dcterms:modified xsi:type="dcterms:W3CDTF">2025-11-19T15:29:19Z</dcterms:modified>
</cp:coreProperties>
</file>