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</p:sldIdLst>
  <p:sldSz cx="18288000" cy="10287000"/>
  <p:notesSz cx="6858000" cy="9144000"/>
  <p:embeddedFontLst>
    <p:embeddedFont>
      <p:font typeface="Livvic" pitchFamily="2" charset="0"/>
      <p:regular r:id="rId13"/>
      <p:bold r:id="rId14"/>
      <p:italic r:id="rId15"/>
      <p:boldItalic r:id="rId16"/>
    </p:embeddedFont>
    <p:embeddedFont>
      <p:font typeface="Livvic Bold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48201" autoAdjust="0"/>
  </p:normalViewPr>
  <p:slideViewPr>
    <p:cSldViewPr>
      <p:cViewPr varScale="1">
        <p:scale>
          <a:sx n="36" d="100"/>
          <a:sy n="36" d="100"/>
        </p:scale>
        <p:origin x="27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C0C60-399B-4684-B3AC-7B047A88CA3E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F0188-ED91-4B49-94B5-A36E9C33A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48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Melanie Clarkson</a:t>
            </a:r>
          </a:p>
          <a:p>
            <a:r>
              <a:rPr lang="en-GB" dirty="0"/>
              <a:t>Programme Lead for the accredited MSc ACP RONC</a:t>
            </a:r>
          </a:p>
          <a:p>
            <a:r>
              <a:rPr lang="en-GB" dirty="0"/>
              <a:t>Committee member for Association of advanced practice educators. AAPE</a:t>
            </a:r>
          </a:p>
          <a:p>
            <a:r>
              <a:rPr lang="en-GB" dirty="0"/>
              <a:t>DD for  Advanced practice research academy APRA-UK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0188-ED91-4B49-94B5-A36E9C33A1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1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0188-ED91-4B49-94B5-A36E9C33A1C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20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However, the HEI business model perhaps doesn’t allow this flexibility due to intellectual property, marketing information and the current financial climate.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0188-ED91-4B49-94B5-A36E9C33A1C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0188-ED91-4B49-94B5-A36E9C33A1C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67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endParaRPr lang="en-GB" b="0" i="0" dirty="0">
              <a:solidFill>
                <a:srgbClr val="000000"/>
              </a:solidFill>
              <a:effectLst/>
              <a:latin typeface="ui-sans-serif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0188-ED91-4B49-94B5-A36E9C33A1C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59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ui-sans-serif"/>
              </a:rPr>
              <a:t>Overcoming traditional hierarchical structures that resist participatory approaches.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>
              <a:buFont typeface="+mj-lt"/>
              <a:buAutoNum type="arabicPeriod"/>
            </a:pPr>
            <a:r>
              <a:rPr lang="en-GB" sz="1200" b="1" i="0" dirty="0">
                <a:solidFill>
                  <a:srgbClr val="000000"/>
                </a:solidFill>
                <a:effectLst/>
                <a:latin typeface="Livvic" pitchFamily="2" charset="0"/>
              </a:rPr>
              <a:t>Improved Outcomes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Livvic" pitchFamily="2" charset="0"/>
              </a:rPr>
              <a:t>: Collectively impact problem-solving.</a:t>
            </a:r>
          </a:p>
          <a:p>
            <a:pPr algn="l">
              <a:buFont typeface="+mj-lt"/>
              <a:buAutoNum type="arabicPeriod"/>
            </a:pPr>
            <a:endParaRPr lang="en-GB" sz="1200" b="0" i="0" dirty="0">
              <a:solidFill>
                <a:srgbClr val="000000"/>
              </a:solidFill>
              <a:effectLst/>
              <a:latin typeface="Livvic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1200" b="1" i="0" dirty="0">
                <a:solidFill>
                  <a:srgbClr val="000000"/>
                </a:solidFill>
                <a:effectLst/>
                <a:latin typeface="Livvic" pitchFamily="2" charset="0"/>
              </a:rPr>
              <a:t>Greater Trust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Livvic" pitchFamily="2" charset="0"/>
              </a:rPr>
              <a:t>: Respect for each others' values and what they bring</a:t>
            </a:r>
          </a:p>
          <a:p>
            <a:pPr algn="l">
              <a:buFont typeface="+mj-lt"/>
              <a:buAutoNum type="arabicPeriod"/>
            </a:pPr>
            <a:endParaRPr lang="en-GB" sz="1200" b="0" i="0" dirty="0">
              <a:solidFill>
                <a:srgbClr val="000000"/>
              </a:solidFill>
              <a:effectLst/>
              <a:latin typeface="Livvic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1200" b="1" i="0" dirty="0">
                <a:solidFill>
                  <a:srgbClr val="000000"/>
                </a:solidFill>
                <a:effectLst/>
                <a:latin typeface="Livvic" pitchFamily="2" charset="0"/>
              </a:rPr>
              <a:t>Enhanced Reputation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Livvic" pitchFamily="2" charset="0"/>
              </a:rPr>
              <a:t>: Personally, and for the institution as a commitment to inclusivity and innovation.</a:t>
            </a:r>
          </a:p>
          <a:p>
            <a:pPr algn="l">
              <a:buFont typeface="+mj-lt"/>
              <a:buAutoNum type="arabicPeriod"/>
            </a:pPr>
            <a:endParaRPr lang="en-GB" sz="1200" b="0" i="0" dirty="0">
              <a:solidFill>
                <a:srgbClr val="000000"/>
              </a:solidFill>
              <a:effectLst/>
              <a:latin typeface="Livvic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sz="1200" b="1" i="0" dirty="0">
                <a:solidFill>
                  <a:srgbClr val="000000"/>
                </a:solidFill>
                <a:effectLst/>
                <a:latin typeface="Livvic" pitchFamily="2" charset="0"/>
              </a:rPr>
              <a:t>Sustainability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Livvic" pitchFamily="2" charset="0"/>
              </a:rPr>
              <a:t>: Ensures long-term success through shared accountability (critical friend, visiting lecturer, external examiner).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dirty="0">
              <a:solidFill>
                <a:srgbClr val="000000"/>
              </a:solidFill>
              <a:effectLst/>
              <a:latin typeface="ui-sans-serif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0188-ED91-4B49-94B5-A36E9C33A1C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8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0188-ED91-4B49-94B5-A36E9C33A1C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55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F0188-ED91-4B49-94B5-A36E9C33A1C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71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andfonline.com/doi/pdf/10.1080/07294360.2017.1288707?casa_token=BF4puDcnz2UAAAAA:H6FQz7binsFlD1_4obqWe6vkz83TFYT2o6Bf96eP03ilhwjfu3ibiqSquWmKuPI0gWn2phNXShAR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svg"/><Relationship Id="rId7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.clarkson@shu.ac.uk" TargetMode="Externa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95FA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2498" y="500901"/>
            <a:ext cx="16382999" cy="5469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ivvic" pitchFamily="2" charset="0"/>
              </a:rPr>
              <a:t>Perspectives on collaborative leadership: </a:t>
            </a: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ivvic" pitchFamily="2" charset="0"/>
              </a:rPr>
              <a:t>In higher education institutes implementing advancing practice education</a:t>
            </a:r>
            <a:r>
              <a:rPr kumimoji="0" lang="en-US" altLang="en-US" sz="6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ivvic" pitchFamily="2" charset="0"/>
              </a:rPr>
              <a:t>.</a:t>
            </a:r>
          </a:p>
          <a:p>
            <a:pPr algn="ctr">
              <a:lnSpc>
                <a:spcPts val="10559"/>
              </a:lnSpc>
            </a:pPr>
            <a:endParaRPr lang="en-US" sz="10999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</p:txBody>
      </p:sp>
      <p:pic>
        <p:nvPicPr>
          <p:cNvPr id="11" name="Picture 10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245A0B0C-9364-4477-2BCB-7FA16EB13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5203224" y="4246571"/>
            <a:ext cx="7576752" cy="6036146"/>
          </a:xfrm>
          <a:custGeom>
            <a:avLst/>
            <a:gdLst/>
            <a:ahLst/>
            <a:cxnLst/>
            <a:rect l="l" t="t" r="r" b="b"/>
            <a:pathLst>
              <a:path w="7576752" h="6036146">
                <a:moveTo>
                  <a:pt x="0" y="0"/>
                </a:moveTo>
                <a:lnTo>
                  <a:pt x="7576752" y="0"/>
                </a:lnTo>
                <a:lnTo>
                  <a:pt x="7576752" y="6036146"/>
                </a:lnTo>
                <a:lnTo>
                  <a:pt x="0" y="6036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C357A22B-8BD0-90B0-879D-F2BD1C315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C558879-D070-E31C-38E2-E9891E976A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0A8FC7A8-3DE4-58EE-921E-1834B1046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96400" y="5295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C4102F7A-4A42-AE41-C42B-1ACD529EC18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E71493-9109-1263-AE20-8B7E0AED8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465716-3492-3607-A777-1EA0968D41F4}"/>
              </a:ext>
            </a:extLst>
          </p:cNvPr>
          <p:cNvSpPr txBox="1"/>
          <p:nvPr/>
        </p:nvSpPr>
        <p:spPr>
          <a:xfrm>
            <a:off x="363072" y="8332297"/>
            <a:ext cx="3891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Slides developed using Canva</a:t>
            </a:r>
            <a:r>
              <a:rPr lang="en-GB" dirty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31BAB-B21F-76E2-7D4D-DC2B34608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DCA961A-6226-C94C-F4C3-F147C032F8F8}"/>
              </a:ext>
            </a:extLst>
          </p:cNvPr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13C095-22A5-BF23-685D-2BC3C2CEB8FD}"/>
                </a:ext>
              </a:extLst>
            </p:cNvPr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022D9C5-CB44-B2FF-6958-2CF924EDC572}"/>
                </a:ext>
              </a:extLst>
            </p:cNvPr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1AC1624-4637-0F4A-9558-8C60DCF93DD3}"/>
              </a:ext>
            </a:extLst>
          </p:cNvPr>
          <p:cNvSpPr txBox="1"/>
          <p:nvPr/>
        </p:nvSpPr>
        <p:spPr>
          <a:xfrm>
            <a:off x="685800" y="1945861"/>
            <a:ext cx="748963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9200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References</a:t>
            </a:r>
          </a:p>
        </p:txBody>
      </p:sp>
      <p:pic>
        <p:nvPicPr>
          <p:cNvPr id="17" name="Picture 16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F9CA68DC-28EE-6719-D8DC-323FBA669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DBE9CEA8-81F4-6A41-AAD0-D0DDEAA40EA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3DD300-CDCE-A75C-CFAA-581C46C39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3C7A31-C261-0BA9-E346-10128A7D7042}"/>
              </a:ext>
            </a:extLst>
          </p:cNvPr>
          <p:cNvSpPr txBox="1"/>
          <p:nvPr/>
        </p:nvSpPr>
        <p:spPr>
          <a:xfrm>
            <a:off x="1455786" y="4069010"/>
            <a:ext cx="153764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Macfarlane, B. (2017). The paradox of collaboration: a moral continuum. </a:t>
            </a:r>
            <a:r>
              <a:rPr lang="en-GB" sz="2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Higher Education Research &amp; Development</a:t>
            </a:r>
            <a:r>
              <a:rPr lang="en-GB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2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36</a:t>
            </a:r>
            <a:r>
              <a:rPr lang="en-GB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472-485 </a:t>
            </a:r>
            <a:r>
              <a:rPr lang="en-GB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5"/>
              </a:rPr>
              <a:t>https://www.tandfonline.com/doi/pdf/10.1080/07294360.2017.1288707?casa_token=BF4puDcnz2UAAAAA:H6FQz7binsFlD1_4obqWe6vkz83TFYT2o6Bf96eP03ilhwjfu3ibiqSquWmKuPI0gWn2phNXShAR</a:t>
            </a:r>
            <a:r>
              <a:rPr lang="en-GB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4537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FF6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3089562"/>
            <a:ext cx="816828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9200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Aims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2600" y="4946823"/>
            <a:ext cx="11982478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>
              <a:lnSpc>
                <a:spcPts val="3532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Why do it?</a:t>
            </a:r>
          </a:p>
          <a:p>
            <a:pPr marL="457200" lvl="0" indent="-457200">
              <a:lnSpc>
                <a:spcPts val="3532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What does it look like?</a:t>
            </a:r>
          </a:p>
          <a:p>
            <a:pPr marL="457200" lvl="0" indent="-457200">
              <a:lnSpc>
                <a:spcPts val="3532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Enablers and challenges.</a:t>
            </a:r>
          </a:p>
          <a:p>
            <a:pPr marL="457200" lvl="0" indent="-457200">
              <a:lnSpc>
                <a:spcPts val="3532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8253B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457200">
              <a:lnSpc>
                <a:spcPts val="3532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Demonstrated through a current case study</a:t>
            </a:r>
          </a:p>
        </p:txBody>
      </p:sp>
      <p:pic>
        <p:nvPicPr>
          <p:cNvPr id="8" name="Picture 7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B046B42C-769F-2D38-6E92-E1C71C8E7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17E3214-8FD0-D69D-4998-23A2DB92C2A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96A68-A858-5118-4167-334CA045C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D3FCFC70-D697-F047-BF10-4EBA55478782}"/>
              </a:ext>
            </a:extLst>
          </p:cNvPr>
          <p:cNvSpPr/>
          <p:nvPr/>
        </p:nvSpPr>
        <p:spPr>
          <a:xfrm>
            <a:off x="11810996" y="298979"/>
            <a:ext cx="6477000" cy="8525071"/>
          </a:xfrm>
          <a:custGeom>
            <a:avLst/>
            <a:gdLst/>
            <a:ahLst/>
            <a:cxnLst/>
            <a:rect l="l" t="t" r="r" b="b"/>
            <a:pathLst>
              <a:path w="7472000" h="9103468">
                <a:moveTo>
                  <a:pt x="0" y="0"/>
                </a:moveTo>
                <a:lnTo>
                  <a:pt x="7472000" y="0"/>
                </a:lnTo>
                <a:lnTo>
                  <a:pt x="7472000" y="9103468"/>
                </a:lnTo>
                <a:lnTo>
                  <a:pt x="0" y="9103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27438"/>
            <a:ext cx="18288000" cy="2359562"/>
            <a:chOff x="0" y="0"/>
            <a:chExt cx="4816593" cy="621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1448"/>
            </a:xfrm>
            <a:custGeom>
              <a:avLst/>
              <a:gdLst/>
              <a:ahLst/>
              <a:cxnLst/>
              <a:rect l="l" t="t" r="r" b="b"/>
              <a:pathLst>
                <a:path w="4816592" h="621448">
                  <a:moveTo>
                    <a:pt x="0" y="0"/>
                  </a:moveTo>
                  <a:lnTo>
                    <a:pt x="4816592" y="0"/>
                  </a:lnTo>
                  <a:lnTo>
                    <a:pt x="4816592" y="621448"/>
                  </a:lnTo>
                  <a:lnTo>
                    <a:pt x="0" y="621448"/>
                  </a:lnTo>
                  <a:close/>
                </a:path>
              </a:pathLst>
            </a:custGeom>
            <a:solidFill>
              <a:srgbClr val="5EB2B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59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91012" y="1238250"/>
            <a:ext cx="816828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9200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Why?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36872" y="2896518"/>
            <a:ext cx="6476568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ctr">
              <a:lnSpc>
                <a:spcPts val="353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Sustainability in niche programmes</a:t>
            </a:r>
          </a:p>
          <a:p>
            <a:pPr marL="457200" lvl="0" indent="-457200" algn="ctr">
              <a:lnSpc>
                <a:spcPts val="353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Sharing of best practice in unique challenges.</a:t>
            </a:r>
          </a:p>
          <a:p>
            <a:pPr marL="457200" lvl="0" indent="-457200" algn="ctr">
              <a:lnSpc>
                <a:spcPts val="353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Innovation of programme design</a:t>
            </a:r>
          </a:p>
          <a:p>
            <a:pPr marL="457200" lvl="0" indent="-457200" algn="ctr">
              <a:lnSpc>
                <a:spcPts val="353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Sharing educational resources</a:t>
            </a:r>
          </a:p>
          <a:p>
            <a:pPr marL="457200" lvl="0" indent="-457200" algn="ctr">
              <a:lnSpc>
                <a:spcPts val="353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Alignment of stakeholder needs</a:t>
            </a:r>
          </a:p>
        </p:txBody>
      </p:sp>
      <p:pic>
        <p:nvPicPr>
          <p:cNvPr id="9" name="Picture 8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D2939C9C-BFDB-883F-648D-8E55B5863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74D0984E-C0AF-E124-C588-9C9F9F4A8B8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88C773-E922-20CB-492D-E68B6B87F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7E98D2BC-B7C4-B3CB-4D7A-9C73CF2CBBA7}"/>
              </a:ext>
            </a:extLst>
          </p:cNvPr>
          <p:cNvSpPr/>
          <p:nvPr/>
        </p:nvSpPr>
        <p:spPr>
          <a:xfrm>
            <a:off x="1219201" y="2412947"/>
            <a:ext cx="6904210" cy="5569396"/>
          </a:xfrm>
          <a:custGeom>
            <a:avLst/>
            <a:gdLst/>
            <a:ahLst/>
            <a:cxnLst/>
            <a:rect l="l" t="t" r="r" b="b"/>
            <a:pathLst>
              <a:path w="6904210" h="5569396">
                <a:moveTo>
                  <a:pt x="0" y="0"/>
                </a:moveTo>
                <a:lnTo>
                  <a:pt x="6904210" y="0"/>
                </a:lnTo>
                <a:lnTo>
                  <a:pt x="6904210" y="5569396"/>
                </a:lnTo>
                <a:lnTo>
                  <a:pt x="0" y="5569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52408" y="5851162"/>
            <a:ext cx="4726692" cy="3086100"/>
          </a:xfrm>
          <a:custGeom>
            <a:avLst/>
            <a:gdLst/>
            <a:ahLst/>
            <a:cxnLst/>
            <a:rect l="l" t="t" r="r" b="b"/>
            <a:pathLst>
              <a:path w="7191976" h="6094001">
                <a:moveTo>
                  <a:pt x="0" y="0"/>
                </a:moveTo>
                <a:lnTo>
                  <a:pt x="7191975" y="0"/>
                </a:lnTo>
                <a:lnTo>
                  <a:pt x="7191975" y="6094001"/>
                </a:lnTo>
                <a:lnTo>
                  <a:pt x="0" y="6094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343401" y="7200900"/>
            <a:ext cx="3918652" cy="3086100"/>
          </a:xfrm>
          <a:custGeom>
            <a:avLst/>
            <a:gdLst/>
            <a:ahLst/>
            <a:cxnLst/>
            <a:rect l="l" t="t" r="r" b="b"/>
            <a:pathLst>
              <a:path w="5038056" h="4114800">
                <a:moveTo>
                  <a:pt x="0" y="0"/>
                </a:moveTo>
                <a:lnTo>
                  <a:pt x="5038056" y="0"/>
                </a:lnTo>
                <a:lnTo>
                  <a:pt x="5038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52196" y="544058"/>
            <a:ext cx="17728225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</a:pPr>
            <a:r>
              <a:rPr lang="en-US" sz="8145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Shared vision and goals wider than the HEI.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9201" y="4425613"/>
            <a:ext cx="7438519" cy="1697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3600" dirty="0">
                <a:solidFill>
                  <a:srgbClr val="18253B"/>
                </a:solidFill>
                <a:latin typeface="Livvic" pitchFamily="2" charset="0"/>
                <a:ea typeface="Livvic Bold"/>
                <a:cs typeface="Livvic Bold"/>
                <a:sym typeface="Livvic Bold"/>
              </a:rPr>
              <a:t>We all want sustainable, effective and efficient programmes to develop the health and social care workforce.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72800" y="2913010"/>
            <a:ext cx="6072738" cy="1693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3600" dirty="0">
                <a:solidFill>
                  <a:srgbClr val="18253B"/>
                </a:solidFill>
                <a:latin typeface="Livvic" pitchFamily="2" charset="0"/>
                <a:ea typeface="Livvic Bold"/>
                <a:cs typeface="Livvic Bold"/>
                <a:sym typeface="Livvic Bold"/>
              </a:rPr>
              <a:t>Our professional values are still aligned with the NHS constitution and our HEI values and mission.</a:t>
            </a:r>
          </a:p>
        </p:txBody>
      </p:sp>
      <p:pic>
        <p:nvPicPr>
          <p:cNvPr id="15" name="Picture 14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343AE4EC-4341-FC73-4FC0-1A745D858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6FA35379-3ADC-1F5D-B701-4C924E5BBA4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2042B3-90A8-F1C2-AAA4-F06FF6B45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FEDE7F-0C0C-E8BB-09DD-6B61C7A2289E}"/>
              </a:ext>
            </a:extLst>
          </p:cNvPr>
          <p:cNvSpPr txBox="1"/>
          <p:nvPr/>
        </p:nvSpPr>
        <p:spPr>
          <a:xfrm rot="796831">
            <a:off x="1246618" y="3681007"/>
            <a:ext cx="15739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</a:rPr>
              <a:t>We still want to make a difference to our patients and healthcare.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DB3B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29400" y="7736541"/>
            <a:ext cx="4305639" cy="2550459"/>
          </a:xfrm>
          <a:custGeom>
            <a:avLst/>
            <a:gdLst/>
            <a:ahLst/>
            <a:cxnLst/>
            <a:rect l="l" t="t" r="r" b="b"/>
            <a:pathLst>
              <a:path w="7815975" h="6348211">
                <a:moveTo>
                  <a:pt x="0" y="0"/>
                </a:moveTo>
                <a:lnTo>
                  <a:pt x="7815975" y="0"/>
                </a:lnTo>
                <a:lnTo>
                  <a:pt x="7815975" y="6348211"/>
                </a:lnTo>
                <a:lnTo>
                  <a:pt x="0" y="6348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63895" y="574510"/>
            <a:ext cx="158992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36"/>
              </a:lnSpc>
            </a:pPr>
            <a:r>
              <a:rPr lang="en-US" sz="6404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What does it look like?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9201" y="2204799"/>
            <a:ext cx="14706599" cy="4923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latin typeface="Livvic" pitchFamily="2" charset="0"/>
              </a:rPr>
              <a:t>The benefits of collaboration include sharing new perspectives across national and disciplinary boundaries, pooling scarce resources and as a means of mentoring inexperienced academics (Macfarlane, 2017)</a:t>
            </a:r>
          </a:p>
          <a:p>
            <a:pPr marL="457200" indent="-457200">
              <a:lnSpc>
                <a:spcPts val="43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18253B"/>
              </a:solidFill>
              <a:latin typeface="Livvic Bold"/>
              <a:ea typeface="Livvic Bold"/>
              <a:cs typeface="Livvic Bold"/>
              <a:sym typeface="Livvic Bold"/>
            </a:endParaRPr>
          </a:p>
          <a:p>
            <a:pPr marL="457200" indent="-457200">
              <a:lnSpc>
                <a:spcPts val="43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It doesn’t have to be sharing intellectual property.</a:t>
            </a:r>
          </a:p>
          <a:p>
            <a:pPr marL="457200" indent="-457200">
              <a:lnSpc>
                <a:spcPts val="43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18253B"/>
              </a:solidFill>
              <a:latin typeface="Livvic Bold"/>
              <a:ea typeface="Livvic Bold"/>
              <a:cs typeface="Livvic Bold"/>
              <a:sym typeface="Livvic Bold"/>
            </a:endParaRPr>
          </a:p>
          <a:p>
            <a:pPr marL="457200" indent="-457200">
              <a:lnSpc>
                <a:spcPts val="43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8253B"/>
                </a:solidFill>
                <a:latin typeface="Livvic" pitchFamily="2" charset="0"/>
                <a:ea typeface="Livvic Bold"/>
                <a:cs typeface="Livvic Bold"/>
                <a:sym typeface="Livvic Bold"/>
              </a:rPr>
              <a:t>Important in the dynamic challenges that HEIs face through fiscal issues, academic workforce demands and demands from the Healthcare workforce (a local course in a niche area).</a:t>
            </a:r>
            <a:endParaRPr lang="en-US" sz="3600" dirty="0">
              <a:solidFill>
                <a:srgbClr val="18253B"/>
              </a:solidFill>
              <a:latin typeface="Livvic" pitchFamily="2" charset="0"/>
              <a:ea typeface="Livvic Bold"/>
              <a:cs typeface="Livvic Bold"/>
              <a:sym typeface="Livvic Bold"/>
            </a:endParaRPr>
          </a:p>
        </p:txBody>
      </p:sp>
      <p:pic>
        <p:nvPicPr>
          <p:cNvPr id="13" name="Picture 12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0D00E017-2EC9-3E93-04E2-91017CACF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53D578B2-C56A-2547-0EC2-71FDDBC5715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E7F4E8-5DF9-738B-D7B7-DAEFA24FF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FF6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924800" y="8216173"/>
            <a:ext cx="3962400" cy="2085552"/>
          </a:xfrm>
          <a:custGeom>
            <a:avLst/>
            <a:gdLst/>
            <a:ahLst/>
            <a:cxnLst/>
            <a:rect l="l" t="t" r="r" b="b"/>
            <a:pathLst>
              <a:path w="7753126" h="4966927">
                <a:moveTo>
                  <a:pt x="0" y="0"/>
                </a:moveTo>
                <a:lnTo>
                  <a:pt x="7753126" y="0"/>
                </a:lnTo>
                <a:lnTo>
                  <a:pt x="7753126" y="4966927"/>
                </a:lnTo>
                <a:lnTo>
                  <a:pt x="0" y="4966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616324" y="298979"/>
            <a:ext cx="16002000" cy="807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4800" b="1" kern="100" dirty="0">
                <a:effectLst/>
                <a:latin typeface="Livvic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Collaboration as a moral continuum</a:t>
            </a:r>
            <a:endParaRPr lang="en-GB" sz="4800" kern="100" dirty="0">
              <a:effectLst/>
              <a:latin typeface="Livvic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B987AB12-6070-E49E-40CA-C422F2727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137D446D-23A7-1804-432D-F4790BCBF19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87BEB-5FA8-86EC-4200-FD07A3D9F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E27FFC7-B9F6-7FD5-8443-8499AFA1D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18154"/>
              </p:ext>
            </p:extLst>
          </p:nvPr>
        </p:nvGraphicFramePr>
        <p:xfrm>
          <a:off x="1600200" y="1291043"/>
          <a:ext cx="15587980" cy="6432044"/>
        </p:xfrm>
        <a:graphic>
          <a:graphicData uri="http://schemas.openxmlformats.org/drawingml/2006/table">
            <a:tbl>
              <a:tblPr firstRow="1" firstCol="1" bandRow="1"/>
              <a:tblGrid>
                <a:gridCol w="5195417">
                  <a:extLst>
                    <a:ext uri="{9D8B030D-6E8A-4147-A177-3AD203B41FA5}">
                      <a16:colId xmlns:a16="http://schemas.microsoft.com/office/drawing/2014/main" val="571090540"/>
                    </a:ext>
                  </a:extLst>
                </a:gridCol>
                <a:gridCol w="5195417">
                  <a:extLst>
                    <a:ext uri="{9D8B030D-6E8A-4147-A177-3AD203B41FA5}">
                      <a16:colId xmlns:a16="http://schemas.microsoft.com/office/drawing/2014/main" val="1152204703"/>
                    </a:ext>
                  </a:extLst>
                </a:gridCol>
                <a:gridCol w="5197146">
                  <a:extLst>
                    <a:ext uri="{9D8B030D-6E8A-4147-A177-3AD203B41FA5}">
                      <a16:colId xmlns:a16="http://schemas.microsoft.com/office/drawing/2014/main" val="718074562"/>
                    </a:ext>
                  </a:extLst>
                </a:gridCol>
              </a:tblGrid>
              <a:tr h="1224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 dirty="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Collaboration-as-Intellectual generosity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 dirty="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Sharing ideas collectively for the advancement of healthcare education impacting a common good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Free exchange of unpublished ideas and data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235025"/>
                  </a:ext>
                </a:extLst>
              </a:tr>
              <a:tr h="1535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Collaboration-as-Mentorship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 dirty="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Working with less experienced colleagues to encourage and support their development and that of the programme.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Giving feedback on work-in-progress.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Critical friend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270761"/>
                  </a:ext>
                </a:extLst>
              </a:tr>
              <a:tr h="604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Collaboration-as-Communication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Disseminating knowledge shared and gained.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Presenting work at a conference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0614499"/>
                  </a:ext>
                </a:extLst>
              </a:tr>
              <a:tr h="1224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Collaboration-as-Performativity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 dirty="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Collaborating on research outputs around educational development and impact.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800" kern="100" dirty="0">
                          <a:effectLst/>
                          <a:latin typeface="Livvic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Co-authorship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42150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AAE504C-4CEE-F0AE-65AF-5F1355CF2DFB}"/>
              </a:ext>
            </a:extLst>
          </p:cNvPr>
          <p:cNvSpPr txBox="1"/>
          <p:nvPr/>
        </p:nvSpPr>
        <p:spPr>
          <a:xfrm>
            <a:off x="1480817" y="7846841"/>
            <a:ext cx="16807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Adapted from- Macfarlane, B. (2017). The paradox of collaboration: a moral continuum.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Higher Education Research &amp; Development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36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472-485.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984237" y="5038832"/>
            <a:ext cx="5016892" cy="4404581"/>
          </a:xfrm>
          <a:custGeom>
            <a:avLst/>
            <a:gdLst/>
            <a:ahLst/>
            <a:cxnLst/>
            <a:rect l="l" t="t" r="r" b="b"/>
            <a:pathLst>
              <a:path w="9037951" h="7575753">
                <a:moveTo>
                  <a:pt x="0" y="0"/>
                </a:moveTo>
                <a:lnTo>
                  <a:pt x="9037951" y="0"/>
                </a:lnTo>
                <a:lnTo>
                  <a:pt x="9037951" y="7575752"/>
                </a:lnTo>
                <a:lnTo>
                  <a:pt x="0" y="757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62000" y="437828"/>
            <a:ext cx="167640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81"/>
              </a:lnSpc>
            </a:pPr>
            <a:r>
              <a:rPr lang="en-US" sz="6955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Enablers and challenges</a:t>
            </a:r>
          </a:p>
        </p:txBody>
      </p:sp>
      <p:pic>
        <p:nvPicPr>
          <p:cNvPr id="9" name="Picture 8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B7318C20-482C-EEF4-2C8C-2ED2E66A8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0CD51-E379-7954-450F-88D8C7D06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46B92B-7FA1-ACE5-4E6B-FEAF92F8CD40}"/>
              </a:ext>
            </a:extLst>
          </p:cNvPr>
          <p:cNvSpPr txBox="1"/>
          <p:nvPr/>
        </p:nvSpPr>
        <p:spPr>
          <a:xfrm>
            <a:off x="1219201" y="1656020"/>
            <a:ext cx="16002000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>
                <a:latin typeface="Livvic" pitchFamily="2" charset="0"/>
              </a:rPr>
              <a:t>Just like collaboration in research we aim to develop </a:t>
            </a:r>
            <a:r>
              <a:rPr lang="en-GB" sz="3600" b="0" i="0" dirty="0">
                <a:solidFill>
                  <a:srgbClr val="000000"/>
                </a:solidFill>
                <a:effectLst/>
                <a:latin typeface="Livvic" pitchFamily="2" charset="0"/>
              </a:rPr>
              <a:t>impactful programmes that benefit healthcare and the institution.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0000"/>
                </a:solidFill>
                <a:latin typeface="Livvic" pitchFamily="2" charset="0"/>
              </a:rPr>
              <a:t>Commissioned projects and funding opportunities encourage collaboration and innovation.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000000"/>
                </a:solidFill>
                <a:effectLst/>
                <a:latin typeface="Livvic" pitchFamily="2" charset="0"/>
              </a:rPr>
              <a:t>We are the leaders in this space who can encourage this development through MOUs, Visiting lecturer/professorship.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0000"/>
              </a:solidFill>
              <a:latin typeface="Livvic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000000"/>
                </a:solidFill>
                <a:effectLst/>
                <a:latin typeface="Livvic" pitchFamily="2" charset="0"/>
              </a:rPr>
              <a:t>Managing conflict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000000"/>
                </a:solidFill>
                <a:effectLst/>
                <a:latin typeface="Livvic" pitchFamily="2" charset="0"/>
              </a:rPr>
              <a:t>Gain support from your systems leaders within the HEIs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0000"/>
                </a:solidFill>
                <a:latin typeface="Livvic" pitchFamily="2" charset="0"/>
              </a:rPr>
              <a:t>Speak in the same terminology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000000"/>
                </a:solidFill>
                <a:effectLst/>
                <a:latin typeface="Livvic" pitchFamily="2" charset="0"/>
              </a:rPr>
              <a:t>Intellectual property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0000"/>
                </a:solidFill>
                <a:latin typeface="Livvic" pitchFamily="2" charset="0"/>
              </a:rPr>
              <a:t>QAA standards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000000"/>
                </a:solidFill>
                <a:effectLst/>
                <a:latin typeface="Livvic" pitchFamily="2" charset="0"/>
              </a:rPr>
              <a:t>Fiscal issues</a:t>
            </a:r>
          </a:p>
          <a:p>
            <a:endParaRPr lang="en-GB" sz="2800" b="0" i="0" dirty="0">
              <a:solidFill>
                <a:srgbClr val="000000"/>
              </a:solidFill>
              <a:effectLst/>
              <a:latin typeface="ui-sans-serif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FF6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402923" y="2341544"/>
            <a:ext cx="3833526" cy="6471674"/>
          </a:xfrm>
          <a:custGeom>
            <a:avLst/>
            <a:gdLst/>
            <a:ahLst/>
            <a:cxnLst/>
            <a:rect l="l" t="t" r="r" b="b"/>
            <a:pathLst>
              <a:path w="5785591" h="9357945">
                <a:moveTo>
                  <a:pt x="0" y="0"/>
                </a:moveTo>
                <a:lnTo>
                  <a:pt x="5785591" y="0"/>
                </a:lnTo>
                <a:lnTo>
                  <a:pt x="5785591" y="9357944"/>
                </a:lnTo>
                <a:lnTo>
                  <a:pt x="0" y="9357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Picture 8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AE890618-344C-C628-F7CB-B790323C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F3B0395E-D460-2197-A857-AC22779F295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BBD4C-36ED-120C-74B3-9BF5E7C2B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13F3A1-B8E1-4983-5501-EBBC4AD165FF}"/>
              </a:ext>
            </a:extLst>
          </p:cNvPr>
          <p:cNvSpPr txBox="1"/>
          <p:nvPr/>
        </p:nvSpPr>
        <p:spPr>
          <a:xfrm>
            <a:off x="416860" y="2895744"/>
            <a:ext cx="1472004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0" i="0" dirty="0">
                <a:solidFill>
                  <a:srgbClr val="000000"/>
                </a:solidFill>
                <a:effectLst/>
                <a:latin typeface="Livvic" pitchFamily="2" charset="0"/>
              </a:rPr>
              <a:t>Collaborative leadership across higher educational institutions regionally, nationally and internationally allows us to benefit from a collective and innovative group of academics.</a:t>
            </a:r>
          </a:p>
          <a:p>
            <a:pPr algn="l"/>
            <a:endParaRPr lang="en-GB" sz="3600" dirty="0">
              <a:solidFill>
                <a:srgbClr val="000000"/>
              </a:solidFill>
              <a:latin typeface="Livvic" pitchFamily="2" charset="0"/>
            </a:endParaRPr>
          </a:p>
          <a:p>
            <a:pPr algn="l"/>
            <a:r>
              <a:rPr lang="en-GB" sz="3600" b="0" i="0" dirty="0">
                <a:solidFill>
                  <a:srgbClr val="000000"/>
                </a:solidFill>
                <a:effectLst/>
                <a:latin typeface="Livvic" pitchFamily="2" charset="0"/>
              </a:rPr>
              <a:t> For those who HEIs who enact this model should be able to adapt to challenge of demands.</a:t>
            </a:r>
            <a:endParaRPr lang="en-GB" sz="3600" b="0" i="0" dirty="0">
              <a:solidFill>
                <a:srgbClr val="000000"/>
              </a:solidFill>
              <a:effectLst/>
              <a:latin typeface="ui-sans-serif"/>
            </a:endParaRPr>
          </a:p>
          <a:p>
            <a:pPr algn="l"/>
            <a:endParaRPr lang="en-GB" sz="3200" b="0" i="0" dirty="0">
              <a:solidFill>
                <a:srgbClr val="000000"/>
              </a:solidFill>
              <a:effectLst/>
              <a:latin typeface="Livvic" pitchFamily="2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71DAF83A-516D-D502-C2D5-7896949052A7}"/>
              </a:ext>
            </a:extLst>
          </p:cNvPr>
          <p:cNvSpPr txBox="1"/>
          <p:nvPr/>
        </p:nvSpPr>
        <p:spPr>
          <a:xfrm>
            <a:off x="762000" y="437828"/>
            <a:ext cx="167640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81"/>
              </a:lnSpc>
            </a:pPr>
            <a:r>
              <a:rPr lang="en-US" sz="6955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Take home message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152317" y="4269319"/>
            <a:ext cx="5983367" cy="5502173"/>
          </a:xfrm>
          <a:custGeom>
            <a:avLst/>
            <a:gdLst/>
            <a:ahLst/>
            <a:cxnLst/>
            <a:rect l="l" t="t" r="r" b="b"/>
            <a:pathLst>
              <a:path w="5983367" h="5502173">
                <a:moveTo>
                  <a:pt x="0" y="0"/>
                </a:moveTo>
                <a:lnTo>
                  <a:pt x="5983366" y="0"/>
                </a:lnTo>
                <a:lnTo>
                  <a:pt x="5983366" y="5502173"/>
                </a:lnTo>
                <a:lnTo>
                  <a:pt x="0" y="5502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0841323" y="3536953"/>
            <a:ext cx="417577" cy="268768"/>
          </a:xfrm>
          <a:custGeom>
            <a:avLst/>
            <a:gdLst/>
            <a:ahLst/>
            <a:cxnLst/>
            <a:rect l="l" t="t" r="r" b="b"/>
            <a:pathLst>
              <a:path w="417577" h="268768">
                <a:moveTo>
                  <a:pt x="0" y="0"/>
                </a:moveTo>
                <a:lnTo>
                  <a:pt x="417577" y="0"/>
                </a:lnTo>
                <a:lnTo>
                  <a:pt x="417577" y="268768"/>
                </a:lnTo>
                <a:lnTo>
                  <a:pt x="0" y="268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654361" y="2386568"/>
            <a:ext cx="7489639" cy="118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9200" b="1" dirty="0">
                <a:solidFill>
                  <a:srgbClr val="18253B"/>
                </a:solidFill>
                <a:latin typeface="Livvic Bold"/>
                <a:ea typeface="Livvic Bold"/>
                <a:cs typeface="Livvic Bold"/>
                <a:sym typeface="Livvic Bold"/>
              </a:rPr>
              <a:t>Thank you!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38512" y="3439164"/>
            <a:ext cx="5438373" cy="41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2"/>
              </a:lnSpc>
              <a:spcBef>
                <a:spcPct val="0"/>
              </a:spcBef>
            </a:pPr>
            <a:r>
              <a:rPr lang="en-US" sz="2437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  <a:hlinkClick r:id="rId6"/>
              </a:rPr>
              <a:t>m.clarkson@shu.ac.uk</a:t>
            </a:r>
            <a:r>
              <a:rPr lang="en-US" sz="2437" dirty="0">
                <a:solidFill>
                  <a:srgbClr val="18253B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</a:p>
        </p:txBody>
      </p:sp>
      <p:pic>
        <p:nvPicPr>
          <p:cNvPr id="17" name="Picture 16" descr="A white and purpl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B3F66730-DD1D-ADED-DB88-E2CF1E487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820011"/>
            <a:ext cx="1676400" cy="167640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68826719-C5A6-CC0E-AE9D-AFBBFAC4B29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030200" y="7982343"/>
            <a:ext cx="5421403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ts val="10559"/>
              </a:lnSpc>
            </a:pPr>
            <a:r>
              <a:rPr lang="en-GB" sz="1400" b="1" i="0" dirty="0">
                <a:solidFill>
                  <a:srgbClr val="0D0D0D"/>
                </a:solidFill>
                <a:effectLst/>
              </a:rPr>
              <a:t>Leading together for sustainability in Advanced Practice Education</a:t>
            </a:r>
            <a:endParaRPr lang="en-US" sz="1400" b="1" dirty="0">
              <a:solidFill>
                <a:srgbClr val="18253B"/>
              </a:solidFill>
              <a:ea typeface="Livvic Bold"/>
              <a:cs typeface="Livvic Bold"/>
              <a:sym typeface="Livvic Bol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9A84C0-09C9-EF38-0115-5D1CCBF49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6200" y="9515744"/>
            <a:ext cx="2667000" cy="6191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58AF35-ADB8-5FF7-3C99-ED78CB9AF8FC}"/>
              </a:ext>
            </a:extLst>
          </p:cNvPr>
          <p:cNvSpPr txBox="1"/>
          <p:nvPr/>
        </p:nvSpPr>
        <p:spPr>
          <a:xfrm>
            <a:off x="10841323" y="2432299"/>
            <a:ext cx="3781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Melanie Clarkson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678</Words>
  <Application>Microsoft Office PowerPoint</Application>
  <PresentationFormat>Custom</PresentationFormat>
  <Paragraphs>100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Livvic Bold</vt:lpstr>
      <vt:lpstr>Calibri</vt:lpstr>
      <vt:lpstr>ui-sans-serif</vt:lpstr>
      <vt:lpstr>Aptos</vt:lpstr>
      <vt:lpstr>Arial</vt:lpstr>
      <vt:lpstr>Livvic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Simple Minimalist Illustrative Doctors Medical Presentation</dc:title>
  <dc:creator>Gavin, Justine</dc:creator>
  <cp:lastModifiedBy>Gavin, Justine</cp:lastModifiedBy>
  <cp:revision>3</cp:revision>
  <dcterms:created xsi:type="dcterms:W3CDTF">2006-08-16T00:00:00Z</dcterms:created>
  <dcterms:modified xsi:type="dcterms:W3CDTF">2025-04-14T12:01:44Z</dcterms:modified>
  <dc:identifier>DAGYJpzkpzw</dc:identifier>
</cp:coreProperties>
</file>