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3" r:id="rId3"/>
    <p:sldId id="276" r:id="rId4"/>
    <p:sldId id="271" r:id="rId5"/>
    <p:sldId id="272" r:id="rId6"/>
    <p:sldId id="261" r:id="rId7"/>
    <p:sldId id="279" r:id="rId8"/>
    <p:sldId id="278" r:id="rId9"/>
    <p:sldId id="277" r:id="rId10"/>
    <p:sldId id="270" r:id="rId11"/>
    <p:sldId id="269" r:id="rId12"/>
    <p:sldId id="275" r:id="rId13"/>
    <p:sldId id="274" r:id="rId14"/>
  </p:sldIdLst>
  <p:sldSz cx="18002250" cy="10801350"/>
  <p:notesSz cx="6858000" cy="9144000"/>
  <p:defaultTextStyle>
    <a:defPPr>
      <a:defRPr lang="en-US"/>
    </a:defPPr>
    <a:lvl1pPr marL="0" algn="l" defTabSz="1772473" rtl="0" eaLnBrk="1" latinLnBrk="0" hangingPunct="1">
      <a:defRPr sz="3500" kern="1200">
        <a:solidFill>
          <a:schemeClr val="tx1"/>
        </a:solidFill>
        <a:latin typeface="+mn-lt"/>
        <a:ea typeface="+mn-ea"/>
        <a:cs typeface="+mn-cs"/>
      </a:defRPr>
    </a:lvl1pPr>
    <a:lvl2pPr marL="886236" algn="l" defTabSz="1772473" rtl="0" eaLnBrk="1" latinLnBrk="0" hangingPunct="1">
      <a:defRPr sz="3500" kern="1200">
        <a:solidFill>
          <a:schemeClr val="tx1"/>
        </a:solidFill>
        <a:latin typeface="+mn-lt"/>
        <a:ea typeface="+mn-ea"/>
        <a:cs typeface="+mn-cs"/>
      </a:defRPr>
    </a:lvl2pPr>
    <a:lvl3pPr marL="1772473" algn="l" defTabSz="1772473" rtl="0" eaLnBrk="1" latinLnBrk="0" hangingPunct="1">
      <a:defRPr sz="3500" kern="1200">
        <a:solidFill>
          <a:schemeClr val="tx1"/>
        </a:solidFill>
        <a:latin typeface="+mn-lt"/>
        <a:ea typeface="+mn-ea"/>
        <a:cs typeface="+mn-cs"/>
      </a:defRPr>
    </a:lvl3pPr>
    <a:lvl4pPr marL="2658709" algn="l" defTabSz="1772473" rtl="0" eaLnBrk="1" latinLnBrk="0" hangingPunct="1">
      <a:defRPr sz="3500" kern="1200">
        <a:solidFill>
          <a:schemeClr val="tx1"/>
        </a:solidFill>
        <a:latin typeface="+mn-lt"/>
        <a:ea typeface="+mn-ea"/>
        <a:cs typeface="+mn-cs"/>
      </a:defRPr>
    </a:lvl4pPr>
    <a:lvl5pPr marL="3544946" algn="l" defTabSz="1772473" rtl="0" eaLnBrk="1" latinLnBrk="0" hangingPunct="1">
      <a:defRPr sz="3500" kern="1200">
        <a:solidFill>
          <a:schemeClr val="tx1"/>
        </a:solidFill>
        <a:latin typeface="+mn-lt"/>
        <a:ea typeface="+mn-ea"/>
        <a:cs typeface="+mn-cs"/>
      </a:defRPr>
    </a:lvl5pPr>
    <a:lvl6pPr marL="4431182" algn="l" defTabSz="1772473" rtl="0" eaLnBrk="1" latinLnBrk="0" hangingPunct="1">
      <a:defRPr sz="3500" kern="1200">
        <a:solidFill>
          <a:schemeClr val="tx1"/>
        </a:solidFill>
        <a:latin typeface="+mn-lt"/>
        <a:ea typeface="+mn-ea"/>
        <a:cs typeface="+mn-cs"/>
      </a:defRPr>
    </a:lvl6pPr>
    <a:lvl7pPr marL="5317419" algn="l" defTabSz="1772473" rtl="0" eaLnBrk="1" latinLnBrk="0" hangingPunct="1">
      <a:defRPr sz="3500" kern="1200">
        <a:solidFill>
          <a:schemeClr val="tx1"/>
        </a:solidFill>
        <a:latin typeface="+mn-lt"/>
        <a:ea typeface="+mn-ea"/>
        <a:cs typeface="+mn-cs"/>
      </a:defRPr>
    </a:lvl7pPr>
    <a:lvl8pPr marL="6203655" algn="l" defTabSz="1772473" rtl="0" eaLnBrk="1" latinLnBrk="0" hangingPunct="1">
      <a:defRPr sz="3500" kern="1200">
        <a:solidFill>
          <a:schemeClr val="tx1"/>
        </a:solidFill>
        <a:latin typeface="+mn-lt"/>
        <a:ea typeface="+mn-ea"/>
        <a:cs typeface="+mn-cs"/>
      </a:defRPr>
    </a:lvl8pPr>
    <a:lvl9pPr marL="7089892" algn="l" defTabSz="1772473" rtl="0" eaLnBrk="1" latinLnBrk="0" hangingPunct="1">
      <a:defRPr sz="3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2">
          <p15:clr>
            <a:srgbClr val="A4A3A4"/>
          </p15:clr>
        </p15:guide>
        <p15:guide id="2" pos="5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D7114-91B7-4EBC-B6D0-2AF4B85D442F}" v="28" dt="2025-03-27T15:04:38.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33" autoAdjust="0"/>
  </p:normalViewPr>
  <p:slideViewPr>
    <p:cSldViewPr>
      <p:cViewPr varScale="1">
        <p:scale>
          <a:sx n="69" d="100"/>
          <a:sy n="69" d="100"/>
        </p:scale>
        <p:origin x="900" y="72"/>
      </p:cViewPr>
      <p:guideLst>
        <p:guide orient="horz" pos="3402"/>
        <p:guide pos="56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07ACB-D363-4C64-B401-547E2C75B994}" type="datetimeFigureOut">
              <a:rPr lang="en-GB" smtClean="0"/>
              <a:t>31/03/2025</a:t>
            </a:fld>
            <a:endParaRPr lang="en-GB"/>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D5D19-D109-4B62-AAF6-C1D59B9A0C9F}" type="slidenum">
              <a:rPr lang="en-GB" smtClean="0"/>
              <a:t>‹#›</a:t>
            </a:fld>
            <a:endParaRPr lang="en-GB"/>
          </a:p>
        </p:txBody>
      </p:sp>
    </p:spTree>
    <p:extLst>
      <p:ext uri="{BB962C8B-B14F-4D97-AF65-F5344CB8AC3E}">
        <p14:creationId xmlns:p14="http://schemas.microsoft.com/office/powerpoint/2010/main" val="1249469259"/>
      </p:ext>
    </p:extLst>
  </p:cSld>
  <p:clrMap bg1="lt1" tx1="dk1" bg2="lt2" tx2="dk2" accent1="accent1" accent2="accent2" accent3="accent3" accent4="accent4" accent5="accent5" accent6="accent6" hlink="hlink" folHlink="folHlink"/>
  <p:notesStyle>
    <a:lvl1pPr marL="0" algn="l" defTabSz="1772473" rtl="0" eaLnBrk="1" latinLnBrk="0" hangingPunct="1">
      <a:defRPr sz="2300" kern="1200">
        <a:solidFill>
          <a:schemeClr val="tx1"/>
        </a:solidFill>
        <a:latin typeface="+mn-lt"/>
        <a:ea typeface="+mn-ea"/>
        <a:cs typeface="+mn-cs"/>
      </a:defRPr>
    </a:lvl1pPr>
    <a:lvl2pPr marL="886236" algn="l" defTabSz="1772473" rtl="0" eaLnBrk="1" latinLnBrk="0" hangingPunct="1">
      <a:defRPr sz="2300" kern="1200">
        <a:solidFill>
          <a:schemeClr val="tx1"/>
        </a:solidFill>
        <a:latin typeface="+mn-lt"/>
        <a:ea typeface="+mn-ea"/>
        <a:cs typeface="+mn-cs"/>
      </a:defRPr>
    </a:lvl2pPr>
    <a:lvl3pPr marL="1772473" algn="l" defTabSz="1772473" rtl="0" eaLnBrk="1" latinLnBrk="0" hangingPunct="1">
      <a:defRPr sz="2300" kern="1200">
        <a:solidFill>
          <a:schemeClr val="tx1"/>
        </a:solidFill>
        <a:latin typeface="+mn-lt"/>
        <a:ea typeface="+mn-ea"/>
        <a:cs typeface="+mn-cs"/>
      </a:defRPr>
    </a:lvl3pPr>
    <a:lvl4pPr marL="2658709" algn="l" defTabSz="1772473" rtl="0" eaLnBrk="1" latinLnBrk="0" hangingPunct="1">
      <a:defRPr sz="2300" kern="1200">
        <a:solidFill>
          <a:schemeClr val="tx1"/>
        </a:solidFill>
        <a:latin typeface="+mn-lt"/>
        <a:ea typeface="+mn-ea"/>
        <a:cs typeface="+mn-cs"/>
      </a:defRPr>
    </a:lvl4pPr>
    <a:lvl5pPr marL="3544946" algn="l" defTabSz="1772473" rtl="0" eaLnBrk="1" latinLnBrk="0" hangingPunct="1">
      <a:defRPr sz="2300" kern="1200">
        <a:solidFill>
          <a:schemeClr val="tx1"/>
        </a:solidFill>
        <a:latin typeface="+mn-lt"/>
        <a:ea typeface="+mn-ea"/>
        <a:cs typeface="+mn-cs"/>
      </a:defRPr>
    </a:lvl5pPr>
    <a:lvl6pPr marL="4431182" algn="l" defTabSz="1772473" rtl="0" eaLnBrk="1" latinLnBrk="0" hangingPunct="1">
      <a:defRPr sz="2300" kern="1200">
        <a:solidFill>
          <a:schemeClr val="tx1"/>
        </a:solidFill>
        <a:latin typeface="+mn-lt"/>
        <a:ea typeface="+mn-ea"/>
        <a:cs typeface="+mn-cs"/>
      </a:defRPr>
    </a:lvl6pPr>
    <a:lvl7pPr marL="5317419" algn="l" defTabSz="1772473" rtl="0" eaLnBrk="1" latinLnBrk="0" hangingPunct="1">
      <a:defRPr sz="2300" kern="1200">
        <a:solidFill>
          <a:schemeClr val="tx1"/>
        </a:solidFill>
        <a:latin typeface="+mn-lt"/>
        <a:ea typeface="+mn-ea"/>
        <a:cs typeface="+mn-cs"/>
      </a:defRPr>
    </a:lvl7pPr>
    <a:lvl8pPr marL="6203655" algn="l" defTabSz="1772473" rtl="0" eaLnBrk="1" latinLnBrk="0" hangingPunct="1">
      <a:defRPr sz="2300" kern="1200">
        <a:solidFill>
          <a:schemeClr val="tx1"/>
        </a:solidFill>
        <a:latin typeface="+mn-lt"/>
        <a:ea typeface="+mn-ea"/>
        <a:cs typeface="+mn-cs"/>
      </a:defRPr>
    </a:lvl8pPr>
    <a:lvl9pPr marL="7089892" algn="l" defTabSz="1772473" rtl="0" eaLnBrk="1" latinLnBrk="0" hangingPunct="1">
      <a:defRPr sz="2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169" y="3355422"/>
            <a:ext cx="15301913" cy="2315290"/>
          </a:xfrm>
        </p:spPr>
        <p:txBody>
          <a:bodyPr/>
          <a:lstStyle/>
          <a:p>
            <a:r>
              <a:rPr lang="en-US"/>
              <a:t>Click to edit Master title style</a:t>
            </a:r>
            <a:endParaRPr lang="en-GB"/>
          </a:p>
        </p:txBody>
      </p:sp>
      <p:sp>
        <p:nvSpPr>
          <p:cNvPr id="3" name="Subtitle 2"/>
          <p:cNvSpPr>
            <a:spLocks noGrp="1"/>
          </p:cNvSpPr>
          <p:nvPr>
            <p:ph type="subTitle" idx="1"/>
          </p:nvPr>
        </p:nvSpPr>
        <p:spPr>
          <a:xfrm>
            <a:off x="2700338" y="6120765"/>
            <a:ext cx="12601575" cy="2760345"/>
          </a:xfrm>
        </p:spPr>
        <p:txBody>
          <a:bodyPr/>
          <a:lstStyle>
            <a:lvl1pPr marL="0" indent="0" algn="ctr">
              <a:buNone/>
              <a:defRPr>
                <a:solidFill>
                  <a:schemeClr val="tx1">
                    <a:tint val="75000"/>
                  </a:schemeClr>
                </a:solidFill>
              </a:defRPr>
            </a:lvl1pPr>
            <a:lvl2pPr marL="886236" indent="0" algn="ctr">
              <a:buNone/>
              <a:defRPr>
                <a:solidFill>
                  <a:schemeClr val="tx1">
                    <a:tint val="75000"/>
                  </a:schemeClr>
                </a:solidFill>
              </a:defRPr>
            </a:lvl2pPr>
            <a:lvl3pPr marL="1772473" indent="0" algn="ctr">
              <a:buNone/>
              <a:defRPr>
                <a:solidFill>
                  <a:schemeClr val="tx1">
                    <a:tint val="75000"/>
                  </a:schemeClr>
                </a:solidFill>
              </a:defRPr>
            </a:lvl3pPr>
            <a:lvl4pPr marL="2658709" indent="0" algn="ctr">
              <a:buNone/>
              <a:defRPr>
                <a:solidFill>
                  <a:schemeClr val="tx1">
                    <a:tint val="75000"/>
                  </a:schemeClr>
                </a:solidFill>
              </a:defRPr>
            </a:lvl4pPr>
            <a:lvl5pPr marL="3544946" indent="0" algn="ctr">
              <a:buNone/>
              <a:defRPr>
                <a:solidFill>
                  <a:schemeClr val="tx1">
                    <a:tint val="75000"/>
                  </a:schemeClr>
                </a:solidFill>
              </a:defRPr>
            </a:lvl5pPr>
            <a:lvl6pPr marL="4431182" indent="0" algn="ctr">
              <a:buNone/>
              <a:defRPr>
                <a:solidFill>
                  <a:schemeClr val="tx1">
                    <a:tint val="75000"/>
                  </a:schemeClr>
                </a:solidFill>
              </a:defRPr>
            </a:lvl6pPr>
            <a:lvl7pPr marL="5317419" indent="0" algn="ctr">
              <a:buNone/>
              <a:defRPr>
                <a:solidFill>
                  <a:schemeClr val="tx1">
                    <a:tint val="75000"/>
                  </a:schemeClr>
                </a:solidFill>
              </a:defRPr>
            </a:lvl7pPr>
            <a:lvl8pPr marL="6203655" indent="0" algn="ctr">
              <a:buNone/>
              <a:defRPr>
                <a:solidFill>
                  <a:schemeClr val="tx1">
                    <a:tint val="75000"/>
                  </a:schemeClr>
                </a:solidFill>
              </a:defRPr>
            </a:lvl8pPr>
            <a:lvl9pPr marL="708989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1695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6052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51631" y="432556"/>
            <a:ext cx="4050506" cy="921615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432556"/>
            <a:ext cx="11851481" cy="921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6154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1938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53" y="6940869"/>
            <a:ext cx="15301913" cy="2145269"/>
          </a:xfrm>
        </p:spPr>
        <p:txBody>
          <a:bodyPr anchor="t"/>
          <a:lstStyle>
            <a:lvl1pPr algn="l">
              <a:defRPr sz="7800" b="1" cap="all"/>
            </a:lvl1pPr>
          </a:lstStyle>
          <a:p>
            <a:r>
              <a:rPr lang="en-US"/>
              <a:t>Click to edit Master title style</a:t>
            </a:r>
            <a:endParaRPr lang="en-GB"/>
          </a:p>
        </p:txBody>
      </p:sp>
      <p:sp>
        <p:nvSpPr>
          <p:cNvPr id="3" name="Text Placeholder 2"/>
          <p:cNvSpPr>
            <a:spLocks noGrp="1"/>
          </p:cNvSpPr>
          <p:nvPr>
            <p:ph type="body" idx="1"/>
          </p:nvPr>
        </p:nvSpPr>
        <p:spPr>
          <a:xfrm>
            <a:off x="1422053" y="4578073"/>
            <a:ext cx="15301913" cy="2362795"/>
          </a:xfrm>
        </p:spPr>
        <p:txBody>
          <a:bodyPr anchor="b"/>
          <a:lstStyle>
            <a:lvl1pPr marL="0" indent="0">
              <a:buNone/>
              <a:defRPr sz="3900">
                <a:solidFill>
                  <a:schemeClr val="tx1">
                    <a:tint val="75000"/>
                  </a:schemeClr>
                </a:solidFill>
              </a:defRPr>
            </a:lvl1pPr>
            <a:lvl2pPr marL="886236" indent="0">
              <a:buNone/>
              <a:defRPr sz="3500">
                <a:solidFill>
                  <a:schemeClr val="tx1">
                    <a:tint val="75000"/>
                  </a:schemeClr>
                </a:solidFill>
              </a:defRPr>
            </a:lvl2pPr>
            <a:lvl3pPr marL="1772473" indent="0">
              <a:buNone/>
              <a:defRPr sz="3100">
                <a:solidFill>
                  <a:schemeClr val="tx1">
                    <a:tint val="75000"/>
                  </a:schemeClr>
                </a:solidFill>
              </a:defRPr>
            </a:lvl3pPr>
            <a:lvl4pPr marL="2658709" indent="0">
              <a:buNone/>
              <a:defRPr sz="2700">
                <a:solidFill>
                  <a:schemeClr val="tx1">
                    <a:tint val="75000"/>
                  </a:schemeClr>
                </a:solidFill>
              </a:defRPr>
            </a:lvl4pPr>
            <a:lvl5pPr marL="3544946" indent="0">
              <a:buNone/>
              <a:defRPr sz="2700">
                <a:solidFill>
                  <a:schemeClr val="tx1">
                    <a:tint val="75000"/>
                  </a:schemeClr>
                </a:solidFill>
              </a:defRPr>
            </a:lvl5pPr>
            <a:lvl6pPr marL="4431182" indent="0">
              <a:buNone/>
              <a:defRPr sz="2700">
                <a:solidFill>
                  <a:schemeClr val="tx1">
                    <a:tint val="75000"/>
                  </a:schemeClr>
                </a:solidFill>
              </a:defRPr>
            </a:lvl6pPr>
            <a:lvl7pPr marL="5317419" indent="0">
              <a:buNone/>
              <a:defRPr sz="2700">
                <a:solidFill>
                  <a:schemeClr val="tx1">
                    <a:tint val="75000"/>
                  </a:schemeClr>
                </a:solidFill>
              </a:defRPr>
            </a:lvl7pPr>
            <a:lvl8pPr marL="6203655" indent="0">
              <a:buNone/>
              <a:defRPr sz="2700">
                <a:solidFill>
                  <a:schemeClr val="tx1">
                    <a:tint val="75000"/>
                  </a:schemeClr>
                </a:solidFill>
              </a:defRPr>
            </a:lvl8pPr>
            <a:lvl9pPr marL="7089892" indent="0">
              <a:buNone/>
              <a:defRPr sz="2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92330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2" y="2520315"/>
            <a:ext cx="7950994" cy="7128392"/>
          </a:xfrm>
        </p:spPr>
        <p:txBody>
          <a:bodyPr/>
          <a:lstStyle>
            <a:lvl1pPr>
              <a:defRPr sz="54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151144" y="2520315"/>
            <a:ext cx="7950994" cy="7128392"/>
          </a:xfrm>
        </p:spPr>
        <p:txBody>
          <a:bodyPr/>
          <a:lstStyle>
            <a:lvl1pPr>
              <a:defRPr sz="54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44607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900113" y="2417804"/>
            <a:ext cx="7954120" cy="1007625"/>
          </a:xfrm>
        </p:spPr>
        <p:txBody>
          <a:bodyPr anchor="b"/>
          <a:lstStyle>
            <a:lvl1pPr marL="0" indent="0">
              <a:buNone/>
              <a:defRPr sz="4700" b="1"/>
            </a:lvl1pPr>
            <a:lvl2pPr marL="886236" indent="0">
              <a:buNone/>
              <a:defRPr sz="3900" b="1"/>
            </a:lvl2pPr>
            <a:lvl3pPr marL="1772473" indent="0">
              <a:buNone/>
              <a:defRPr sz="3500" b="1"/>
            </a:lvl3pPr>
            <a:lvl4pPr marL="2658709" indent="0">
              <a:buNone/>
              <a:defRPr sz="3100" b="1"/>
            </a:lvl4pPr>
            <a:lvl5pPr marL="3544946" indent="0">
              <a:buNone/>
              <a:defRPr sz="3100" b="1"/>
            </a:lvl5pPr>
            <a:lvl6pPr marL="4431182" indent="0">
              <a:buNone/>
              <a:defRPr sz="3100" b="1"/>
            </a:lvl6pPr>
            <a:lvl7pPr marL="5317419" indent="0">
              <a:buNone/>
              <a:defRPr sz="3100" b="1"/>
            </a:lvl7pPr>
            <a:lvl8pPr marL="6203655" indent="0">
              <a:buNone/>
              <a:defRPr sz="3100" b="1"/>
            </a:lvl8pPr>
            <a:lvl9pPr marL="7089892" indent="0">
              <a:buNone/>
              <a:defRPr sz="3100" b="1"/>
            </a:lvl9pPr>
          </a:lstStyle>
          <a:p>
            <a:pPr lvl="0"/>
            <a:r>
              <a:rPr lang="en-US"/>
              <a:t>Click to edit Master text styles</a:t>
            </a:r>
          </a:p>
        </p:txBody>
      </p:sp>
      <p:sp>
        <p:nvSpPr>
          <p:cNvPr id="4" name="Content Placeholder 3"/>
          <p:cNvSpPr>
            <a:spLocks noGrp="1"/>
          </p:cNvSpPr>
          <p:nvPr>
            <p:ph sz="half" idx="2"/>
          </p:nvPr>
        </p:nvSpPr>
        <p:spPr>
          <a:xfrm>
            <a:off x="900113" y="3425428"/>
            <a:ext cx="7954120" cy="6223279"/>
          </a:xfrm>
        </p:spPr>
        <p:txBody>
          <a:bodyPr/>
          <a:lstStyle>
            <a:lvl1pPr>
              <a:defRPr sz="47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144896" y="2417804"/>
            <a:ext cx="7957245" cy="1007625"/>
          </a:xfrm>
        </p:spPr>
        <p:txBody>
          <a:bodyPr anchor="b"/>
          <a:lstStyle>
            <a:lvl1pPr marL="0" indent="0">
              <a:buNone/>
              <a:defRPr sz="4700" b="1"/>
            </a:lvl1pPr>
            <a:lvl2pPr marL="886236" indent="0">
              <a:buNone/>
              <a:defRPr sz="3900" b="1"/>
            </a:lvl2pPr>
            <a:lvl3pPr marL="1772473" indent="0">
              <a:buNone/>
              <a:defRPr sz="3500" b="1"/>
            </a:lvl3pPr>
            <a:lvl4pPr marL="2658709" indent="0">
              <a:buNone/>
              <a:defRPr sz="3100" b="1"/>
            </a:lvl4pPr>
            <a:lvl5pPr marL="3544946" indent="0">
              <a:buNone/>
              <a:defRPr sz="3100" b="1"/>
            </a:lvl5pPr>
            <a:lvl6pPr marL="4431182" indent="0">
              <a:buNone/>
              <a:defRPr sz="3100" b="1"/>
            </a:lvl6pPr>
            <a:lvl7pPr marL="5317419" indent="0">
              <a:buNone/>
              <a:defRPr sz="3100" b="1"/>
            </a:lvl7pPr>
            <a:lvl8pPr marL="6203655" indent="0">
              <a:buNone/>
              <a:defRPr sz="3100" b="1"/>
            </a:lvl8pPr>
            <a:lvl9pPr marL="7089892" indent="0">
              <a:buNone/>
              <a:defRPr sz="3100" b="1"/>
            </a:lvl9pPr>
          </a:lstStyle>
          <a:p>
            <a:pPr lvl="0"/>
            <a:r>
              <a:rPr lang="en-US"/>
              <a:t>Click to edit Master text styles</a:t>
            </a:r>
          </a:p>
        </p:txBody>
      </p:sp>
      <p:sp>
        <p:nvSpPr>
          <p:cNvPr id="6" name="Content Placeholder 5"/>
          <p:cNvSpPr>
            <a:spLocks noGrp="1"/>
          </p:cNvSpPr>
          <p:nvPr>
            <p:ph sz="quarter" idx="4"/>
          </p:nvPr>
        </p:nvSpPr>
        <p:spPr>
          <a:xfrm>
            <a:off x="9144896" y="3425428"/>
            <a:ext cx="7957245" cy="6223279"/>
          </a:xfrm>
        </p:spPr>
        <p:txBody>
          <a:bodyPr/>
          <a:lstStyle>
            <a:lvl1pPr>
              <a:defRPr sz="47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t>31/03/2025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89499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t>31/03/2025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7997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t>31/03/2025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4218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0116" y="430055"/>
            <a:ext cx="5922616" cy="1830229"/>
          </a:xfrm>
        </p:spPr>
        <p:txBody>
          <a:bodyPr anchor="b"/>
          <a:lstStyle>
            <a:lvl1pPr algn="l">
              <a:defRPr sz="3900" b="1"/>
            </a:lvl1pPr>
          </a:lstStyle>
          <a:p>
            <a:r>
              <a:rPr lang="en-US"/>
              <a:t>Click to edit Master title style</a:t>
            </a:r>
            <a:endParaRPr lang="en-GB"/>
          </a:p>
        </p:txBody>
      </p:sp>
      <p:sp>
        <p:nvSpPr>
          <p:cNvPr id="3" name="Content Placeholder 2"/>
          <p:cNvSpPr>
            <a:spLocks noGrp="1"/>
          </p:cNvSpPr>
          <p:nvPr>
            <p:ph idx="1"/>
          </p:nvPr>
        </p:nvSpPr>
        <p:spPr>
          <a:xfrm>
            <a:off x="7038380" y="430054"/>
            <a:ext cx="10063758" cy="9218653"/>
          </a:xfrm>
        </p:spPr>
        <p:txBody>
          <a:bodyPr/>
          <a:lstStyle>
            <a:lvl1pPr>
              <a:defRPr sz="6200"/>
            </a:lvl1pPr>
            <a:lvl2pPr>
              <a:defRPr sz="5400"/>
            </a:lvl2pPr>
            <a:lvl3pPr>
              <a:defRPr sz="47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900116" y="2260284"/>
            <a:ext cx="5922616" cy="7388424"/>
          </a:xfrm>
        </p:spPr>
        <p:txBody>
          <a:bodyPr/>
          <a:lstStyle>
            <a:lvl1pPr marL="0" indent="0">
              <a:buNone/>
              <a:defRPr sz="2700"/>
            </a:lvl1pPr>
            <a:lvl2pPr marL="886236" indent="0">
              <a:buNone/>
              <a:defRPr sz="2300"/>
            </a:lvl2pPr>
            <a:lvl3pPr marL="1772473" indent="0">
              <a:buNone/>
              <a:defRPr sz="1900"/>
            </a:lvl3pPr>
            <a:lvl4pPr marL="2658709" indent="0">
              <a:buNone/>
              <a:defRPr sz="1700"/>
            </a:lvl4pPr>
            <a:lvl5pPr marL="3544946" indent="0">
              <a:buNone/>
              <a:defRPr sz="1700"/>
            </a:lvl5pPr>
            <a:lvl6pPr marL="4431182" indent="0">
              <a:buNone/>
              <a:defRPr sz="1700"/>
            </a:lvl6pPr>
            <a:lvl7pPr marL="5317419" indent="0">
              <a:buNone/>
              <a:defRPr sz="1700"/>
            </a:lvl7pPr>
            <a:lvl8pPr marL="6203655" indent="0">
              <a:buNone/>
              <a:defRPr sz="1700"/>
            </a:lvl8pPr>
            <a:lvl9pPr marL="7089892" indent="0">
              <a:buNone/>
              <a:defRPr sz="17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76859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8567" y="7560945"/>
            <a:ext cx="10801350" cy="892613"/>
          </a:xfrm>
        </p:spPr>
        <p:txBody>
          <a:bodyPr anchor="b"/>
          <a:lstStyle>
            <a:lvl1pPr algn="l">
              <a:defRPr sz="3900" b="1"/>
            </a:lvl1pPr>
          </a:lstStyle>
          <a:p>
            <a:r>
              <a:rPr lang="en-US"/>
              <a:t>Click to edit Master title style</a:t>
            </a:r>
            <a:endParaRPr lang="en-GB"/>
          </a:p>
        </p:txBody>
      </p:sp>
      <p:sp>
        <p:nvSpPr>
          <p:cNvPr id="3" name="Picture Placeholder 2"/>
          <p:cNvSpPr>
            <a:spLocks noGrp="1"/>
          </p:cNvSpPr>
          <p:nvPr>
            <p:ph type="pic" idx="1"/>
          </p:nvPr>
        </p:nvSpPr>
        <p:spPr>
          <a:xfrm>
            <a:off x="3528567" y="965121"/>
            <a:ext cx="10801350" cy="6480810"/>
          </a:xfrm>
        </p:spPr>
        <p:txBody>
          <a:bodyPr/>
          <a:lstStyle>
            <a:lvl1pPr marL="0" indent="0">
              <a:buNone/>
              <a:defRPr sz="6200"/>
            </a:lvl1pPr>
            <a:lvl2pPr marL="886236" indent="0">
              <a:buNone/>
              <a:defRPr sz="5400"/>
            </a:lvl2pPr>
            <a:lvl3pPr marL="1772473" indent="0">
              <a:buNone/>
              <a:defRPr sz="4700"/>
            </a:lvl3pPr>
            <a:lvl4pPr marL="2658709" indent="0">
              <a:buNone/>
              <a:defRPr sz="3900"/>
            </a:lvl4pPr>
            <a:lvl5pPr marL="3544946" indent="0">
              <a:buNone/>
              <a:defRPr sz="3900"/>
            </a:lvl5pPr>
            <a:lvl6pPr marL="4431182" indent="0">
              <a:buNone/>
              <a:defRPr sz="3900"/>
            </a:lvl6pPr>
            <a:lvl7pPr marL="5317419" indent="0">
              <a:buNone/>
              <a:defRPr sz="3900"/>
            </a:lvl7pPr>
            <a:lvl8pPr marL="6203655" indent="0">
              <a:buNone/>
              <a:defRPr sz="3900"/>
            </a:lvl8pPr>
            <a:lvl9pPr marL="7089892" indent="0">
              <a:buNone/>
              <a:defRPr sz="3900"/>
            </a:lvl9pPr>
          </a:lstStyle>
          <a:p>
            <a:r>
              <a:rPr lang="en-US"/>
              <a:t>Click icon to add picture</a:t>
            </a:r>
            <a:endParaRPr lang="en-GB"/>
          </a:p>
        </p:txBody>
      </p:sp>
      <p:sp>
        <p:nvSpPr>
          <p:cNvPr id="4" name="Text Placeholder 3"/>
          <p:cNvSpPr>
            <a:spLocks noGrp="1"/>
          </p:cNvSpPr>
          <p:nvPr>
            <p:ph type="body" sz="half" idx="2"/>
          </p:nvPr>
        </p:nvSpPr>
        <p:spPr>
          <a:xfrm>
            <a:off x="3528567" y="8453558"/>
            <a:ext cx="10801350" cy="1267657"/>
          </a:xfrm>
        </p:spPr>
        <p:txBody>
          <a:bodyPr/>
          <a:lstStyle>
            <a:lvl1pPr marL="0" indent="0">
              <a:buNone/>
              <a:defRPr sz="2700"/>
            </a:lvl1pPr>
            <a:lvl2pPr marL="886236" indent="0">
              <a:buNone/>
              <a:defRPr sz="2300"/>
            </a:lvl2pPr>
            <a:lvl3pPr marL="1772473" indent="0">
              <a:buNone/>
              <a:defRPr sz="1900"/>
            </a:lvl3pPr>
            <a:lvl4pPr marL="2658709" indent="0">
              <a:buNone/>
              <a:defRPr sz="1700"/>
            </a:lvl4pPr>
            <a:lvl5pPr marL="3544946" indent="0">
              <a:buNone/>
              <a:defRPr sz="1700"/>
            </a:lvl5pPr>
            <a:lvl6pPr marL="4431182" indent="0">
              <a:buNone/>
              <a:defRPr sz="1700"/>
            </a:lvl6pPr>
            <a:lvl7pPr marL="5317419" indent="0">
              <a:buNone/>
              <a:defRPr sz="1700"/>
            </a:lvl7pPr>
            <a:lvl8pPr marL="6203655" indent="0">
              <a:buNone/>
              <a:defRPr sz="1700"/>
            </a:lvl8pPr>
            <a:lvl9pPr marL="7089892" indent="0">
              <a:buNone/>
              <a:defRPr sz="17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5583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432555"/>
            <a:ext cx="16202025" cy="1800225"/>
          </a:xfrm>
          <a:prstGeom prst="rect">
            <a:avLst/>
          </a:prstGeom>
        </p:spPr>
        <p:txBody>
          <a:bodyPr vert="horz" lIns="177247" tIns="88624" rIns="177247" bIns="8862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00113" y="2520315"/>
            <a:ext cx="16202025" cy="7128392"/>
          </a:xfrm>
          <a:prstGeom prst="rect">
            <a:avLst/>
          </a:prstGeom>
        </p:spPr>
        <p:txBody>
          <a:bodyPr vert="horz" lIns="177247" tIns="88624" rIns="177247" bIns="886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900113" y="10011254"/>
            <a:ext cx="4200525" cy="575072"/>
          </a:xfrm>
          <a:prstGeom prst="rect">
            <a:avLst/>
          </a:prstGeom>
        </p:spPr>
        <p:txBody>
          <a:bodyPr vert="horz" lIns="177247" tIns="88624" rIns="177247" bIns="88624" rtlCol="0" anchor="ctr"/>
          <a:lstStyle>
            <a:lvl1pPr algn="l">
              <a:defRPr sz="2300">
                <a:solidFill>
                  <a:schemeClr val="tx1">
                    <a:tint val="75000"/>
                  </a:schemeClr>
                </a:solidFill>
              </a:defRPr>
            </a:lvl1pPr>
          </a:lstStyle>
          <a:p>
            <a:fld id="{066E4B1D-ADB2-4F15-8389-44110F300007}" type="datetimeFigureOut">
              <a:rPr lang="en-GB" smtClean="0"/>
              <a:t>31/03/2025</a:t>
            </a:fld>
            <a:endParaRPr lang="en-GB"/>
          </a:p>
        </p:txBody>
      </p:sp>
      <p:sp>
        <p:nvSpPr>
          <p:cNvPr id="5" name="Footer Placeholder 4"/>
          <p:cNvSpPr>
            <a:spLocks noGrp="1"/>
          </p:cNvSpPr>
          <p:nvPr>
            <p:ph type="ftr" sz="quarter" idx="3"/>
          </p:nvPr>
        </p:nvSpPr>
        <p:spPr>
          <a:xfrm>
            <a:off x="6150769" y="10011254"/>
            <a:ext cx="5700713" cy="575072"/>
          </a:xfrm>
          <a:prstGeom prst="rect">
            <a:avLst/>
          </a:prstGeom>
        </p:spPr>
        <p:txBody>
          <a:bodyPr vert="horz" lIns="177247" tIns="88624" rIns="177247" bIns="88624" rtlCol="0" anchor="ctr"/>
          <a:lstStyle>
            <a:lvl1pPr algn="ctr">
              <a:defRPr sz="23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01613" y="10011254"/>
            <a:ext cx="4200525" cy="575072"/>
          </a:xfrm>
          <a:prstGeom prst="rect">
            <a:avLst/>
          </a:prstGeom>
        </p:spPr>
        <p:txBody>
          <a:bodyPr vert="horz" lIns="177247" tIns="88624" rIns="177247" bIns="88624" rtlCol="0" anchor="ctr"/>
          <a:lstStyle>
            <a:lvl1pPr algn="r">
              <a:defRPr sz="2300">
                <a:solidFill>
                  <a:schemeClr val="tx1">
                    <a:tint val="75000"/>
                  </a:schemeClr>
                </a:solidFill>
              </a:defRPr>
            </a:lvl1pPr>
          </a:lstStyle>
          <a:p>
            <a:fld id="{C6623AC5-E736-42FC-804D-CE08A2C83742}" type="slidenum">
              <a:rPr lang="en-GB" smtClean="0"/>
              <a:t>‹#›</a:t>
            </a:fld>
            <a:endParaRPr lang="en-GB"/>
          </a:p>
        </p:txBody>
      </p:sp>
    </p:spTree>
    <p:extLst>
      <p:ext uri="{BB962C8B-B14F-4D97-AF65-F5344CB8AC3E}">
        <p14:creationId xmlns:p14="http://schemas.microsoft.com/office/powerpoint/2010/main" val="42768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72473" rtl="0" eaLnBrk="1" latinLnBrk="0" hangingPunct="1">
        <a:spcBef>
          <a:spcPct val="0"/>
        </a:spcBef>
        <a:buNone/>
        <a:defRPr sz="8500" kern="1200">
          <a:solidFill>
            <a:schemeClr val="tx1"/>
          </a:solidFill>
          <a:latin typeface="+mj-lt"/>
          <a:ea typeface="+mj-ea"/>
          <a:cs typeface="+mj-cs"/>
        </a:defRPr>
      </a:lvl1pPr>
    </p:titleStyle>
    <p:bodyStyle>
      <a:lvl1pPr marL="664677" indent="-664677" algn="l" defTabSz="1772473" rtl="0" eaLnBrk="1" latinLnBrk="0" hangingPunct="1">
        <a:spcBef>
          <a:spcPct val="20000"/>
        </a:spcBef>
        <a:buFont typeface="Arial" pitchFamily="34" charset="0"/>
        <a:buChar char="•"/>
        <a:defRPr sz="6200" kern="1200">
          <a:solidFill>
            <a:schemeClr val="tx1"/>
          </a:solidFill>
          <a:latin typeface="+mn-lt"/>
          <a:ea typeface="+mn-ea"/>
          <a:cs typeface="+mn-cs"/>
        </a:defRPr>
      </a:lvl1pPr>
      <a:lvl2pPr marL="1440134" indent="-553898" algn="l" defTabSz="1772473" rtl="0" eaLnBrk="1" latinLnBrk="0" hangingPunct="1">
        <a:spcBef>
          <a:spcPct val="20000"/>
        </a:spcBef>
        <a:buFont typeface="Arial" pitchFamily="34" charset="0"/>
        <a:buChar char="–"/>
        <a:defRPr sz="5400" kern="1200">
          <a:solidFill>
            <a:schemeClr val="tx1"/>
          </a:solidFill>
          <a:latin typeface="+mn-lt"/>
          <a:ea typeface="+mn-ea"/>
          <a:cs typeface="+mn-cs"/>
        </a:defRPr>
      </a:lvl2pPr>
      <a:lvl3pPr marL="2215591" indent="-443118" algn="l" defTabSz="1772473" rtl="0" eaLnBrk="1" latinLnBrk="0" hangingPunct="1">
        <a:spcBef>
          <a:spcPct val="20000"/>
        </a:spcBef>
        <a:buFont typeface="Arial" pitchFamily="34" charset="0"/>
        <a:buChar char="•"/>
        <a:defRPr sz="4700" kern="1200">
          <a:solidFill>
            <a:schemeClr val="tx1"/>
          </a:solidFill>
          <a:latin typeface="+mn-lt"/>
          <a:ea typeface="+mn-ea"/>
          <a:cs typeface="+mn-cs"/>
        </a:defRPr>
      </a:lvl3pPr>
      <a:lvl4pPr marL="3101828" indent="-443118" algn="l" defTabSz="1772473" rtl="0" eaLnBrk="1" latinLnBrk="0" hangingPunct="1">
        <a:spcBef>
          <a:spcPct val="20000"/>
        </a:spcBef>
        <a:buFont typeface="Arial" pitchFamily="34" charset="0"/>
        <a:buChar char="–"/>
        <a:defRPr sz="3900" kern="1200">
          <a:solidFill>
            <a:schemeClr val="tx1"/>
          </a:solidFill>
          <a:latin typeface="+mn-lt"/>
          <a:ea typeface="+mn-ea"/>
          <a:cs typeface="+mn-cs"/>
        </a:defRPr>
      </a:lvl4pPr>
      <a:lvl5pPr marL="3988064" indent="-443118" algn="l" defTabSz="1772473" rtl="0" eaLnBrk="1" latinLnBrk="0" hangingPunct="1">
        <a:spcBef>
          <a:spcPct val="20000"/>
        </a:spcBef>
        <a:buFont typeface="Arial" pitchFamily="34" charset="0"/>
        <a:buChar char="»"/>
        <a:defRPr sz="3900" kern="1200">
          <a:solidFill>
            <a:schemeClr val="tx1"/>
          </a:solidFill>
          <a:latin typeface="+mn-lt"/>
          <a:ea typeface="+mn-ea"/>
          <a:cs typeface="+mn-cs"/>
        </a:defRPr>
      </a:lvl5pPr>
      <a:lvl6pPr marL="4874301" indent="-443118" algn="l" defTabSz="1772473" rtl="0" eaLnBrk="1" latinLnBrk="0" hangingPunct="1">
        <a:spcBef>
          <a:spcPct val="20000"/>
        </a:spcBef>
        <a:buFont typeface="Arial" pitchFamily="34" charset="0"/>
        <a:buChar char="•"/>
        <a:defRPr sz="3900" kern="1200">
          <a:solidFill>
            <a:schemeClr val="tx1"/>
          </a:solidFill>
          <a:latin typeface="+mn-lt"/>
          <a:ea typeface="+mn-ea"/>
          <a:cs typeface="+mn-cs"/>
        </a:defRPr>
      </a:lvl6pPr>
      <a:lvl7pPr marL="5760537" indent="-443118" algn="l" defTabSz="1772473" rtl="0" eaLnBrk="1" latinLnBrk="0" hangingPunct="1">
        <a:spcBef>
          <a:spcPct val="20000"/>
        </a:spcBef>
        <a:buFont typeface="Arial" pitchFamily="34" charset="0"/>
        <a:buChar char="•"/>
        <a:defRPr sz="3900" kern="1200">
          <a:solidFill>
            <a:schemeClr val="tx1"/>
          </a:solidFill>
          <a:latin typeface="+mn-lt"/>
          <a:ea typeface="+mn-ea"/>
          <a:cs typeface="+mn-cs"/>
        </a:defRPr>
      </a:lvl7pPr>
      <a:lvl8pPr marL="6646774" indent="-443118" algn="l" defTabSz="1772473" rtl="0" eaLnBrk="1" latinLnBrk="0" hangingPunct="1">
        <a:spcBef>
          <a:spcPct val="20000"/>
        </a:spcBef>
        <a:buFont typeface="Arial" pitchFamily="34" charset="0"/>
        <a:buChar char="•"/>
        <a:defRPr sz="3900" kern="1200">
          <a:solidFill>
            <a:schemeClr val="tx1"/>
          </a:solidFill>
          <a:latin typeface="+mn-lt"/>
          <a:ea typeface="+mn-ea"/>
          <a:cs typeface="+mn-cs"/>
        </a:defRPr>
      </a:lvl8pPr>
      <a:lvl9pPr marL="7533010" indent="-443118" algn="l" defTabSz="1772473" rtl="0" eaLnBrk="1" latinLnBrk="0" hangingPunct="1">
        <a:spcBef>
          <a:spcPct val="20000"/>
        </a:spcBef>
        <a:buFont typeface="Arial" pitchFamily="34" charset="0"/>
        <a:buChar char="•"/>
        <a:defRPr sz="3900" kern="1200">
          <a:solidFill>
            <a:schemeClr val="tx1"/>
          </a:solidFill>
          <a:latin typeface="+mn-lt"/>
          <a:ea typeface="+mn-ea"/>
          <a:cs typeface="+mn-cs"/>
        </a:defRPr>
      </a:lvl9pPr>
    </p:bodyStyle>
    <p:otherStyle>
      <a:defPPr>
        <a:defRPr lang="en-US"/>
      </a:defPPr>
      <a:lvl1pPr marL="0" algn="l" defTabSz="1772473" rtl="0" eaLnBrk="1" latinLnBrk="0" hangingPunct="1">
        <a:defRPr sz="3500" kern="1200">
          <a:solidFill>
            <a:schemeClr val="tx1"/>
          </a:solidFill>
          <a:latin typeface="+mn-lt"/>
          <a:ea typeface="+mn-ea"/>
          <a:cs typeface="+mn-cs"/>
        </a:defRPr>
      </a:lvl1pPr>
      <a:lvl2pPr marL="886236" algn="l" defTabSz="1772473" rtl="0" eaLnBrk="1" latinLnBrk="0" hangingPunct="1">
        <a:defRPr sz="3500" kern="1200">
          <a:solidFill>
            <a:schemeClr val="tx1"/>
          </a:solidFill>
          <a:latin typeface="+mn-lt"/>
          <a:ea typeface="+mn-ea"/>
          <a:cs typeface="+mn-cs"/>
        </a:defRPr>
      </a:lvl2pPr>
      <a:lvl3pPr marL="1772473" algn="l" defTabSz="1772473" rtl="0" eaLnBrk="1" latinLnBrk="0" hangingPunct="1">
        <a:defRPr sz="3500" kern="1200">
          <a:solidFill>
            <a:schemeClr val="tx1"/>
          </a:solidFill>
          <a:latin typeface="+mn-lt"/>
          <a:ea typeface="+mn-ea"/>
          <a:cs typeface="+mn-cs"/>
        </a:defRPr>
      </a:lvl3pPr>
      <a:lvl4pPr marL="2658709" algn="l" defTabSz="1772473" rtl="0" eaLnBrk="1" latinLnBrk="0" hangingPunct="1">
        <a:defRPr sz="3500" kern="1200">
          <a:solidFill>
            <a:schemeClr val="tx1"/>
          </a:solidFill>
          <a:latin typeface="+mn-lt"/>
          <a:ea typeface="+mn-ea"/>
          <a:cs typeface="+mn-cs"/>
        </a:defRPr>
      </a:lvl4pPr>
      <a:lvl5pPr marL="3544946" algn="l" defTabSz="1772473" rtl="0" eaLnBrk="1" latinLnBrk="0" hangingPunct="1">
        <a:defRPr sz="3500" kern="1200">
          <a:solidFill>
            <a:schemeClr val="tx1"/>
          </a:solidFill>
          <a:latin typeface="+mn-lt"/>
          <a:ea typeface="+mn-ea"/>
          <a:cs typeface="+mn-cs"/>
        </a:defRPr>
      </a:lvl5pPr>
      <a:lvl6pPr marL="4431182" algn="l" defTabSz="1772473" rtl="0" eaLnBrk="1" latinLnBrk="0" hangingPunct="1">
        <a:defRPr sz="3500" kern="1200">
          <a:solidFill>
            <a:schemeClr val="tx1"/>
          </a:solidFill>
          <a:latin typeface="+mn-lt"/>
          <a:ea typeface="+mn-ea"/>
          <a:cs typeface="+mn-cs"/>
        </a:defRPr>
      </a:lvl6pPr>
      <a:lvl7pPr marL="5317419" algn="l" defTabSz="1772473" rtl="0" eaLnBrk="1" latinLnBrk="0" hangingPunct="1">
        <a:defRPr sz="3500" kern="1200">
          <a:solidFill>
            <a:schemeClr val="tx1"/>
          </a:solidFill>
          <a:latin typeface="+mn-lt"/>
          <a:ea typeface="+mn-ea"/>
          <a:cs typeface="+mn-cs"/>
        </a:defRPr>
      </a:lvl7pPr>
      <a:lvl8pPr marL="6203655" algn="l" defTabSz="1772473" rtl="0" eaLnBrk="1" latinLnBrk="0" hangingPunct="1">
        <a:defRPr sz="3500" kern="1200">
          <a:solidFill>
            <a:schemeClr val="tx1"/>
          </a:solidFill>
          <a:latin typeface="+mn-lt"/>
          <a:ea typeface="+mn-ea"/>
          <a:cs typeface="+mn-cs"/>
        </a:defRPr>
      </a:lvl8pPr>
      <a:lvl9pPr marL="7089892" algn="l" defTabSz="1772473"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5.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9046162" y="792163"/>
            <a:ext cx="784887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The Academic Cycle</a:t>
            </a:r>
          </a:p>
        </p:txBody>
      </p:sp>
      <p:pic>
        <p:nvPicPr>
          <p:cNvPr id="29" name="Picture 28" descr="The Academic Cycle - a colourful circle with segments containing a month of the year. Each month is hyperlinked to the relevant page in this PowerPoi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grpSp>
        <p:nvGrpSpPr>
          <p:cNvPr id="7" name="Group 6">
            <a:extLst>
              <a:ext uri="{FF2B5EF4-FFF2-40B4-BE49-F238E27FC236}">
                <a16:creationId xmlns:a16="http://schemas.microsoft.com/office/drawing/2014/main" id="{68D5134B-2DDF-555D-E41A-5A85716F50CD}"/>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30" name="TextBox 2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31" name="TextBox 3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32" name="TextBox 3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33" name="TextBox 3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34" name="TextBox 3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35" name="TextBox 3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36" name="TextBox 3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3" name="TextBox 52"/>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sp>
          <p:nvSpPr>
            <p:cNvPr id="52" name="TextBox 51"/>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51" name="TextBox 50"/>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50" name="TextBox 49"/>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49" name="TextBox 48"/>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grpSp>
      <p:sp>
        <p:nvSpPr>
          <p:cNvPr id="5" name="TextBox 4"/>
          <p:cNvSpPr txBox="1"/>
          <p:nvPr/>
        </p:nvSpPr>
        <p:spPr>
          <a:xfrm>
            <a:off x="9046162" y="2122555"/>
            <a:ext cx="8252580" cy="6494085"/>
          </a:xfrm>
          <a:prstGeom prst="rect">
            <a:avLst/>
          </a:prstGeom>
          <a:noFill/>
        </p:spPr>
        <p:txBody>
          <a:bodyPr wrap="square" lIns="91440" tIns="45720" rIns="91440" bIns="45720" rtlCol="0" anchor="t">
            <a:spAutoFit/>
          </a:bodyPr>
          <a:lstStyle/>
          <a:p>
            <a:r>
              <a:rPr lang="en-GB" sz="2600" dirty="0">
                <a:latin typeface="Segoe UI Light"/>
                <a:ea typeface="Segoe UI" panose="020B0502040204020203" pitchFamily="34" charset="0"/>
                <a:cs typeface="Segoe UI"/>
              </a:rPr>
              <a:t>This PowerPoint template can be used to provide guidance and links for the pertinent things which take place during a given month, split into different roles.</a:t>
            </a:r>
          </a:p>
          <a:p>
            <a:endParaRPr lang="en-GB" sz="2600" dirty="0">
              <a:latin typeface="Segoe UI Light" panose="020B0502040204020203" pitchFamily="34" charset="0"/>
              <a:ea typeface="Segoe UI" panose="020B0502040204020203" pitchFamily="34" charset="0"/>
              <a:cs typeface="Segoe UI" panose="020B0502040204020203" pitchFamily="34" charset="0"/>
            </a:endParaRPr>
          </a:p>
          <a:p>
            <a:r>
              <a:rPr lang="en-GB" sz="2600" dirty="0">
                <a:latin typeface="Segoe UI Light" panose="020B0502040204020203" pitchFamily="34" charset="0"/>
                <a:ea typeface="Segoe UI" panose="020B0502040204020203" pitchFamily="34" charset="0"/>
                <a:cs typeface="Segoe UI" panose="020B0502040204020203" pitchFamily="34" charset="0"/>
              </a:rPr>
              <a:t>The cycle represents the activity that academic staff are involved in throughout the year. We have included examples of content that you might want to consider, with our institutional links removed. You can add your own content and links for your own internal and external webpages. </a:t>
            </a:r>
          </a:p>
          <a:p>
            <a:endParaRPr lang="en-GB" sz="2600" dirty="0">
              <a:latin typeface="Segoe UI Light" panose="020B0502040204020203" pitchFamily="34" charset="0"/>
              <a:ea typeface="Segoe UI" panose="020B0502040204020203" pitchFamily="34" charset="0"/>
              <a:cs typeface="Segoe UI" panose="020B0502040204020203" pitchFamily="34" charset="0"/>
            </a:endParaRPr>
          </a:p>
          <a:p>
            <a:r>
              <a:rPr lang="en-GB" sz="2600" dirty="0">
                <a:latin typeface="Segoe UI Light" panose="020B0502040204020203" pitchFamily="34" charset="0"/>
                <a:ea typeface="Segoe UI" panose="020B0502040204020203" pitchFamily="34" charset="0"/>
                <a:cs typeface="Segoe UI" panose="020B0502040204020203" pitchFamily="34" charset="0"/>
              </a:rPr>
              <a:t>The months are hyperlinked and clicking on a month will take you to the relevant page.</a:t>
            </a:r>
          </a:p>
          <a:p>
            <a:endParaRPr lang="en-GB" sz="2600" dirty="0">
              <a:latin typeface="Segoe UI Light" panose="020B0502040204020203" pitchFamily="34" charset="0"/>
              <a:ea typeface="Segoe UI" panose="020B0502040204020203" pitchFamily="34" charset="0"/>
              <a:cs typeface="Segoe UI" panose="020B0502040204020203" pitchFamily="34" charset="0"/>
            </a:endParaRPr>
          </a:p>
          <a:p>
            <a:r>
              <a:rPr lang="en-GB" sz="2600" dirty="0">
                <a:latin typeface="Segoe UI Light" panose="020B0502040204020203" pitchFamily="34" charset="0"/>
                <a:ea typeface="Segoe UI" panose="020B0502040204020203" pitchFamily="34" charset="0"/>
                <a:cs typeface="Segoe UI" panose="020B0502040204020203" pitchFamily="34" charset="0"/>
              </a:rPr>
              <a:t>When complete, save as PowerPoint Show (*.</a:t>
            </a:r>
            <a:r>
              <a:rPr lang="en-GB" sz="2600" dirty="0" err="1">
                <a:latin typeface="Segoe UI Light" panose="020B0502040204020203" pitchFamily="34" charset="0"/>
                <a:ea typeface="Segoe UI" panose="020B0502040204020203" pitchFamily="34" charset="0"/>
                <a:cs typeface="Segoe UI" panose="020B0502040204020203" pitchFamily="34" charset="0"/>
              </a:rPr>
              <a:t>ppsx</a:t>
            </a:r>
            <a:r>
              <a:rPr lang="en-GB" sz="2600" dirty="0">
                <a:latin typeface="Segoe UI Light" panose="020B0502040204020203" pitchFamily="34" charset="0"/>
                <a:ea typeface="Segoe UI" panose="020B0502040204020203" pitchFamily="34" charset="0"/>
                <a:cs typeface="Segoe UI" panose="020B0502040204020203" pitchFamily="34" charset="0"/>
              </a:rPr>
              <a:t>) and it can be used as an interactive resource.</a:t>
            </a:r>
          </a:p>
        </p:txBody>
      </p:sp>
      <p:sp>
        <p:nvSpPr>
          <p:cNvPr id="2" name="TextBox 1">
            <a:extLst>
              <a:ext uri="{FF2B5EF4-FFF2-40B4-BE49-F238E27FC236}">
                <a16:creationId xmlns:a16="http://schemas.microsoft.com/office/drawing/2014/main" id="{28FA846C-7480-AEAE-94AB-B29F4F0AB588}"/>
              </a:ext>
            </a:extLst>
          </p:cNvPr>
          <p:cNvSpPr txBox="1"/>
          <p:nvPr/>
        </p:nvSpPr>
        <p:spPr>
          <a:xfrm>
            <a:off x="9084101" y="8923072"/>
            <a:ext cx="7848872" cy="1077218"/>
          </a:xfrm>
          <a:prstGeom prst="rect">
            <a:avLst/>
          </a:prstGeom>
          <a:noFill/>
        </p:spPr>
        <p:txBody>
          <a:bodyPr wrap="square" rtlCol="0">
            <a:spAutoFit/>
          </a:bodyPr>
          <a:lstStyle/>
          <a:p>
            <a:r>
              <a:rPr lang="en-GB" sz="3200" b="1" dirty="0">
                <a:latin typeface="Segoe UI Light" panose="020B0502040204020203" pitchFamily="34" charset="0"/>
                <a:ea typeface="Segoe UI" panose="020B0502040204020203" pitchFamily="34" charset="0"/>
                <a:cs typeface="Segoe UI" panose="020B0502040204020203" pitchFamily="34" charset="0"/>
              </a:rPr>
              <a:t>Created by Alison Purvis, Chris Payne, and Claire Hannah at Sheffield Hallam University</a:t>
            </a:r>
          </a:p>
        </p:txBody>
      </p:sp>
      <p:grpSp>
        <p:nvGrpSpPr>
          <p:cNvPr id="6" name="Group 5">
            <a:extLst>
              <a:ext uri="{FF2B5EF4-FFF2-40B4-BE49-F238E27FC236}">
                <a16:creationId xmlns:a16="http://schemas.microsoft.com/office/drawing/2014/main" id="{99742C12-C355-C99A-6647-4072D05B1EDE}"/>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70" name="Freeform 69">
              <a:hlinkClick r:id="rId3"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Freeform 70">
              <a:hlinkClick r:id="rId4"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5"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6"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a:hlinkClick r:id="rId7"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a:hlinkClick r:id="rId8"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a:hlinkClick r:id="rId9"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a:hlinkClick r:id="rId10"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11" action="ppaction://hlinksldjump"/>
              <a:extLst>
                <a:ext uri="{C183D7F6-B498-43B3-948B-1728B52AA6E4}">
                  <adec:decorative xmlns:adec="http://schemas.microsoft.com/office/drawing/2017/decorative" val="1"/>
                </a:ext>
              </a:extLst>
            </p:cNvPr>
            <p:cNvSpPr/>
            <p:nvPr/>
          </p:nvSpPr>
          <p:spPr>
            <a:xfrm>
              <a:off x="740434" y="6881677"/>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12"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13"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4"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781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1"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May</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917643"/>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PG</a:t>
            </a:r>
          </a:p>
        </p:txBody>
      </p:sp>
      <p:sp>
        <p:nvSpPr>
          <p:cNvPr id="35" name="TextBox 34"/>
          <p:cNvSpPr txBox="1"/>
          <p:nvPr/>
        </p:nvSpPr>
        <p:spPr>
          <a:xfrm>
            <a:off x="9361163" y="2448347"/>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3024411"/>
            <a:ext cx="4176464" cy="1656306"/>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End of module evaluation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Finals / Viva</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Open Day PG</a:t>
            </a:r>
          </a:p>
        </p:txBody>
      </p:sp>
      <p:sp>
        <p:nvSpPr>
          <p:cNvPr id="8" name="Rectangle 7"/>
          <p:cNvSpPr/>
          <p:nvPr/>
        </p:nvSpPr>
        <p:spPr>
          <a:xfrm>
            <a:off x="9361165" y="5040635"/>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5602133"/>
            <a:ext cx="3988943" cy="1656306"/>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Validation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Exams / Viva</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AHP annual monitoring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Update PG OLP</a:t>
            </a:r>
          </a:p>
        </p:txBody>
      </p:sp>
      <p:sp>
        <p:nvSpPr>
          <p:cNvPr id="13" name="Rectangle 12">
            <a:extLst>
              <a:ext uri="{C183D7F6-B498-43B3-948B-1728B52AA6E4}">
                <adec:decorative xmlns:adec="http://schemas.microsoft.com/office/drawing/2017/decorative" val="0"/>
              </a:ext>
            </a:extLst>
          </p:cNvPr>
          <p:cNvSpPr/>
          <p:nvPr/>
        </p:nvSpPr>
        <p:spPr>
          <a:xfrm>
            <a:off x="13681707" y="5602133"/>
            <a:ext cx="3816424" cy="830997"/>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Complete timetable</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Moderation </a:t>
            </a:r>
          </a:p>
        </p:txBody>
      </p:sp>
      <p:sp>
        <p:nvSpPr>
          <p:cNvPr id="10" name="Rectangle 9"/>
          <p:cNvSpPr/>
          <p:nvPr/>
        </p:nvSpPr>
        <p:spPr>
          <a:xfrm>
            <a:off x="9361165" y="7659029"/>
            <a:ext cx="8641085" cy="579088"/>
          </a:xfrm>
          <a:prstGeom prst="rect">
            <a:avLst/>
          </a:prstGeom>
          <a:solidFill>
            <a:schemeClr val="accent3">
              <a:lumMod val="75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Departmental Information</a:t>
            </a:r>
          </a:p>
        </p:txBody>
      </p:sp>
      <p:sp>
        <p:nvSpPr>
          <p:cNvPr id="11" name="Rectangle 10"/>
          <p:cNvSpPr/>
          <p:nvPr/>
        </p:nvSpPr>
        <p:spPr>
          <a:xfrm>
            <a:off x="9361165" y="8227448"/>
            <a:ext cx="4536504" cy="548311"/>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AHP annual monitoring</a:t>
            </a:r>
          </a:p>
        </p:txBody>
      </p:sp>
      <p:grpSp>
        <p:nvGrpSpPr>
          <p:cNvPr id="5" name="Group 4">
            <a:extLst>
              <a:ext uri="{FF2B5EF4-FFF2-40B4-BE49-F238E27FC236}">
                <a16:creationId xmlns:a16="http://schemas.microsoft.com/office/drawing/2014/main" id="{FD91C687-C598-D11B-ACB3-67DF4B5990DB}"/>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3" name="Group 2">
            <a:extLst>
              <a:ext uri="{FF2B5EF4-FFF2-40B4-BE49-F238E27FC236}">
                <a16:creationId xmlns:a16="http://schemas.microsoft.com/office/drawing/2014/main" id="{1C71FE4E-D2DA-437C-C229-B4043CC9E990}"/>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906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June</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2764302"/>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Peer review and enhancement (PRE)</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DAB (further information)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Module handbook, assessment brief, marking criteria</a:t>
            </a:r>
          </a:p>
        </p:txBody>
      </p:sp>
      <p:sp>
        <p:nvSpPr>
          <p:cNvPr id="35" name="TextBox 34"/>
          <p:cNvSpPr txBox="1"/>
          <p:nvPr/>
        </p:nvSpPr>
        <p:spPr>
          <a:xfrm>
            <a:off x="9361165" y="4032523"/>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4608587"/>
            <a:ext cx="4320543" cy="1286975"/>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Open Day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Module reviews</a:t>
            </a:r>
          </a:p>
        </p:txBody>
      </p:sp>
      <p:grpSp>
        <p:nvGrpSpPr>
          <p:cNvPr id="5" name="Group 4">
            <a:extLst>
              <a:ext uri="{FF2B5EF4-FFF2-40B4-BE49-F238E27FC236}">
                <a16:creationId xmlns:a16="http://schemas.microsoft.com/office/drawing/2014/main" id="{0D4673F0-6548-E440-7937-D7BD804BEA3B}"/>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3" name="Group 2">
            <a:extLst>
              <a:ext uri="{FF2B5EF4-FFF2-40B4-BE49-F238E27FC236}">
                <a16:creationId xmlns:a16="http://schemas.microsoft.com/office/drawing/2014/main" id="{C40448A1-C16D-995B-6784-FBAF60739624}"/>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2888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July</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1286975"/>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DAB (further information) </a:t>
            </a:r>
            <a:br>
              <a:rPr lang="en-GB" sz="2400" dirty="0">
                <a:latin typeface="Segoe UI Light" panose="020B0502040204020203" pitchFamily="34" charset="0"/>
                <a:cs typeface="Segoe UI Light" panose="020B0502040204020203" pitchFamily="34" charset="0"/>
              </a:rPr>
            </a:br>
            <a:r>
              <a:rPr lang="en-GB" sz="2400" dirty="0">
                <a:latin typeface="Segoe UI Light" panose="020B0502040204020203" pitchFamily="34" charset="0"/>
                <a:cs typeface="Segoe UI Light" panose="020B0502040204020203" pitchFamily="34" charset="0"/>
              </a:rPr>
              <a:t>Referral course work</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Appraisal</a:t>
            </a:r>
          </a:p>
        </p:txBody>
      </p:sp>
      <p:sp>
        <p:nvSpPr>
          <p:cNvPr id="35" name="TextBox 34"/>
          <p:cNvSpPr txBox="1"/>
          <p:nvPr/>
        </p:nvSpPr>
        <p:spPr>
          <a:xfrm>
            <a:off x="9361165" y="2520355"/>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3096419"/>
            <a:ext cx="4320543" cy="1286975"/>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Internal and external verification</a:t>
            </a:r>
          </a:p>
        </p:txBody>
      </p:sp>
      <p:grpSp>
        <p:nvGrpSpPr>
          <p:cNvPr id="5" name="Group 4">
            <a:extLst>
              <a:ext uri="{FF2B5EF4-FFF2-40B4-BE49-F238E27FC236}">
                <a16:creationId xmlns:a16="http://schemas.microsoft.com/office/drawing/2014/main" id="{E7F9BD97-151B-A800-5054-49D5A97CC1CB}"/>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3" name="Group 2">
            <a:extLst>
              <a:ext uri="{FF2B5EF4-FFF2-40B4-BE49-F238E27FC236}">
                <a16:creationId xmlns:a16="http://schemas.microsoft.com/office/drawing/2014/main" id="{902DAFDC-6798-13B8-E0CC-1EB8BE7FF860}"/>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2393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August</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2025638"/>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DAB (further information)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Marking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Moderation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Reading week</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NSS and PTES results</a:t>
            </a:r>
          </a:p>
        </p:txBody>
      </p:sp>
      <p:sp>
        <p:nvSpPr>
          <p:cNvPr id="3" name="Rectangle 2">
            <a:extLst>
              <a:ext uri="{FF2B5EF4-FFF2-40B4-BE49-F238E27FC236}">
                <a16:creationId xmlns:a16="http://schemas.microsoft.com/office/drawing/2014/main" id="{20E50800-0631-4B6E-8C1C-A976C50F56FD}"/>
              </a:ext>
              <a:ext uri="{C183D7F6-B498-43B3-948B-1728B52AA6E4}">
                <adec:decorative xmlns:adec="http://schemas.microsoft.com/office/drawing/2017/decorative" val="0"/>
              </a:ext>
            </a:extLst>
          </p:cNvPr>
          <p:cNvSpPr/>
          <p:nvPr/>
        </p:nvSpPr>
        <p:spPr>
          <a:xfrm>
            <a:off x="13681706" y="864171"/>
            <a:ext cx="4104395" cy="461665"/>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Clearing</a:t>
            </a:r>
          </a:p>
        </p:txBody>
      </p:sp>
      <p:sp>
        <p:nvSpPr>
          <p:cNvPr id="35" name="TextBox 34"/>
          <p:cNvSpPr txBox="1"/>
          <p:nvPr/>
        </p:nvSpPr>
        <p:spPr>
          <a:xfrm>
            <a:off x="9361165" y="3159013"/>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3735077"/>
            <a:ext cx="4320543" cy="2394970"/>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Module reviews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Professional issues support - notify of changes to module and course leads</a:t>
            </a:r>
          </a:p>
          <a:p>
            <a:pPr marL="342900" indent="-342900">
              <a:buFont typeface="Arial" panose="020B0604020202020204" pitchFamily="34" charset="0"/>
              <a:buChar char="•"/>
            </a:pPr>
            <a:endParaRPr lang="en-GB" sz="2400" dirty="0">
              <a:latin typeface="Segoe UI Light" panose="020B0502040204020203" pitchFamily="34" charset="0"/>
              <a:cs typeface="Segoe UI Light" panose="020B0502040204020203" pitchFamily="34" charset="0"/>
            </a:endParaRPr>
          </a:p>
        </p:txBody>
      </p:sp>
      <p:sp>
        <p:nvSpPr>
          <p:cNvPr id="8" name="Rectangle 7"/>
          <p:cNvSpPr/>
          <p:nvPr/>
        </p:nvSpPr>
        <p:spPr>
          <a:xfrm>
            <a:off x="9361165" y="6048747"/>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6610245"/>
            <a:ext cx="3988943" cy="2394970"/>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Validation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Annual reviews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Professional issues- notify of changes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Meet UG &amp; International new starters</a:t>
            </a:r>
          </a:p>
        </p:txBody>
      </p:sp>
      <p:grpSp>
        <p:nvGrpSpPr>
          <p:cNvPr id="10" name="Group 9">
            <a:extLst>
              <a:ext uri="{FF2B5EF4-FFF2-40B4-BE49-F238E27FC236}">
                <a16:creationId xmlns:a16="http://schemas.microsoft.com/office/drawing/2014/main" id="{4E90582F-B16B-F989-B6B5-573B83A00B69}"/>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5" name="Group 4">
            <a:extLst>
              <a:ext uri="{FF2B5EF4-FFF2-40B4-BE49-F238E27FC236}">
                <a16:creationId xmlns:a16="http://schemas.microsoft.com/office/drawing/2014/main" id="{1C5BE470-8A38-CFE9-79E3-58B691367EED}"/>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229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September</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2025638"/>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rPr>
              <a:t>Teaching PG</a:t>
            </a:r>
          </a:p>
          <a:p>
            <a:pPr marL="342900" indent="-342900">
              <a:buFont typeface="Arial" panose="020B0604020202020204" pitchFamily="34" charset="0"/>
              <a:buChar char="•"/>
            </a:pPr>
            <a:r>
              <a:rPr lang="en-GB" sz="2400" dirty="0">
                <a:latin typeface="Segoe UI Light" panose="020B0502040204020203" pitchFamily="34" charset="0"/>
              </a:rPr>
              <a:t>DAB (further information)</a:t>
            </a:r>
          </a:p>
          <a:p>
            <a:pPr marL="342900" indent="-342900">
              <a:buFont typeface="Arial" panose="020B0604020202020204" pitchFamily="34" charset="0"/>
              <a:buChar char="•"/>
            </a:pPr>
            <a:r>
              <a:rPr lang="en-GB" sz="2400" dirty="0">
                <a:latin typeface="Segoe UI Light" panose="020B0502040204020203" pitchFamily="34" charset="0"/>
              </a:rPr>
              <a:t>Student induction</a:t>
            </a:r>
          </a:p>
          <a:p>
            <a:pPr marL="342900" indent="-342900">
              <a:buFont typeface="Arial" panose="020B0604020202020204" pitchFamily="34" charset="0"/>
              <a:buChar char="•"/>
            </a:pPr>
            <a:r>
              <a:rPr lang="en-GB" sz="2400" dirty="0">
                <a:latin typeface="Segoe UI Light" panose="020B0502040204020203" pitchFamily="34" charset="0"/>
              </a:rPr>
              <a:t>New staff support</a:t>
            </a:r>
          </a:p>
        </p:txBody>
      </p:sp>
      <p:sp>
        <p:nvSpPr>
          <p:cNvPr id="3" name="Rectangle 2">
            <a:extLst>
              <a:ext uri="{FF2B5EF4-FFF2-40B4-BE49-F238E27FC236}">
                <a16:creationId xmlns:a16="http://schemas.microsoft.com/office/drawing/2014/main" id="{20E50800-0631-4B6E-8C1C-A976C50F56FD}"/>
              </a:ext>
              <a:ext uri="{C183D7F6-B498-43B3-948B-1728B52AA6E4}">
                <adec:decorative xmlns:adec="http://schemas.microsoft.com/office/drawing/2017/decorative" val="0"/>
              </a:ext>
            </a:extLst>
          </p:cNvPr>
          <p:cNvSpPr/>
          <p:nvPr/>
        </p:nvSpPr>
        <p:spPr>
          <a:xfrm>
            <a:off x="13681645" y="936179"/>
            <a:ext cx="4104395" cy="914097"/>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rPr>
              <a:t>Recruitment of departmental student reps</a:t>
            </a:r>
          </a:p>
        </p:txBody>
      </p:sp>
      <p:sp>
        <p:nvSpPr>
          <p:cNvPr id="35" name="TextBox 34"/>
          <p:cNvSpPr txBox="1"/>
          <p:nvPr/>
        </p:nvSpPr>
        <p:spPr>
          <a:xfrm>
            <a:off x="9361165" y="3159013"/>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3735077"/>
            <a:ext cx="4320543" cy="1286975"/>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rPr>
              <a:t>Blackboard threshold standards</a:t>
            </a:r>
          </a:p>
        </p:txBody>
      </p:sp>
      <p:sp>
        <p:nvSpPr>
          <p:cNvPr id="8" name="Rectangle 7"/>
          <p:cNvSpPr/>
          <p:nvPr/>
        </p:nvSpPr>
        <p:spPr>
          <a:xfrm>
            <a:off x="9361165" y="5328667"/>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5890165"/>
            <a:ext cx="3988943" cy="548311"/>
          </a:xfrm>
          <a:prstGeom prst="rect">
            <a:avLst/>
          </a:prstGeom>
        </p:spPr>
        <p:txBody>
          <a:bodyPr wrap="square" lIns="177247" tIns="88624" rIns="177247" bIns="88624" anchor="t">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a:rPr>
              <a:t>Course</a:t>
            </a:r>
            <a:r>
              <a:rPr lang="en-GB" sz="2400" dirty="0">
                <a:latin typeface="Segoe UI Light"/>
                <a:cs typeface="Segoe UI Light"/>
              </a:rPr>
              <a:t> annual review</a:t>
            </a:r>
            <a:endParaRPr lang="en-GB" sz="2400">
              <a:latin typeface="Segoe UI Light" panose="020B0502040204020203" pitchFamily="34" charset="0"/>
              <a:cs typeface="Segoe UI Light" panose="020B0502040204020203" pitchFamily="34" charset="0"/>
            </a:endParaRPr>
          </a:p>
        </p:txBody>
      </p:sp>
      <p:grpSp>
        <p:nvGrpSpPr>
          <p:cNvPr id="10" name="Group 9">
            <a:extLst>
              <a:ext uri="{FF2B5EF4-FFF2-40B4-BE49-F238E27FC236}">
                <a16:creationId xmlns:a16="http://schemas.microsoft.com/office/drawing/2014/main" id="{D1E56607-2DC6-E5AD-8F2B-CEFBB5A0D5B6}"/>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5" name="Group 4">
            <a:extLst>
              <a:ext uri="{FF2B5EF4-FFF2-40B4-BE49-F238E27FC236}">
                <a16:creationId xmlns:a16="http://schemas.microsoft.com/office/drawing/2014/main" id="{EF75C8CE-24B4-FA92-DA65-5AD38E69020B}"/>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81677"/>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1770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October</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1286975"/>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rPr>
              <a:t>Teaching PG</a:t>
            </a:r>
          </a:p>
          <a:p>
            <a:pPr marL="342900" indent="-342900">
              <a:buFont typeface="Arial" panose="020B0604020202020204" pitchFamily="34" charset="0"/>
              <a:buChar char="•"/>
            </a:pPr>
            <a:r>
              <a:rPr lang="en-GB" sz="2400" dirty="0">
                <a:latin typeface="Segoe UI Light" panose="020B0502040204020203" pitchFamily="34" charset="0"/>
              </a:rPr>
              <a:t>DAB (further information)</a:t>
            </a:r>
          </a:p>
        </p:txBody>
      </p:sp>
      <p:sp>
        <p:nvSpPr>
          <p:cNvPr id="35" name="TextBox 34"/>
          <p:cNvSpPr txBox="1"/>
          <p:nvPr/>
        </p:nvSpPr>
        <p:spPr>
          <a:xfrm>
            <a:off x="9361163" y="2448347"/>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3024411"/>
            <a:ext cx="4176464" cy="2025638"/>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Recruitment</a:t>
            </a:r>
          </a:p>
          <a:p>
            <a:pPr marL="342900" indent="-342900">
              <a:buFont typeface="Arial" panose="020B0604020202020204" pitchFamily="34" charset="0"/>
              <a:buChar char="•"/>
            </a:pPr>
            <a:r>
              <a:rPr lang="en-GB" sz="2400" dirty="0">
                <a:latin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rPr>
              <a:t>Open Day UG</a:t>
            </a:r>
          </a:p>
          <a:p>
            <a:pPr marL="342900" indent="-342900">
              <a:buFont typeface="Arial" panose="020B0604020202020204" pitchFamily="34" charset="0"/>
              <a:buChar char="•"/>
            </a:pPr>
            <a:r>
              <a:rPr lang="en-GB" sz="2400" dirty="0">
                <a:latin typeface="Segoe UI Light" panose="020B0502040204020203" pitchFamily="34" charset="0"/>
              </a:rPr>
              <a:t>Mid-module evaluation</a:t>
            </a:r>
          </a:p>
          <a:p>
            <a:pPr marL="342900" indent="-342900">
              <a:buFont typeface="Arial" panose="020B0604020202020204" pitchFamily="34" charset="0"/>
              <a:buChar char="•"/>
            </a:pPr>
            <a:r>
              <a:rPr lang="en-GB" sz="2400" dirty="0">
                <a:latin typeface="Segoe UI Light" panose="020B0502040204020203" pitchFamily="34" charset="0"/>
              </a:rPr>
              <a:t>Modification</a:t>
            </a:r>
          </a:p>
        </p:txBody>
      </p:sp>
      <p:sp>
        <p:nvSpPr>
          <p:cNvPr id="5" name="Rectangle 4">
            <a:extLst>
              <a:ext uri="{C183D7F6-B498-43B3-948B-1728B52AA6E4}">
                <adec:decorative xmlns:adec="http://schemas.microsoft.com/office/drawing/2017/decorative" val="0"/>
              </a:ext>
            </a:extLst>
          </p:cNvPr>
          <p:cNvSpPr/>
          <p:nvPr/>
        </p:nvSpPr>
        <p:spPr>
          <a:xfrm>
            <a:off x="13681706" y="3024411"/>
            <a:ext cx="4104394" cy="461665"/>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rPr>
              <a:t>Open Day PG</a:t>
            </a:r>
          </a:p>
        </p:txBody>
      </p:sp>
      <p:sp>
        <p:nvSpPr>
          <p:cNvPr id="8" name="Rectangle 7"/>
          <p:cNvSpPr/>
          <p:nvPr/>
        </p:nvSpPr>
        <p:spPr>
          <a:xfrm>
            <a:off x="9361165" y="5424410"/>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5985908"/>
            <a:ext cx="3988943" cy="1286975"/>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Validation</a:t>
            </a:r>
          </a:p>
          <a:p>
            <a:pPr marL="342900" indent="-342900">
              <a:buFont typeface="Arial" panose="020B0604020202020204" pitchFamily="34" charset="0"/>
              <a:buChar char="•"/>
            </a:pPr>
            <a:r>
              <a:rPr lang="en-GB" sz="2400" dirty="0">
                <a:latin typeface="Segoe UI Light" panose="020B0502040204020203" pitchFamily="34" charset="0"/>
              </a:rPr>
              <a:t>Prep for dept. board</a:t>
            </a:r>
          </a:p>
          <a:p>
            <a:pPr marL="342900" indent="-342900">
              <a:buFont typeface="Arial" panose="020B0604020202020204" pitchFamily="34" charset="0"/>
              <a:buChar char="•"/>
            </a:pPr>
            <a:r>
              <a:rPr lang="en-GB" sz="2400" dirty="0">
                <a:latin typeface="Segoe UI Light" panose="020B0502040204020203" pitchFamily="34" charset="0"/>
              </a:rPr>
              <a:t>Review entry criteria</a:t>
            </a:r>
          </a:p>
        </p:txBody>
      </p:sp>
      <p:sp>
        <p:nvSpPr>
          <p:cNvPr id="10" name="Rectangle 9"/>
          <p:cNvSpPr/>
          <p:nvPr/>
        </p:nvSpPr>
        <p:spPr>
          <a:xfrm>
            <a:off x="9361165" y="7659029"/>
            <a:ext cx="8641085" cy="579088"/>
          </a:xfrm>
          <a:prstGeom prst="rect">
            <a:avLst/>
          </a:prstGeom>
          <a:solidFill>
            <a:schemeClr val="accent3">
              <a:lumMod val="75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Departmental Information</a:t>
            </a:r>
          </a:p>
        </p:txBody>
      </p:sp>
      <p:sp>
        <p:nvSpPr>
          <p:cNvPr id="11" name="Rectangle 10"/>
          <p:cNvSpPr/>
          <p:nvPr/>
        </p:nvSpPr>
        <p:spPr>
          <a:xfrm>
            <a:off x="9361165" y="8227448"/>
            <a:ext cx="4536504" cy="917643"/>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Tariff sheet</a:t>
            </a:r>
          </a:p>
          <a:p>
            <a:pPr marL="342900" indent="-342900">
              <a:buFont typeface="Arial" panose="020B0604020202020204" pitchFamily="34" charset="0"/>
              <a:buChar char="•"/>
            </a:pPr>
            <a:r>
              <a:rPr lang="en-GB" sz="2400" dirty="0">
                <a:latin typeface="Segoe UI Light" panose="020B0502040204020203" pitchFamily="34" charset="0"/>
              </a:rPr>
              <a:t>First version of course targets</a:t>
            </a:r>
          </a:p>
        </p:txBody>
      </p:sp>
      <p:grpSp>
        <p:nvGrpSpPr>
          <p:cNvPr id="12" name="Group 11">
            <a:extLst>
              <a:ext uri="{FF2B5EF4-FFF2-40B4-BE49-F238E27FC236}">
                <a16:creationId xmlns:a16="http://schemas.microsoft.com/office/drawing/2014/main" id="{244FA9A8-C8D3-D7EE-A906-58A2508B4580}"/>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3" name="Group 2">
            <a:extLst>
              <a:ext uri="{FF2B5EF4-FFF2-40B4-BE49-F238E27FC236}">
                <a16:creationId xmlns:a16="http://schemas.microsoft.com/office/drawing/2014/main" id="{F6DC248A-560B-CB3D-C60A-1F7A12CD52E4}"/>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989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November</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2025638"/>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rPr>
              <a:t>Teaching PG</a:t>
            </a:r>
          </a:p>
          <a:p>
            <a:pPr marL="342900" indent="-342900">
              <a:buFont typeface="Arial" panose="020B0604020202020204" pitchFamily="34" charset="0"/>
              <a:buChar char="•"/>
            </a:pPr>
            <a:r>
              <a:rPr lang="en-GB" sz="2400" dirty="0">
                <a:latin typeface="Segoe UI Light" panose="020B0502040204020203" pitchFamily="34" charset="0"/>
              </a:rPr>
              <a:t>Standardisation</a:t>
            </a:r>
          </a:p>
          <a:p>
            <a:pPr marL="342900" indent="-342900">
              <a:buFont typeface="Arial" panose="020B0604020202020204" pitchFamily="34" charset="0"/>
              <a:buChar char="•"/>
            </a:pPr>
            <a:r>
              <a:rPr lang="en-GB" sz="2400" dirty="0">
                <a:latin typeface="Segoe UI Light" panose="020B0502040204020203" pitchFamily="34" charset="0"/>
              </a:rPr>
              <a:t>DAB (further information)</a:t>
            </a:r>
          </a:p>
          <a:p>
            <a:pPr marL="342900" indent="-342900">
              <a:buFont typeface="Arial" panose="020B0604020202020204" pitchFamily="34" charset="0"/>
              <a:buChar char="•"/>
            </a:pPr>
            <a:r>
              <a:rPr lang="en-GB" sz="2400" dirty="0">
                <a:latin typeface="Segoe UI Light" panose="020B0502040204020203" pitchFamily="34" charset="0"/>
              </a:rPr>
              <a:t>Graduation</a:t>
            </a:r>
          </a:p>
        </p:txBody>
      </p:sp>
      <p:sp>
        <p:nvSpPr>
          <p:cNvPr id="35" name="TextBox 34"/>
          <p:cNvSpPr txBox="1"/>
          <p:nvPr/>
        </p:nvSpPr>
        <p:spPr>
          <a:xfrm>
            <a:off x="9361163" y="3087005"/>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2" y="3663069"/>
            <a:ext cx="4104459" cy="2025638"/>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Recruitment</a:t>
            </a:r>
          </a:p>
          <a:p>
            <a:pPr marL="342900" indent="-342900">
              <a:buFont typeface="Arial" panose="020B0604020202020204" pitchFamily="34" charset="0"/>
              <a:buChar char="•"/>
            </a:pPr>
            <a:r>
              <a:rPr lang="en-GB" sz="2400" dirty="0">
                <a:latin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rPr>
              <a:t>Open Day UG</a:t>
            </a:r>
          </a:p>
          <a:p>
            <a:pPr marL="342900" indent="-342900">
              <a:buFont typeface="Arial" panose="020B0604020202020204" pitchFamily="34" charset="0"/>
              <a:buChar char="•"/>
            </a:pPr>
            <a:r>
              <a:rPr lang="en-GB" sz="2400" dirty="0">
                <a:latin typeface="Segoe UI Light" panose="020B0502040204020203" pitchFamily="34" charset="0"/>
              </a:rPr>
              <a:t>End of module evaluation</a:t>
            </a:r>
          </a:p>
          <a:p>
            <a:pPr marL="342900" indent="-342900">
              <a:buFont typeface="Arial" panose="020B0604020202020204" pitchFamily="34" charset="0"/>
              <a:buChar char="•"/>
            </a:pPr>
            <a:r>
              <a:rPr lang="en-GB" sz="2400" dirty="0">
                <a:latin typeface="Segoe UI Light" panose="020B0502040204020203" pitchFamily="34" charset="0"/>
              </a:rPr>
              <a:t>PG pre-course day</a:t>
            </a:r>
          </a:p>
        </p:txBody>
      </p:sp>
      <p:sp>
        <p:nvSpPr>
          <p:cNvPr id="5" name="Rectangle 4">
            <a:extLst>
              <a:ext uri="{C183D7F6-B498-43B3-948B-1728B52AA6E4}">
                <adec:decorative xmlns:adec="http://schemas.microsoft.com/office/drawing/2017/decorative" val="0"/>
              </a:ext>
            </a:extLst>
          </p:cNvPr>
          <p:cNvSpPr/>
          <p:nvPr/>
        </p:nvSpPr>
        <p:spPr>
          <a:xfrm>
            <a:off x="13681706" y="3663069"/>
            <a:ext cx="4104394" cy="1569660"/>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rPr>
              <a:t>Prof issue info required (course running, placement start dates) for following year - pages</a:t>
            </a:r>
          </a:p>
        </p:txBody>
      </p:sp>
      <p:sp>
        <p:nvSpPr>
          <p:cNvPr id="8" name="Rectangle 7"/>
          <p:cNvSpPr/>
          <p:nvPr/>
        </p:nvSpPr>
        <p:spPr>
          <a:xfrm>
            <a:off x="9361165" y="6019058"/>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6580556"/>
            <a:ext cx="3988943" cy="548311"/>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Validation</a:t>
            </a:r>
          </a:p>
        </p:txBody>
      </p:sp>
      <p:sp>
        <p:nvSpPr>
          <p:cNvPr id="10" name="Rectangle 9"/>
          <p:cNvSpPr/>
          <p:nvPr/>
        </p:nvSpPr>
        <p:spPr>
          <a:xfrm>
            <a:off x="9361165" y="7488907"/>
            <a:ext cx="8641085" cy="579088"/>
          </a:xfrm>
          <a:prstGeom prst="rect">
            <a:avLst/>
          </a:prstGeom>
          <a:solidFill>
            <a:schemeClr val="accent3">
              <a:lumMod val="75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Departmental Information</a:t>
            </a:r>
          </a:p>
        </p:txBody>
      </p:sp>
      <p:sp>
        <p:nvSpPr>
          <p:cNvPr id="11" name="Rectangle 10"/>
          <p:cNvSpPr/>
          <p:nvPr/>
        </p:nvSpPr>
        <p:spPr>
          <a:xfrm>
            <a:off x="9361165" y="8057326"/>
            <a:ext cx="4270510" cy="2394970"/>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Annual reporting FTP</a:t>
            </a:r>
          </a:p>
          <a:p>
            <a:pPr marL="342900" indent="-342900">
              <a:buFont typeface="Arial" panose="020B0604020202020204" pitchFamily="34" charset="0"/>
              <a:buChar char="•"/>
            </a:pPr>
            <a:r>
              <a:rPr lang="en-GB" sz="2400" dirty="0">
                <a:latin typeface="Segoe UI Light" panose="020B0502040204020203" pitchFamily="34" charset="0"/>
              </a:rPr>
              <a:t>Support session for annual monitoring</a:t>
            </a:r>
          </a:p>
          <a:p>
            <a:pPr marL="342900" indent="-342900">
              <a:buFont typeface="Arial" panose="020B0604020202020204" pitchFamily="34" charset="0"/>
              <a:buChar char="•"/>
            </a:pPr>
            <a:r>
              <a:rPr lang="en-GB" sz="2400" dirty="0">
                <a:latin typeface="Segoe UI Light" panose="020B0502040204020203" pitchFamily="34" charset="0"/>
              </a:rPr>
              <a:t>Placements (revision of courses running, numbers, start dates)</a:t>
            </a:r>
          </a:p>
        </p:txBody>
      </p:sp>
      <p:sp>
        <p:nvSpPr>
          <p:cNvPr id="3" name="Rectangle 2">
            <a:extLst>
              <a:ext uri="{C183D7F6-B498-43B3-948B-1728B52AA6E4}">
                <adec:decorative xmlns:adec="http://schemas.microsoft.com/office/drawing/2017/decorative" val="0"/>
              </a:ext>
            </a:extLst>
          </p:cNvPr>
          <p:cNvSpPr/>
          <p:nvPr/>
        </p:nvSpPr>
        <p:spPr>
          <a:xfrm>
            <a:off x="13631675" y="8057326"/>
            <a:ext cx="4154425" cy="830997"/>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rPr>
              <a:t>NMC Annual report</a:t>
            </a:r>
          </a:p>
          <a:p>
            <a:pPr marL="342900" indent="-342900">
              <a:buFont typeface="Arial" panose="020B0604020202020204" pitchFamily="34" charset="0"/>
              <a:buChar char="•"/>
            </a:pPr>
            <a:r>
              <a:rPr lang="en-GB" sz="2400" dirty="0">
                <a:latin typeface="Segoe UI Light" panose="020B0502040204020203" pitchFamily="34" charset="0"/>
              </a:rPr>
              <a:t>Professional issues info</a:t>
            </a:r>
          </a:p>
        </p:txBody>
      </p:sp>
      <p:grpSp>
        <p:nvGrpSpPr>
          <p:cNvPr id="13" name="Group 12">
            <a:extLst>
              <a:ext uri="{FF2B5EF4-FFF2-40B4-BE49-F238E27FC236}">
                <a16:creationId xmlns:a16="http://schemas.microsoft.com/office/drawing/2014/main" id="{A99FE594-EBE6-087D-0122-90602A49ED45}"/>
              </a:ext>
              <a:ext uri="{C183D7F6-B498-43B3-948B-1728B52AA6E4}">
                <adec:decorative xmlns:adec="http://schemas.microsoft.com/office/drawing/2017/decorative" val="1"/>
              </a:ext>
            </a:extLst>
          </p:cNvPr>
          <p:cNvGrpSpPr/>
          <p:nvPr/>
        </p:nvGrpSpPr>
        <p:grpSpPr>
          <a:xfrm>
            <a:off x="852163" y="2891307"/>
            <a:ext cx="7416824" cy="6861211"/>
            <a:chOff x="852163" y="2891307"/>
            <a:chExt cx="7416824" cy="6861211"/>
          </a:xfrm>
        </p:grpSpPr>
        <p:sp>
          <p:nvSpPr>
            <p:cNvPr id="50" name="TextBox 49"/>
            <p:cNvSpPr txBox="1"/>
            <p:nvPr/>
          </p:nvSpPr>
          <p:spPr>
            <a:xfrm>
              <a:off x="4092523" y="2891307"/>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30321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412934"/>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9251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414623"/>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94743"/>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12" name="Group 11">
            <a:extLst>
              <a:ext uri="{FF2B5EF4-FFF2-40B4-BE49-F238E27FC236}">
                <a16:creationId xmlns:a16="http://schemas.microsoft.com/office/drawing/2014/main" id="{1F8D2581-F7FB-DBC8-95BD-64A51FACC1D2}"/>
              </a:ext>
              <a:ext uri="{C183D7F6-B498-43B3-948B-1728B52AA6E4}">
                <adec:decorative xmlns:adec="http://schemas.microsoft.com/office/drawing/2017/decorative" val="1"/>
              </a:ext>
            </a:extLst>
          </p:cNvPr>
          <p:cNvGrpSpPr/>
          <p:nvPr/>
        </p:nvGrpSpPr>
        <p:grpSpPr>
          <a:xfrm>
            <a:off x="654759" y="2376339"/>
            <a:ext cx="7788166" cy="7776444"/>
            <a:chOff x="654759"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686290"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654759"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780883"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789876"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489076"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00635"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093863"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677187"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156925"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00635"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851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December</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1656306"/>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rPr>
              <a:t>Teaching PG</a:t>
            </a:r>
          </a:p>
          <a:p>
            <a:pPr marL="342900" indent="-342900">
              <a:buFont typeface="Arial" panose="020B0604020202020204" pitchFamily="34" charset="0"/>
              <a:buChar char="•"/>
            </a:pPr>
            <a:r>
              <a:rPr lang="en-GB" sz="2400" dirty="0">
                <a:latin typeface="Segoe UI Light" panose="020B0502040204020203" pitchFamily="34" charset="0"/>
              </a:rPr>
              <a:t>DAB (further information)</a:t>
            </a:r>
          </a:p>
          <a:p>
            <a:pPr marL="342900" indent="-342900">
              <a:buFont typeface="Arial" panose="020B0604020202020204" pitchFamily="34" charset="0"/>
              <a:buChar char="•"/>
            </a:pPr>
            <a:r>
              <a:rPr lang="en-GB" sz="2400" dirty="0">
                <a:latin typeface="Segoe UI Light" panose="020B0502040204020203" pitchFamily="34" charset="0"/>
              </a:rPr>
              <a:t>NSS prep</a:t>
            </a:r>
          </a:p>
        </p:txBody>
      </p:sp>
      <p:sp>
        <p:nvSpPr>
          <p:cNvPr id="35" name="TextBox 34"/>
          <p:cNvSpPr txBox="1"/>
          <p:nvPr/>
        </p:nvSpPr>
        <p:spPr>
          <a:xfrm>
            <a:off x="9361163" y="2808265"/>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2" y="3384329"/>
            <a:ext cx="4320545" cy="1656306"/>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Recruitment</a:t>
            </a:r>
          </a:p>
          <a:p>
            <a:pPr marL="342900" indent="-342900">
              <a:buFont typeface="Arial" panose="020B0604020202020204" pitchFamily="34" charset="0"/>
              <a:buChar char="•"/>
            </a:pPr>
            <a:r>
              <a:rPr lang="en-GB" sz="2400" dirty="0">
                <a:latin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rPr>
              <a:t>End of module evaluation</a:t>
            </a:r>
          </a:p>
          <a:p>
            <a:pPr marL="342900" indent="-342900">
              <a:buFont typeface="Arial" panose="020B0604020202020204" pitchFamily="34" charset="0"/>
              <a:buChar char="•"/>
            </a:pPr>
            <a:r>
              <a:rPr lang="en-GB" sz="2400" dirty="0">
                <a:latin typeface="Segoe UI Light" panose="020B0502040204020203" pitchFamily="34" charset="0"/>
              </a:rPr>
              <a:t>PG pre-course day</a:t>
            </a:r>
          </a:p>
        </p:txBody>
      </p:sp>
      <p:sp>
        <p:nvSpPr>
          <p:cNvPr id="8" name="Rectangle 7"/>
          <p:cNvSpPr/>
          <p:nvPr/>
        </p:nvSpPr>
        <p:spPr>
          <a:xfrm>
            <a:off x="9361165" y="5400675"/>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5962173"/>
            <a:ext cx="4104456" cy="1656306"/>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Validation</a:t>
            </a:r>
          </a:p>
          <a:p>
            <a:pPr marL="342900" indent="-342900">
              <a:buFont typeface="Arial" panose="020B0604020202020204" pitchFamily="34" charset="0"/>
              <a:buChar char="•"/>
            </a:pPr>
            <a:r>
              <a:rPr lang="en-GB" sz="2400" dirty="0">
                <a:latin typeface="Segoe UI Light" panose="020B0502040204020203" pitchFamily="34" charset="0"/>
              </a:rPr>
              <a:t>Course reporting</a:t>
            </a:r>
          </a:p>
          <a:p>
            <a:pPr marL="342900" indent="-342900">
              <a:buFont typeface="Arial" panose="020B0604020202020204" pitchFamily="34" charset="0"/>
              <a:buChar char="•"/>
            </a:pPr>
            <a:r>
              <a:rPr lang="en-GB" sz="2400" dirty="0">
                <a:latin typeface="Segoe UI Light" panose="020B0502040204020203" pitchFamily="34" charset="0"/>
              </a:rPr>
              <a:t>CPD decisions for following year</a:t>
            </a:r>
          </a:p>
        </p:txBody>
      </p:sp>
      <p:sp>
        <p:nvSpPr>
          <p:cNvPr id="12" name="Rectangle 11">
            <a:extLst>
              <a:ext uri="{C183D7F6-B498-43B3-948B-1728B52AA6E4}">
                <adec:decorative xmlns:adec="http://schemas.microsoft.com/office/drawing/2017/decorative" val="0"/>
              </a:ext>
            </a:extLst>
          </p:cNvPr>
          <p:cNvSpPr/>
          <p:nvPr/>
        </p:nvSpPr>
        <p:spPr>
          <a:xfrm>
            <a:off x="13631675" y="5962173"/>
            <a:ext cx="4284538" cy="1200329"/>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rPr>
              <a:t>NSS Prep</a:t>
            </a:r>
          </a:p>
          <a:p>
            <a:pPr marL="342900" indent="-342900">
              <a:buFont typeface="Arial" panose="020B0604020202020204" pitchFamily="34" charset="0"/>
              <a:buChar char="•"/>
            </a:pPr>
            <a:r>
              <a:rPr lang="en-GB" sz="2400" dirty="0">
                <a:latin typeface="Segoe UI Light" panose="020B0502040204020203" pitchFamily="34" charset="0"/>
              </a:rPr>
              <a:t>External examiner recruitment</a:t>
            </a:r>
          </a:p>
        </p:txBody>
      </p:sp>
      <p:sp>
        <p:nvSpPr>
          <p:cNvPr id="10" name="Rectangle 9"/>
          <p:cNvSpPr/>
          <p:nvPr/>
        </p:nvSpPr>
        <p:spPr>
          <a:xfrm>
            <a:off x="9361165" y="7991194"/>
            <a:ext cx="8641085" cy="579088"/>
          </a:xfrm>
          <a:prstGeom prst="rect">
            <a:avLst/>
          </a:prstGeom>
          <a:solidFill>
            <a:schemeClr val="accent3">
              <a:lumMod val="75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Departmental Information</a:t>
            </a:r>
          </a:p>
        </p:txBody>
      </p:sp>
      <p:sp>
        <p:nvSpPr>
          <p:cNvPr id="11" name="Rectangle 10"/>
          <p:cNvSpPr/>
          <p:nvPr/>
        </p:nvSpPr>
        <p:spPr>
          <a:xfrm>
            <a:off x="9361165" y="8559613"/>
            <a:ext cx="4104456" cy="2025638"/>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rPr>
              <a:t>Tariff sheet</a:t>
            </a:r>
          </a:p>
          <a:p>
            <a:pPr marL="342900" indent="-342900">
              <a:buFont typeface="Arial" panose="020B0604020202020204" pitchFamily="34" charset="0"/>
              <a:buChar char="•"/>
            </a:pPr>
            <a:r>
              <a:rPr lang="en-GB" sz="2400" dirty="0">
                <a:latin typeface="Segoe UI Light" panose="020B0502040204020203" pitchFamily="34" charset="0"/>
              </a:rPr>
              <a:t>SW deadline for HCPC annual monitoring</a:t>
            </a:r>
          </a:p>
          <a:p>
            <a:pPr marL="342900" indent="-342900">
              <a:buFont typeface="Arial" panose="020B0604020202020204" pitchFamily="34" charset="0"/>
              <a:buChar char="•"/>
            </a:pPr>
            <a:r>
              <a:rPr lang="en-GB" sz="2400" dirty="0">
                <a:latin typeface="Segoe UI Light" panose="020B0502040204020203" pitchFamily="34" charset="0"/>
              </a:rPr>
              <a:t>NMC Annual report</a:t>
            </a:r>
          </a:p>
          <a:p>
            <a:pPr marL="342900" indent="-342900">
              <a:buFont typeface="Arial" panose="020B0604020202020204" pitchFamily="34" charset="0"/>
              <a:buChar char="•"/>
            </a:pPr>
            <a:endParaRPr lang="en-GB" sz="2400" dirty="0">
              <a:latin typeface="Segoe UI Light" panose="020B0502040204020203" pitchFamily="34" charset="0"/>
            </a:endParaRPr>
          </a:p>
        </p:txBody>
      </p:sp>
      <p:sp>
        <p:nvSpPr>
          <p:cNvPr id="3" name="Rectangle 2">
            <a:extLst>
              <a:ext uri="{C183D7F6-B498-43B3-948B-1728B52AA6E4}">
                <adec:decorative xmlns:adec="http://schemas.microsoft.com/office/drawing/2017/decorative" val="0"/>
              </a:ext>
            </a:extLst>
          </p:cNvPr>
          <p:cNvSpPr/>
          <p:nvPr/>
        </p:nvSpPr>
        <p:spPr>
          <a:xfrm>
            <a:off x="13631675" y="8559613"/>
            <a:ext cx="4154425" cy="461665"/>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rPr>
              <a:t>Professional issues info</a:t>
            </a:r>
          </a:p>
        </p:txBody>
      </p:sp>
      <p:grpSp>
        <p:nvGrpSpPr>
          <p:cNvPr id="13" name="Group 12">
            <a:extLst>
              <a:ext uri="{FF2B5EF4-FFF2-40B4-BE49-F238E27FC236}">
                <a16:creationId xmlns:a16="http://schemas.microsoft.com/office/drawing/2014/main" id="{8848B3EF-B5B6-7A1A-1AE2-A3C0A6D38239}"/>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5" name="Group 4">
            <a:extLst>
              <a:ext uri="{FF2B5EF4-FFF2-40B4-BE49-F238E27FC236}">
                <a16:creationId xmlns:a16="http://schemas.microsoft.com/office/drawing/2014/main" id="{ED266546-0AA6-9D87-0215-B31FCE8A98BD}"/>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9193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January</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2764302"/>
          </a:xfrm>
          <a:prstGeom prst="rect">
            <a:avLst/>
          </a:prstGeom>
          <a:noFill/>
        </p:spPr>
        <p:txBody>
          <a:bodyPr wrap="square" lIns="177247" tIns="88624" rIns="177247" bIns="88624" rtlCol="0" anchor="t">
            <a:spAutoFit/>
          </a:bodyPr>
          <a:lstStyle/>
          <a:p>
            <a:pPr marL="342900" indent="-342900">
              <a:buFont typeface="Arial" panose="020B0604020202020204" pitchFamily="34" charset="0"/>
              <a:buChar char="•"/>
            </a:pPr>
            <a:r>
              <a:rPr lang="en-GB" sz="2400" dirty="0">
                <a:latin typeface="Segoe UI Light"/>
                <a:cs typeface="Segoe UI Light"/>
              </a:rPr>
              <a:t>Add links in here U</a:t>
            </a:r>
          </a:p>
          <a:p>
            <a:pPr marL="342900" indent="-342900">
              <a:buFont typeface="Arial" panose="020B0604020202020204" pitchFamily="34" charset="0"/>
              <a:buChar char="•"/>
            </a:pPr>
            <a:r>
              <a:rPr lang="en-GB" sz="2400" dirty="0">
                <a:latin typeface="Segoe UI Light"/>
                <a:cs typeface="Segoe UI Light"/>
              </a:rPr>
              <a:t>Teaching PG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DAB (further information)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Placements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Student induction </a:t>
            </a:r>
          </a:p>
          <a:p>
            <a:pPr marL="342900" indent="-342900">
              <a:buFont typeface="Arial" panose="020B0604020202020204" pitchFamily="34" charset="0"/>
              <a:buChar char="•"/>
            </a:pPr>
            <a:r>
              <a:rPr lang="en-GB" sz="2400" dirty="0">
                <a:latin typeface="Segoe UI Light"/>
                <a:cs typeface="Segoe UI Light"/>
              </a:rPr>
              <a:t>New staff support </a:t>
            </a:r>
          </a:p>
          <a:p>
            <a:pPr marL="342900" indent="-342900">
              <a:buFont typeface="Arial" panose="020B0604020202020204" pitchFamily="34" charset="0"/>
              <a:buChar char="•"/>
            </a:pPr>
            <a:endParaRPr lang="en-GB" sz="2400" dirty="0">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20E50800-0631-4B6E-8C1C-A976C50F56FD}"/>
              </a:ext>
              <a:ext uri="{C183D7F6-B498-43B3-948B-1728B52AA6E4}">
                <adec:decorative xmlns:adec="http://schemas.microsoft.com/office/drawing/2017/decorative" val="0"/>
              </a:ext>
            </a:extLst>
          </p:cNvPr>
          <p:cNvSpPr/>
          <p:nvPr/>
        </p:nvSpPr>
        <p:spPr>
          <a:xfrm>
            <a:off x="13681705" y="864171"/>
            <a:ext cx="4104394" cy="1938992"/>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of departmental reps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Marking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Moderation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Reading week</a:t>
            </a:r>
          </a:p>
        </p:txBody>
      </p:sp>
      <p:sp>
        <p:nvSpPr>
          <p:cNvPr id="35" name="TextBox 34"/>
          <p:cNvSpPr txBox="1"/>
          <p:nvPr/>
        </p:nvSpPr>
        <p:spPr>
          <a:xfrm>
            <a:off x="9361163" y="3591061"/>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4167125"/>
            <a:ext cx="4176464" cy="2025638"/>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PG pre-course day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Module reviews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Finals / Viva</a:t>
            </a:r>
          </a:p>
        </p:txBody>
      </p:sp>
      <p:sp>
        <p:nvSpPr>
          <p:cNvPr id="8" name="Rectangle 7"/>
          <p:cNvSpPr/>
          <p:nvPr/>
        </p:nvSpPr>
        <p:spPr>
          <a:xfrm>
            <a:off x="9361165" y="6523114"/>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7084612"/>
            <a:ext cx="3988943" cy="1286975"/>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Validation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Annual reviews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Prep for dept. board</a:t>
            </a:r>
          </a:p>
        </p:txBody>
      </p:sp>
      <p:grpSp>
        <p:nvGrpSpPr>
          <p:cNvPr id="5" name="Group 4">
            <a:extLst>
              <a:ext uri="{FF2B5EF4-FFF2-40B4-BE49-F238E27FC236}">
                <a16:creationId xmlns:a16="http://schemas.microsoft.com/office/drawing/2014/main" id="{C4B15434-00A9-70B7-3BF9-0BA20C01809A}"/>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3" name="Group 2">
            <a:extLst>
              <a:ext uri="{FF2B5EF4-FFF2-40B4-BE49-F238E27FC236}">
                <a16:creationId xmlns:a16="http://schemas.microsoft.com/office/drawing/2014/main" id="{B68DDCFB-E28C-FB70-4C9A-C9173E93169C}"/>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2880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February</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2025638"/>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PG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DAB (further information)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Placements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NSS commences</a:t>
            </a:r>
          </a:p>
        </p:txBody>
      </p:sp>
      <p:sp>
        <p:nvSpPr>
          <p:cNvPr id="41" name="Rectangle 40">
            <a:extLst>
              <a:ext uri="{FF2B5EF4-FFF2-40B4-BE49-F238E27FC236}">
                <a16:creationId xmlns:a16="http://schemas.microsoft.com/office/drawing/2014/main" id="{20E50800-0631-4B6E-8C1C-A976C50F56FD}"/>
              </a:ext>
              <a:ext uri="{C183D7F6-B498-43B3-948B-1728B52AA6E4}">
                <adec:decorative xmlns:adec="http://schemas.microsoft.com/office/drawing/2017/decorative" val="0"/>
              </a:ext>
            </a:extLst>
          </p:cNvPr>
          <p:cNvSpPr/>
          <p:nvPr/>
        </p:nvSpPr>
        <p:spPr>
          <a:xfrm>
            <a:off x="13681705" y="864171"/>
            <a:ext cx="4104394" cy="1200329"/>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Marking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Moderation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Timetable rollover</a:t>
            </a:r>
          </a:p>
        </p:txBody>
      </p:sp>
      <p:sp>
        <p:nvSpPr>
          <p:cNvPr id="35" name="TextBox 34"/>
          <p:cNvSpPr txBox="1"/>
          <p:nvPr/>
        </p:nvSpPr>
        <p:spPr>
          <a:xfrm>
            <a:off x="9361163" y="3159013"/>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3735077"/>
            <a:ext cx="4176464" cy="1656306"/>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Open Day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Mid mod evaluation</a:t>
            </a:r>
          </a:p>
        </p:txBody>
      </p:sp>
      <p:sp>
        <p:nvSpPr>
          <p:cNvPr id="13" name="Rectangle 12">
            <a:extLst>
              <a:ext uri="{C183D7F6-B498-43B3-948B-1728B52AA6E4}">
                <adec:decorative xmlns:adec="http://schemas.microsoft.com/office/drawing/2017/decorative" val="0"/>
              </a:ext>
            </a:extLst>
          </p:cNvPr>
          <p:cNvSpPr/>
          <p:nvPr/>
        </p:nvSpPr>
        <p:spPr>
          <a:xfrm>
            <a:off x="13681705" y="3735077"/>
            <a:ext cx="4104394" cy="1200329"/>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Blackboard threshold standards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TTRF submission</a:t>
            </a:r>
          </a:p>
        </p:txBody>
      </p:sp>
      <p:sp>
        <p:nvSpPr>
          <p:cNvPr id="8" name="Rectangle 7"/>
          <p:cNvSpPr/>
          <p:nvPr/>
        </p:nvSpPr>
        <p:spPr>
          <a:xfrm>
            <a:off x="9361165" y="5760715"/>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6322213"/>
            <a:ext cx="3988943" cy="548311"/>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Validation</a:t>
            </a:r>
          </a:p>
        </p:txBody>
      </p:sp>
      <p:grpSp>
        <p:nvGrpSpPr>
          <p:cNvPr id="5" name="Group 4">
            <a:extLst>
              <a:ext uri="{FF2B5EF4-FFF2-40B4-BE49-F238E27FC236}">
                <a16:creationId xmlns:a16="http://schemas.microsoft.com/office/drawing/2014/main" id="{0D7025AC-76FB-52D2-F6F0-5DF809E0D9C1}"/>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3" name="Group 2">
            <a:extLst>
              <a:ext uri="{FF2B5EF4-FFF2-40B4-BE49-F238E27FC236}">
                <a16:creationId xmlns:a16="http://schemas.microsoft.com/office/drawing/2014/main" id="{13F096CB-5606-9AF5-1775-44E7DEF54F22}"/>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6865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March</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2025638"/>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PG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DAB (further information)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Placements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Student induction</a:t>
            </a:r>
          </a:p>
        </p:txBody>
      </p:sp>
      <p:sp>
        <p:nvSpPr>
          <p:cNvPr id="3" name="Rectangle 2">
            <a:extLst>
              <a:ext uri="{FF2B5EF4-FFF2-40B4-BE49-F238E27FC236}">
                <a16:creationId xmlns:a16="http://schemas.microsoft.com/office/drawing/2014/main" id="{20E50800-0631-4B6E-8C1C-A976C50F56FD}"/>
              </a:ext>
              <a:ext uri="{C183D7F6-B498-43B3-948B-1728B52AA6E4}">
                <adec:decorative xmlns:adec="http://schemas.microsoft.com/office/drawing/2017/decorative" val="0"/>
              </a:ext>
            </a:extLst>
          </p:cNvPr>
          <p:cNvSpPr/>
          <p:nvPr/>
        </p:nvSpPr>
        <p:spPr>
          <a:xfrm>
            <a:off x="13681705" y="864171"/>
            <a:ext cx="4104394" cy="1200329"/>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Marking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Moderation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Timetable rollover</a:t>
            </a:r>
          </a:p>
        </p:txBody>
      </p:sp>
      <p:sp>
        <p:nvSpPr>
          <p:cNvPr id="35" name="TextBox 34"/>
          <p:cNvSpPr txBox="1"/>
          <p:nvPr/>
        </p:nvSpPr>
        <p:spPr>
          <a:xfrm>
            <a:off x="9361163" y="3159013"/>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3735077"/>
            <a:ext cx="4176464" cy="2025638"/>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Open Day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Modification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Open Day PG</a:t>
            </a:r>
          </a:p>
        </p:txBody>
      </p:sp>
      <p:sp>
        <p:nvSpPr>
          <p:cNvPr id="8" name="Rectangle 7"/>
          <p:cNvSpPr/>
          <p:nvPr/>
        </p:nvSpPr>
        <p:spPr>
          <a:xfrm>
            <a:off x="9361165" y="5976739"/>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6538237"/>
            <a:ext cx="3988943" cy="917643"/>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Validation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Exams / Viva</a:t>
            </a:r>
          </a:p>
        </p:txBody>
      </p:sp>
      <p:sp>
        <p:nvSpPr>
          <p:cNvPr id="10" name="Rectangle 9"/>
          <p:cNvSpPr/>
          <p:nvPr/>
        </p:nvSpPr>
        <p:spPr>
          <a:xfrm>
            <a:off x="9361165" y="8136979"/>
            <a:ext cx="8641085" cy="579088"/>
          </a:xfrm>
          <a:prstGeom prst="rect">
            <a:avLst/>
          </a:prstGeom>
          <a:solidFill>
            <a:schemeClr val="accent3">
              <a:lumMod val="75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Departmental Information</a:t>
            </a:r>
          </a:p>
        </p:txBody>
      </p:sp>
      <p:sp>
        <p:nvSpPr>
          <p:cNvPr id="11" name="Rectangle 10"/>
          <p:cNvSpPr/>
          <p:nvPr/>
        </p:nvSpPr>
        <p:spPr>
          <a:xfrm>
            <a:off x="9361165" y="8705398"/>
            <a:ext cx="4320540" cy="917643"/>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2</a:t>
            </a:r>
            <a:r>
              <a:rPr lang="en-GB" sz="2400" baseline="30000" dirty="0">
                <a:latin typeface="Segoe UI Light" panose="020B0502040204020203" pitchFamily="34" charset="0"/>
                <a:cs typeface="Segoe UI Light" panose="020B0502040204020203" pitchFamily="34" charset="0"/>
              </a:rPr>
              <a:t>nd</a:t>
            </a:r>
            <a:r>
              <a:rPr lang="en-GB" sz="2400" dirty="0">
                <a:latin typeface="Segoe UI Light" panose="020B0502040204020203" pitchFamily="34" charset="0"/>
                <a:cs typeface="Segoe UI Light" panose="020B0502040204020203" pitchFamily="34" charset="0"/>
              </a:rPr>
              <a:t> version of course targets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Finance set budgets</a:t>
            </a:r>
          </a:p>
        </p:txBody>
      </p:sp>
      <p:grpSp>
        <p:nvGrpSpPr>
          <p:cNvPr id="12" name="Group 11">
            <a:extLst>
              <a:ext uri="{FF2B5EF4-FFF2-40B4-BE49-F238E27FC236}">
                <a16:creationId xmlns:a16="http://schemas.microsoft.com/office/drawing/2014/main" id="{960E89CD-442F-B25A-F0D6-ACDE825E326A}"/>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5" name="Group 4">
            <a:extLst>
              <a:ext uri="{FF2B5EF4-FFF2-40B4-BE49-F238E27FC236}">
                <a16:creationId xmlns:a16="http://schemas.microsoft.com/office/drawing/2014/main" id="{094AE820-5F81-59CA-191E-BC0053CD03F1}"/>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1470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5762" y="1152203"/>
            <a:ext cx="45948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772473"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chemeClr val="tx1"/>
                </a:solidFill>
                <a:effectLst/>
                <a:uLnTx/>
                <a:uFillTx/>
                <a:latin typeface="Segoe UI Light" panose="020B0502040204020203" pitchFamily="34" charset="0"/>
                <a:ea typeface="Segoe UI" panose="020B0502040204020203" pitchFamily="34" charset="0"/>
                <a:cs typeface="Segoe UI" panose="020B0502040204020203" pitchFamily="34" charset="0"/>
              </a:rPr>
              <a:t>April</a:t>
            </a:r>
          </a:p>
        </p:txBody>
      </p:sp>
      <p:sp>
        <p:nvSpPr>
          <p:cNvPr id="23" name="TextBox 22"/>
          <p:cNvSpPr txBox="1"/>
          <p:nvPr/>
        </p:nvSpPr>
        <p:spPr>
          <a:xfrm>
            <a:off x="505762" y="298208"/>
            <a:ext cx="4594873" cy="830997"/>
          </a:xfrm>
          <a:prstGeom prst="rect">
            <a:avLst/>
          </a:prstGeom>
          <a:noFill/>
        </p:spPr>
        <p:txBody>
          <a:bodyPr wrap="square" rtlCol="0">
            <a:spAutoFit/>
          </a:bodyPr>
          <a:lstStyle/>
          <a:p>
            <a:r>
              <a:rPr lang="en-GB" sz="4800" dirty="0">
                <a:latin typeface="Segoe UI" panose="020B0502040204020203" pitchFamily="34" charset="0"/>
                <a:ea typeface="Segoe UI" panose="020B0502040204020203" pitchFamily="34" charset="0"/>
                <a:cs typeface="Segoe UI" panose="020B0502040204020203" pitchFamily="34" charset="0"/>
              </a:rPr>
              <a:t>Academic Cycle</a:t>
            </a:r>
          </a:p>
        </p:txBody>
      </p:sp>
      <p:pic>
        <p:nvPicPr>
          <p:cNvPr id="49" name="Picture 48" descr="The Academic Cycle - a colourful circle with segments containing a month of the year. Each month is hyperlinked to the relevant page in this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1" y="2376339"/>
            <a:ext cx="7772400" cy="7772400"/>
          </a:xfrm>
          <a:prstGeom prst="rect">
            <a:avLst/>
          </a:prstGeom>
        </p:spPr>
      </p:pic>
      <p:sp>
        <p:nvSpPr>
          <p:cNvPr id="6" name="TextBox 5"/>
          <p:cNvSpPr txBox="1"/>
          <p:nvPr/>
        </p:nvSpPr>
        <p:spPr>
          <a:xfrm>
            <a:off x="9361165" y="298208"/>
            <a:ext cx="8641085" cy="579088"/>
          </a:xfrm>
          <a:prstGeom prst="rect">
            <a:avLst/>
          </a:prstGeom>
          <a:solidFill>
            <a:schemeClr val="tx1">
              <a:lumMod val="50000"/>
              <a:lumOff val="50000"/>
            </a:schemeClr>
          </a:solidFill>
        </p:spPr>
        <p:txBody>
          <a:bodyPr wrap="square" lIns="177247" tIns="88624" rIns="177247" bIns="88624" rtlCol="0">
            <a:spAutoFit/>
          </a:bodyPr>
          <a:lstStyle>
            <a:defPPr>
              <a:defRPr lang="en-US"/>
            </a:defPPr>
            <a:lvl1pPr>
              <a:defRPr sz="1600">
                <a:solidFill>
                  <a:schemeClr val="bg1"/>
                </a:solidFill>
                <a:latin typeface="Segoe UI Light" panose="020B0502040204020203" pitchFamily="34" charset="0"/>
              </a:defRPr>
            </a:lvl1pPr>
          </a:lstStyle>
          <a:p>
            <a:r>
              <a:rPr lang="en-GB" sz="2600" dirty="0">
                <a:latin typeface="Segoe UI Semibold" panose="020B0702040204020203" pitchFamily="34" charset="0"/>
                <a:ea typeface="Segoe UI" panose="020B0502040204020203" pitchFamily="34" charset="0"/>
                <a:cs typeface="Segoe UI" panose="020B0502040204020203" pitchFamily="34" charset="0"/>
              </a:rPr>
              <a:t>General / New Staff</a:t>
            </a:r>
          </a:p>
        </p:txBody>
      </p:sp>
      <p:sp>
        <p:nvSpPr>
          <p:cNvPr id="4" name="TextBox 3"/>
          <p:cNvSpPr txBox="1"/>
          <p:nvPr/>
        </p:nvSpPr>
        <p:spPr>
          <a:xfrm>
            <a:off x="9361164" y="864171"/>
            <a:ext cx="3988943" cy="2025638"/>
          </a:xfrm>
          <a:prstGeom prst="rect">
            <a:avLst/>
          </a:prstGeom>
          <a:noFill/>
        </p:spPr>
        <p:txBody>
          <a:bodyPr wrap="square" lIns="177247" tIns="88624" rIns="177247" bIns="88624" rtlCol="0">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Teaching PG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DAB (further information)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Placements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Standardisation</a:t>
            </a:r>
          </a:p>
        </p:txBody>
      </p:sp>
      <p:sp>
        <p:nvSpPr>
          <p:cNvPr id="3" name="Rectangle 2">
            <a:extLst>
              <a:ext uri="{FF2B5EF4-FFF2-40B4-BE49-F238E27FC236}">
                <a16:creationId xmlns:a16="http://schemas.microsoft.com/office/drawing/2014/main" id="{20E50800-0631-4B6E-8C1C-A976C50F56FD}"/>
              </a:ext>
              <a:ext uri="{C183D7F6-B498-43B3-948B-1728B52AA6E4}">
                <adec:decorative xmlns:adec="http://schemas.microsoft.com/office/drawing/2017/decorative" val="0"/>
              </a:ext>
            </a:extLst>
          </p:cNvPr>
          <p:cNvSpPr/>
          <p:nvPr/>
        </p:nvSpPr>
        <p:spPr>
          <a:xfrm>
            <a:off x="13681707" y="864171"/>
            <a:ext cx="4104394" cy="1569660"/>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Marking </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Moderation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PTES</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Timetable population</a:t>
            </a:r>
          </a:p>
        </p:txBody>
      </p:sp>
      <p:sp>
        <p:nvSpPr>
          <p:cNvPr id="35" name="TextBox 34"/>
          <p:cNvSpPr txBox="1"/>
          <p:nvPr/>
        </p:nvSpPr>
        <p:spPr>
          <a:xfrm>
            <a:off x="9361163" y="3159013"/>
            <a:ext cx="8641085"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Module Leaders</a:t>
            </a:r>
          </a:p>
        </p:txBody>
      </p:sp>
      <p:sp>
        <p:nvSpPr>
          <p:cNvPr id="7" name="Rectangle 6"/>
          <p:cNvSpPr/>
          <p:nvPr/>
        </p:nvSpPr>
        <p:spPr>
          <a:xfrm>
            <a:off x="9361163" y="3735077"/>
            <a:ext cx="4176464" cy="2025638"/>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Recruitment in clinical</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Open Day UG</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Modification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Module handbook</a:t>
            </a:r>
          </a:p>
        </p:txBody>
      </p:sp>
      <p:sp>
        <p:nvSpPr>
          <p:cNvPr id="5" name="Rectangle 4">
            <a:extLst>
              <a:ext uri="{C183D7F6-B498-43B3-948B-1728B52AA6E4}">
                <adec:decorative xmlns:adec="http://schemas.microsoft.com/office/drawing/2017/decorative" val="0"/>
              </a:ext>
            </a:extLst>
          </p:cNvPr>
          <p:cNvSpPr/>
          <p:nvPr/>
        </p:nvSpPr>
        <p:spPr>
          <a:xfrm>
            <a:off x="13681706" y="3735077"/>
            <a:ext cx="4104394" cy="1938992"/>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Assessment brief</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Marking criteria</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HSC open day</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Pre course day</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SITS documentation</a:t>
            </a:r>
          </a:p>
        </p:txBody>
      </p:sp>
      <p:sp>
        <p:nvSpPr>
          <p:cNvPr id="8" name="Rectangle 7"/>
          <p:cNvSpPr/>
          <p:nvPr/>
        </p:nvSpPr>
        <p:spPr>
          <a:xfrm>
            <a:off x="9361165" y="5976739"/>
            <a:ext cx="8641087" cy="579088"/>
          </a:xfrm>
          <a:prstGeom prst="rect">
            <a:avLst/>
          </a:prstGeom>
          <a:solidFill>
            <a:schemeClr val="tx1">
              <a:lumMod val="50000"/>
              <a:lumOff val="50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Course Leaders</a:t>
            </a:r>
          </a:p>
        </p:txBody>
      </p:sp>
      <p:sp>
        <p:nvSpPr>
          <p:cNvPr id="9" name="Rectangle 8"/>
          <p:cNvSpPr/>
          <p:nvPr/>
        </p:nvSpPr>
        <p:spPr>
          <a:xfrm>
            <a:off x="9361165" y="6538237"/>
            <a:ext cx="3988943" cy="2025638"/>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Validation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Exams / Viva</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Review entry criteria</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SITS documentation</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PTES</a:t>
            </a:r>
          </a:p>
        </p:txBody>
      </p:sp>
      <p:sp>
        <p:nvSpPr>
          <p:cNvPr id="12" name="Rectangle 11">
            <a:extLst>
              <a:ext uri="{C183D7F6-B498-43B3-948B-1728B52AA6E4}">
                <adec:decorative xmlns:adec="http://schemas.microsoft.com/office/drawing/2017/decorative" val="0"/>
              </a:ext>
            </a:extLst>
          </p:cNvPr>
          <p:cNvSpPr/>
          <p:nvPr/>
        </p:nvSpPr>
        <p:spPr>
          <a:xfrm>
            <a:off x="13681707" y="6538237"/>
            <a:ext cx="4104393" cy="461665"/>
          </a:xfrm>
          <a:prstGeom prst="rect">
            <a:avLst/>
          </a:prstGeom>
        </p:spPr>
        <p:txBody>
          <a:bodyPr wrap="square">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Review entry criteria</a:t>
            </a:r>
          </a:p>
        </p:txBody>
      </p:sp>
      <p:sp>
        <p:nvSpPr>
          <p:cNvPr id="10" name="Rectangle 9"/>
          <p:cNvSpPr/>
          <p:nvPr/>
        </p:nvSpPr>
        <p:spPr>
          <a:xfrm>
            <a:off x="9361165" y="8801865"/>
            <a:ext cx="8641085" cy="579088"/>
          </a:xfrm>
          <a:prstGeom prst="rect">
            <a:avLst/>
          </a:prstGeom>
          <a:solidFill>
            <a:schemeClr val="accent3">
              <a:lumMod val="75000"/>
            </a:schemeClr>
          </a:solidFill>
        </p:spPr>
        <p:txBody>
          <a:bodyPr wrap="square" lIns="177247" tIns="88624" rIns="177247" bIns="88624" rtlCol="0">
            <a:spAutoFit/>
          </a:bodyPr>
          <a:lstStyle/>
          <a:p>
            <a:r>
              <a:rPr lang="en-GB" sz="2600" dirty="0">
                <a:solidFill>
                  <a:schemeClr val="bg1"/>
                </a:solidFill>
                <a:latin typeface="Segoe UI Semibold" panose="020B0702040204020203" pitchFamily="34" charset="0"/>
              </a:rPr>
              <a:t>Departmental Information</a:t>
            </a:r>
          </a:p>
        </p:txBody>
      </p:sp>
      <p:sp>
        <p:nvSpPr>
          <p:cNvPr id="11" name="Rectangle 10"/>
          <p:cNvSpPr/>
          <p:nvPr/>
        </p:nvSpPr>
        <p:spPr>
          <a:xfrm>
            <a:off x="9361165" y="9370284"/>
            <a:ext cx="4176463" cy="1286975"/>
          </a:xfrm>
          <a:prstGeom prst="rect">
            <a:avLst/>
          </a:prstGeom>
        </p:spPr>
        <p:txBody>
          <a:bodyPr wrap="square" lIns="177247" tIns="88624" rIns="177247" bIns="88624">
            <a:spAutoFit/>
          </a:bodyPr>
          <a:lstStyle/>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Business plan submitted</a:t>
            </a:r>
          </a:p>
          <a:p>
            <a:pPr marL="342900" indent="-342900">
              <a:buFont typeface="Arial" panose="020B0604020202020204" pitchFamily="34" charset="0"/>
              <a:buChar char="•"/>
            </a:pPr>
            <a:r>
              <a:rPr lang="en-GB" sz="2400" dirty="0">
                <a:latin typeface="Segoe UI Light" panose="020B0502040204020203" pitchFamily="34" charset="0"/>
                <a:cs typeface="Segoe UI Light" panose="020B0502040204020203" pitchFamily="34" charset="0"/>
              </a:rPr>
              <a:t>Support session for annual monitoring (HCPC)</a:t>
            </a:r>
          </a:p>
        </p:txBody>
      </p:sp>
      <p:grpSp>
        <p:nvGrpSpPr>
          <p:cNvPr id="14" name="Group 13">
            <a:extLst>
              <a:ext uri="{FF2B5EF4-FFF2-40B4-BE49-F238E27FC236}">
                <a16:creationId xmlns:a16="http://schemas.microsoft.com/office/drawing/2014/main" id="{3B030DC3-0A7C-735A-2659-6D67EBEB7E60}"/>
              </a:ext>
              <a:ext uri="{C183D7F6-B498-43B3-948B-1728B52AA6E4}">
                <adec:decorative xmlns:adec="http://schemas.microsoft.com/office/drawing/2017/decorative" val="1"/>
              </a:ext>
            </a:extLst>
          </p:cNvPr>
          <p:cNvGrpSpPr/>
          <p:nvPr/>
        </p:nvGrpSpPr>
        <p:grpSpPr>
          <a:xfrm>
            <a:off x="852163" y="2850875"/>
            <a:ext cx="7416824" cy="6901643"/>
            <a:chOff x="852163" y="2850875"/>
            <a:chExt cx="7416824" cy="6901643"/>
          </a:xfrm>
        </p:grpSpPr>
        <p:sp>
          <p:nvSpPr>
            <p:cNvPr id="50" name="TextBox 49"/>
            <p:cNvSpPr txBox="1"/>
            <p:nvPr/>
          </p:nvSpPr>
          <p:spPr>
            <a:xfrm>
              <a:off x="4092523" y="2850875"/>
              <a:ext cx="1008112"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Jan</a:t>
              </a:r>
            </a:p>
          </p:txBody>
        </p:sp>
        <p:sp>
          <p:nvSpPr>
            <p:cNvPr id="51" name="TextBox 50"/>
            <p:cNvSpPr txBox="1"/>
            <p:nvPr/>
          </p:nvSpPr>
          <p:spPr>
            <a:xfrm>
              <a:off x="546067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Feb</a:t>
              </a:r>
            </a:p>
          </p:txBody>
        </p:sp>
        <p:sp>
          <p:nvSpPr>
            <p:cNvPr id="52" name="TextBox 51"/>
            <p:cNvSpPr txBox="1"/>
            <p:nvPr/>
          </p:nvSpPr>
          <p:spPr>
            <a:xfrm>
              <a:off x="66128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Mar</a:t>
              </a:r>
            </a:p>
          </p:txBody>
        </p:sp>
        <p:sp>
          <p:nvSpPr>
            <p:cNvPr id="53" name="TextBox 52"/>
            <p:cNvSpPr txBox="1"/>
            <p:nvPr/>
          </p:nvSpPr>
          <p:spPr>
            <a:xfrm>
              <a:off x="697284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Apr</a:t>
              </a:r>
            </a:p>
          </p:txBody>
        </p:sp>
        <p:sp>
          <p:nvSpPr>
            <p:cNvPr id="54" name="TextBox 53"/>
            <p:cNvSpPr txBox="1"/>
            <p:nvPr/>
          </p:nvSpPr>
          <p:spPr>
            <a:xfrm>
              <a:off x="6612803"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May</a:t>
              </a:r>
            </a:p>
          </p:txBody>
        </p:sp>
        <p:sp>
          <p:nvSpPr>
            <p:cNvPr id="55" name="TextBox 54"/>
            <p:cNvSpPr txBox="1"/>
            <p:nvPr/>
          </p:nvSpPr>
          <p:spPr>
            <a:xfrm>
              <a:off x="5460675" y="845431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Jun</a:t>
              </a:r>
            </a:p>
          </p:txBody>
        </p:sp>
        <p:sp>
          <p:nvSpPr>
            <p:cNvPr id="56" name="TextBox 55"/>
            <p:cNvSpPr txBox="1"/>
            <p:nvPr/>
          </p:nvSpPr>
          <p:spPr>
            <a:xfrm>
              <a:off x="3876499" y="8983077"/>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Jul</a:t>
              </a:r>
            </a:p>
          </p:txBody>
        </p:sp>
        <p:sp>
          <p:nvSpPr>
            <p:cNvPr id="57" name="TextBox 56"/>
            <p:cNvSpPr txBox="1"/>
            <p:nvPr/>
          </p:nvSpPr>
          <p:spPr>
            <a:xfrm>
              <a:off x="2348565" y="3262785"/>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Dec</a:t>
              </a:r>
            </a:p>
          </p:txBody>
        </p:sp>
        <p:sp>
          <p:nvSpPr>
            <p:cNvPr id="58" name="TextBox 57"/>
            <p:cNvSpPr txBox="1"/>
            <p:nvPr/>
          </p:nvSpPr>
          <p:spPr>
            <a:xfrm>
              <a:off x="1212203" y="4372502"/>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Nov</a:t>
              </a:r>
            </a:p>
          </p:txBody>
        </p:sp>
        <p:sp>
          <p:nvSpPr>
            <p:cNvPr id="59" name="TextBox 58"/>
            <p:cNvSpPr txBox="1"/>
            <p:nvPr/>
          </p:nvSpPr>
          <p:spPr>
            <a:xfrm>
              <a:off x="852163" y="5884670"/>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Oct</a:t>
              </a:r>
            </a:p>
          </p:txBody>
        </p:sp>
        <p:sp>
          <p:nvSpPr>
            <p:cNvPr id="60" name="TextBox 59"/>
            <p:cNvSpPr txBox="1"/>
            <p:nvPr/>
          </p:nvSpPr>
          <p:spPr>
            <a:xfrm>
              <a:off x="1284211" y="7374191"/>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Sep</a:t>
              </a:r>
            </a:p>
          </p:txBody>
        </p:sp>
        <p:sp>
          <p:nvSpPr>
            <p:cNvPr id="61" name="TextBox 60"/>
            <p:cNvSpPr txBox="1"/>
            <p:nvPr/>
          </p:nvSpPr>
          <p:spPr>
            <a:xfrm>
              <a:off x="2292323" y="8526319"/>
              <a:ext cx="1296144" cy="769441"/>
            </a:xfrm>
            <a:prstGeom prst="rect">
              <a:avLst/>
            </a:prstGeom>
            <a:noFill/>
          </p:spPr>
          <p:txBody>
            <a:bodyPr wrap="square" rtlCol="0">
              <a:spAutoFit/>
            </a:bodyPr>
            <a:lstStyle/>
            <a:p>
              <a:pPr algn="ctr"/>
              <a:r>
                <a:rPr lang="en-GB" sz="4400" dirty="0">
                  <a:solidFill>
                    <a:schemeClr val="bg1"/>
                  </a:solidFill>
                  <a:latin typeface="Segoe UI Light" panose="020B0502040204020203" pitchFamily="34" charset="0"/>
                </a:rPr>
                <a:t>Aug</a:t>
              </a:r>
            </a:p>
          </p:txBody>
        </p:sp>
      </p:grpSp>
      <p:grpSp>
        <p:nvGrpSpPr>
          <p:cNvPr id="13" name="Group 12">
            <a:extLst>
              <a:ext uri="{FF2B5EF4-FFF2-40B4-BE49-F238E27FC236}">
                <a16:creationId xmlns:a16="http://schemas.microsoft.com/office/drawing/2014/main" id="{B22EEBC9-9D74-100E-4F09-AA0B13712C35}"/>
              </a:ext>
              <a:ext uri="{C183D7F6-B498-43B3-948B-1728B52AA6E4}">
                <adec:decorative xmlns:adec="http://schemas.microsoft.com/office/drawing/2017/decorative" val="1"/>
              </a:ext>
            </a:extLst>
          </p:cNvPr>
          <p:cNvGrpSpPr/>
          <p:nvPr/>
        </p:nvGrpSpPr>
        <p:grpSpPr>
          <a:xfrm>
            <a:off x="708903" y="2376339"/>
            <a:ext cx="7788166" cy="7776444"/>
            <a:chOff x="708903" y="2376339"/>
            <a:chExt cx="7788166" cy="7776444"/>
          </a:xfrm>
        </p:grpSpPr>
        <p:sp>
          <p:nvSpPr>
            <p:cNvPr id="62" name="Freeform 61">
              <a:hlinkClick r:id="rId3" action="ppaction://hlinksldjump"/>
              <a:extLst>
                <a:ext uri="{C183D7F6-B498-43B3-948B-1728B52AA6E4}">
                  <adec:decorative xmlns:adec="http://schemas.microsoft.com/office/drawing/2017/decorative" val="1"/>
                </a:ext>
              </a:extLst>
            </p:cNvPr>
            <p:cNvSpPr/>
            <p:nvPr/>
          </p:nvSpPr>
          <p:spPr>
            <a:xfrm>
              <a:off x="740434" y="6852762"/>
              <a:ext cx="2207173" cy="2191406"/>
            </a:xfrm>
            <a:custGeom>
              <a:avLst/>
              <a:gdLst>
                <a:gd name="connsiteX0" fmla="*/ 0 w 2207173"/>
                <a:gd name="connsiteY0" fmla="*/ 441434 h 2191406"/>
                <a:gd name="connsiteX1" fmla="*/ 1639614 w 2207173"/>
                <a:gd name="connsiteY1" fmla="*/ 0 h 2191406"/>
                <a:gd name="connsiteX2" fmla="*/ 1749973 w 2207173"/>
                <a:gd name="connsiteY2" fmla="*/ 362606 h 2191406"/>
                <a:gd name="connsiteX3" fmla="*/ 2002221 w 2207173"/>
                <a:gd name="connsiteY3" fmla="*/ 756744 h 2191406"/>
                <a:gd name="connsiteX4" fmla="*/ 2207173 w 2207173"/>
                <a:gd name="connsiteY4" fmla="*/ 1008993 h 2191406"/>
                <a:gd name="connsiteX5" fmla="*/ 1056290 w 2207173"/>
                <a:gd name="connsiteY5" fmla="*/ 2191406 h 2191406"/>
                <a:gd name="connsiteX6" fmla="*/ 725214 w 2207173"/>
                <a:gd name="connsiteY6" fmla="*/ 1797268 h 2191406"/>
                <a:gd name="connsiteX7" fmla="*/ 362607 w 2207173"/>
                <a:gd name="connsiteY7" fmla="*/ 1292772 h 2191406"/>
                <a:gd name="connsiteX8" fmla="*/ 204952 w 2207173"/>
                <a:gd name="connsiteY8" fmla="*/ 898634 h 2191406"/>
                <a:gd name="connsiteX9" fmla="*/ 0 w 2207173"/>
                <a:gd name="connsiteY9" fmla="*/ 441434 h 21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91406">
                  <a:moveTo>
                    <a:pt x="0" y="441434"/>
                  </a:moveTo>
                  <a:lnTo>
                    <a:pt x="1639614" y="0"/>
                  </a:lnTo>
                  <a:lnTo>
                    <a:pt x="1749973" y="362606"/>
                  </a:lnTo>
                  <a:lnTo>
                    <a:pt x="2002221" y="756744"/>
                  </a:lnTo>
                  <a:lnTo>
                    <a:pt x="2207173" y="1008993"/>
                  </a:lnTo>
                  <a:lnTo>
                    <a:pt x="1056290" y="2191406"/>
                  </a:lnTo>
                  <a:lnTo>
                    <a:pt x="725214" y="1797268"/>
                  </a:lnTo>
                  <a:lnTo>
                    <a:pt x="362607" y="1292772"/>
                  </a:lnTo>
                  <a:lnTo>
                    <a:pt x="204952" y="898634"/>
                  </a:lnTo>
                  <a:lnTo>
                    <a:pt x="0" y="44143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a:hlinkClick r:id="rId4" action="ppaction://hlinksldjump"/>
              <a:extLst>
                <a:ext uri="{C183D7F6-B498-43B3-948B-1728B52AA6E4}">
                  <adec:decorative xmlns:adec="http://schemas.microsoft.com/office/drawing/2017/decorative" val="1"/>
                </a:ext>
              </a:extLst>
            </p:cNvPr>
            <p:cNvSpPr/>
            <p:nvPr/>
          </p:nvSpPr>
          <p:spPr>
            <a:xfrm>
              <a:off x="708903" y="5218176"/>
              <a:ext cx="1718441" cy="2033752"/>
            </a:xfrm>
            <a:custGeom>
              <a:avLst/>
              <a:gdLst>
                <a:gd name="connsiteX0" fmla="*/ 126124 w 1718441"/>
                <a:gd name="connsiteY0" fmla="*/ 0 h 2033752"/>
                <a:gd name="connsiteX1" fmla="*/ 1718441 w 1718441"/>
                <a:gd name="connsiteY1" fmla="*/ 441434 h 2033752"/>
                <a:gd name="connsiteX2" fmla="*/ 1655379 w 1718441"/>
                <a:gd name="connsiteY2" fmla="*/ 851338 h 2033752"/>
                <a:gd name="connsiteX3" fmla="*/ 1655379 w 1718441"/>
                <a:gd name="connsiteY3" fmla="*/ 1324303 h 2033752"/>
                <a:gd name="connsiteX4" fmla="*/ 1718441 w 1718441"/>
                <a:gd name="connsiteY4" fmla="*/ 1639614 h 2033752"/>
                <a:gd name="connsiteX5" fmla="*/ 110359 w 1718441"/>
                <a:gd name="connsiteY5" fmla="*/ 2033752 h 2033752"/>
                <a:gd name="connsiteX6" fmla="*/ 0 w 1718441"/>
                <a:gd name="connsiteY6" fmla="*/ 1403131 h 2033752"/>
                <a:gd name="connsiteX7" fmla="*/ 0 w 1718441"/>
                <a:gd name="connsiteY7" fmla="*/ 851338 h 2033752"/>
                <a:gd name="connsiteX8" fmla="*/ 47297 w 1718441"/>
                <a:gd name="connsiteY8" fmla="*/ 409903 h 2033752"/>
                <a:gd name="connsiteX9" fmla="*/ 126124 w 1718441"/>
                <a:gd name="connsiteY9" fmla="*/ 0 h 20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441" h="2033752">
                  <a:moveTo>
                    <a:pt x="126124" y="0"/>
                  </a:moveTo>
                  <a:lnTo>
                    <a:pt x="1718441" y="441434"/>
                  </a:lnTo>
                  <a:lnTo>
                    <a:pt x="1655379" y="851338"/>
                  </a:lnTo>
                  <a:lnTo>
                    <a:pt x="1655379" y="1324303"/>
                  </a:lnTo>
                  <a:lnTo>
                    <a:pt x="1718441" y="1639614"/>
                  </a:lnTo>
                  <a:lnTo>
                    <a:pt x="110359" y="2033752"/>
                  </a:lnTo>
                  <a:lnTo>
                    <a:pt x="0" y="1403131"/>
                  </a:lnTo>
                  <a:lnTo>
                    <a:pt x="0" y="851338"/>
                  </a:lnTo>
                  <a:lnTo>
                    <a:pt x="47297" y="409903"/>
                  </a:lnTo>
                  <a:lnTo>
                    <a:pt x="12612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a:hlinkClick r:id="rId5" action="ppaction://hlinksldjump"/>
              <a:extLst>
                <a:ext uri="{C183D7F6-B498-43B3-948B-1728B52AA6E4}">
                  <adec:decorative xmlns:adec="http://schemas.microsoft.com/office/drawing/2017/decorative" val="1"/>
                </a:ext>
              </a:extLst>
            </p:cNvPr>
            <p:cNvSpPr/>
            <p:nvPr/>
          </p:nvSpPr>
          <p:spPr>
            <a:xfrm>
              <a:off x="835027" y="3499734"/>
              <a:ext cx="2175642" cy="2175642"/>
            </a:xfrm>
            <a:custGeom>
              <a:avLst/>
              <a:gdLst>
                <a:gd name="connsiteX0" fmla="*/ 0 w 2175642"/>
                <a:gd name="connsiteY0" fmla="*/ 1718442 h 2175642"/>
                <a:gd name="connsiteX1" fmla="*/ 1576552 w 2175642"/>
                <a:gd name="connsiteY1" fmla="*/ 2175642 h 2175642"/>
                <a:gd name="connsiteX2" fmla="*/ 1718442 w 2175642"/>
                <a:gd name="connsiteY2" fmla="*/ 1813035 h 2175642"/>
                <a:gd name="connsiteX3" fmla="*/ 1954924 w 2175642"/>
                <a:gd name="connsiteY3" fmla="*/ 1403132 h 2175642"/>
                <a:gd name="connsiteX4" fmla="*/ 2175642 w 2175642"/>
                <a:gd name="connsiteY4" fmla="*/ 1150883 h 2175642"/>
                <a:gd name="connsiteX5" fmla="*/ 1024759 w 2175642"/>
                <a:gd name="connsiteY5" fmla="*/ 0 h 2175642"/>
                <a:gd name="connsiteX6" fmla="*/ 693683 w 2175642"/>
                <a:gd name="connsiteY6" fmla="*/ 362607 h 2175642"/>
                <a:gd name="connsiteX7" fmla="*/ 362607 w 2175642"/>
                <a:gd name="connsiteY7" fmla="*/ 898635 h 2175642"/>
                <a:gd name="connsiteX8" fmla="*/ 157655 w 2175642"/>
                <a:gd name="connsiteY8" fmla="*/ 1371600 h 2175642"/>
                <a:gd name="connsiteX9" fmla="*/ 0 w 2175642"/>
                <a:gd name="connsiteY9" fmla="*/ 1718442 h 21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2" h="2175642">
                  <a:moveTo>
                    <a:pt x="0" y="1718442"/>
                  </a:moveTo>
                  <a:lnTo>
                    <a:pt x="1576552" y="2175642"/>
                  </a:lnTo>
                  <a:lnTo>
                    <a:pt x="1718442" y="1813035"/>
                  </a:lnTo>
                  <a:lnTo>
                    <a:pt x="1954924" y="1403132"/>
                  </a:lnTo>
                  <a:lnTo>
                    <a:pt x="2175642" y="1150883"/>
                  </a:lnTo>
                  <a:lnTo>
                    <a:pt x="1024759" y="0"/>
                  </a:lnTo>
                  <a:lnTo>
                    <a:pt x="693683" y="362607"/>
                  </a:lnTo>
                  <a:lnTo>
                    <a:pt x="362607" y="898635"/>
                  </a:lnTo>
                  <a:lnTo>
                    <a:pt x="157655" y="1371600"/>
                  </a:lnTo>
                  <a:lnTo>
                    <a:pt x="0" y="171844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a:hlinkClick r:id="rId6" action="ppaction://hlinksldjump"/>
              <a:extLst>
                <a:ext uri="{C183D7F6-B498-43B3-948B-1728B52AA6E4}">
                  <adec:decorative xmlns:adec="http://schemas.microsoft.com/office/drawing/2017/decorative" val="1"/>
                </a:ext>
              </a:extLst>
            </p:cNvPr>
            <p:cNvSpPr/>
            <p:nvPr/>
          </p:nvSpPr>
          <p:spPr>
            <a:xfrm>
              <a:off x="1844020" y="2522272"/>
              <a:ext cx="2207173" cy="2144111"/>
            </a:xfrm>
            <a:custGeom>
              <a:avLst/>
              <a:gdLst>
                <a:gd name="connsiteX0" fmla="*/ 0 w 2207173"/>
                <a:gd name="connsiteY0" fmla="*/ 961697 h 2144111"/>
                <a:gd name="connsiteX1" fmla="*/ 1150883 w 2207173"/>
                <a:gd name="connsiteY1" fmla="*/ 2144111 h 2144111"/>
                <a:gd name="connsiteX2" fmla="*/ 1481959 w 2207173"/>
                <a:gd name="connsiteY2" fmla="*/ 1876097 h 2144111"/>
                <a:gd name="connsiteX3" fmla="*/ 1860331 w 2207173"/>
                <a:gd name="connsiteY3" fmla="*/ 1639614 h 2144111"/>
                <a:gd name="connsiteX4" fmla="*/ 2207173 w 2207173"/>
                <a:gd name="connsiteY4" fmla="*/ 1576552 h 2144111"/>
                <a:gd name="connsiteX5" fmla="*/ 1718442 w 2207173"/>
                <a:gd name="connsiteY5" fmla="*/ 0 h 2144111"/>
                <a:gd name="connsiteX6" fmla="*/ 1150883 w 2207173"/>
                <a:gd name="connsiteY6" fmla="*/ 189187 h 2144111"/>
                <a:gd name="connsiteX7" fmla="*/ 756745 w 2207173"/>
                <a:gd name="connsiteY7" fmla="*/ 425669 h 2144111"/>
                <a:gd name="connsiteX8" fmla="*/ 315311 w 2207173"/>
                <a:gd name="connsiteY8" fmla="*/ 725214 h 2144111"/>
                <a:gd name="connsiteX9" fmla="*/ 0 w 2207173"/>
                <a:gd name="connsiteY9" fmla="*/ 961697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2144111">
                  <a:moveTo>
                    <a:pt x="0" y="961697"/>
                  </a:moveTo>
                  <a:lnTo>
                    <a:pt x="1150883" y="2144111"/>
                  </a:lnTo>
                  <a:lnTo>
                    <a:pt x="1481959" y="1876097"/>
                  </a:lnTo>
                  <a:lnTo>
                    <a:pt x="1860331" y="1639614"/>
                  </a:lnTo>
                  <a:lnTo>
                    <a:pt x="2207173" y="1576552"/>
                  </a:lnTo>
                  <a:lnTo>
                    <a:pt x="1718442" y="0"/>
                  </a:lnTo>
                  <a:lnTo>
                    <a:pt x="1150883" y="189187"/>
                  </a:lnTo>
                  <a:lnTo>
                    <a:pt x="756745" y="425669"/>
                  </a:lnTo>
                  <a:lnTo>
                    <a:pt x="315311" y="725214"/>
                  </a:lnTo>
                  <a:lnTo>
                    <a:pt x="0" y="96169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a:hlinkClick r:id="rId7" action="ppaction://hlinksldjump"/>
              <a:extLst>
                <a:ext uri="{C183D7F6-B498-43B3-948B-1728B52AA6E4}">
                  <adec:decorative xmlns:adec="http://schemas.microsoft.com/office/drawing/2017/decorative" val="1"/>
                </a:ext>
              </a:extLst>
            </p:cNvPr>
            <p:cNvSpPr/>
            <p:nvPr/>
          </p:nvSpPr>
          <p:spPr>
            <a:xfrm>
              <a:off x="3543220" y="2376339"/>
              <a:ext cx="2033752" cy="1702676"/>
            </a:xfrm>
            <a:custGeom>
              <a:avLst/>
              <a:gdLst>
                <a:gd name="connsiteX0" fmla="*/ 425669 w 2033752"/>
                <a:gd name="connsiteY0" fmla="*/ 1702676 h 1702676"/>
                <a:gd name="connsiteX1" fmla="*/ 0 w 2033752"/>
                <a:gd name="connsiteY1" fmla="*/ 126124 h 1702676"/>
                <a:gd name="connsiteX2" fmla="*/ 599090 w 2033752"/>
                <a:gd name="connsiteY2" fmla="*/ 0 h 1702676"/>
                <a:gd name="connsiteX3" fmla="*/ 1182414 w 2033752"/>
                <a:gd name="connsiteY3" fmla="*/ 0 h 1702676"/>
                <a:gd name="connsiteX4" fmla="*/ 1671145 w 2033752"/>
                <a:gd name="connsiteY4" fmla="*/ 47297 h 1702676"/>
                <a:gd name="connsiteX5" fmla="*/ 2033752 w 2033752"/>
                <a:gd name="connsiteY5" fmla="*/ 110359 h 1702676"/>
                <a:gd name="connsiteX6" fmla="*/ 1592317 w 2033752"/>
                <a:gd name="connsiteY6" fmla="*/ 1702676 h 1702676"/>
                <a:gd name="connsiteX7" fmla="*/ 1229711 w 2033752"/>
                <a:gd name="connsiteY7" fmla="*/ 1639614 h 1702676"/>
                <a:gd name="connsiteX8" fmla="*/ 882869 w 2033752"/>
                <a:gd name="connsiteY8" fmla="*/ 1608083 h 1702676"/>
                <a:gd name="connsiteX9" fmla="*/ 425669 w 2033752"/>
                <a:gd name="connsiteY9" fmla="*/ 1702676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3752" h="1702676">
                  <a:moveTo>
                    <a:pt x="425669" y="1702676"/>
                  </a:moveTo>
                  <a:lnTo>
                    <a:pt x="0" y="126124"/>
                  </a:lnTo>
                  <a:lnTo>
                    <a:pt x="599090" y="0"/>
                  </a:lnTo>
                  <a:lnTo>
                    <a:pt x="1182414" y="0"/>
                  </a:lnTo>
                  <a:lnTo>
                    <a:pt x="1671145" y="47297"/>
                  </a:lnTo>
                  <a:lnTo>
                    <a:pt x="2033752" y="110359"/>
                  </a:lnTo>
                  <a:lnTo>
                    <a:pt x="1592317" y="1702676"/>
                  </a:lnTo>
                  <a:lnTo>
                    <a:pt x="1229711" y="1639614"/>
                  </a:lnTo>
                  <a:lnTo>
                    <a:pt x="882869" y="1608083"/>
                  </a:lnTo>
                  <a:lnTo>
                    <a:pt x="425669" y="170267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a:hlinkClick r:id="rId8" action="ppaction://hlinksldjump"/>
              <a:extLst>
                <a:ext uri="{C183D7F6-B498-43B3-948B-1728B52AA6E4}">
                  <adec:decorative xmlns:adec="http://schemas.microsoft.com/office/drawing/2017/decorative" val="1"/>
                </a:ext>
              </a:extLst>
            </p:cNvPr>
            <p:cNvSpPr/>
            <p:nvPr/>
          </p:nvSpPr>
          <p:spPr>
            <a:xfrm>
              <a:off x="5154779" y="2522272"/>
              <a:ext cx="2207172" cy="2144111"/>
            </a:xfrm>
            <a:custGeom>
              <a:avLst/>
              <a:gdLst>
                <a:gd name="connsiteX0" fmla="*/ 0 w 2207172"/>
                <a:gd name="connsiteY0" fmla="*/ 1576552 h 2144111"/>
                <a:gd name="connsiteX1" fmla="*/ 441434 w 2207172"/>
                <a:gd name="connsiteY1" fmla="*/ 0 h 2144111"/>
                <a:gd name="connsiteX2" fmla="*/ 1198179 w 2207172"/>
                <a:gd name="connsiteY2" fmla="*/ 268014 h 2144111"/>
                <a:gd name="connsiteX3" fmla="*/ 1686910 w 2207172"/>
                <a:gd name="connsiteY3" fmla="*/ 583325 h 2144111"/>
                <a:gd name="connsiteX4" fmla="*/ 2207172 w 2207172"/>
                <a:gd name="connsiteY4" fmla="*/ 1008994 h 2144111"/>
                <a:gd name="connsiteX5" fmla="*/ 1040524 w 2207172"/>
                <a:gd name="connsiteY5" fmla="*/ 2144111 h 2144111"/>
                <a:gd name="connsiteX6" fmla="*/ 740979 w 2207172"/>
                <a:gd name="connsiteY6" fmla="*/ 1860331 h 2144111"/>
                <a:gd name="connsiteX7" fmla="*/ 315310 w 2207172"/>
                <a:gd name="connsiteY7" fmla="*/ 1655380 h 2144111"/>
                <a:gd name="connsiteX8" fmla="*/ 0 w 2207172"/>
                <a:gd name="connsiteY8" fmla="*/ 1576552 h 214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72" h="2144111">
                  <a:moveTo>
                    <a:pt x="0" y="1576552"/>
                  </a:moveTo>
                  <a:lnTo>
                    <a:pt x="441434" y="0"/>
                  </a:lnTo>
                  <a:lnTo>
                    <a:pt x="1198179" y="268014"/>
                  </a:lnTo>
                  <a:lnTo>
                    <a:pt x="1686910" y="583325"/>
                  </a:lnTo>
                  <a:lnTo>
                    <a:pt x="2207172" y="1008994"/>
                  </a:lnTo>
                  <a:lnTo>
                    <a:pt x="1040524" y="2144111"/>
                  </a:lnTo>
                  <a:lnTo>
                    <a:pt x="740979" y="1860331"/>
                  </a:lnTo>
                  <a:lnTo>
                    <a:pt x="315310" y="1655380"/>
                  </a:lnTo>
                  <a:lnTo>
                    <a:pt x="0" y="15765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hlinkClick r:id="rId9" action="ppaction://hlinksldjump"/>
              <a:extLst>
                <a:ext uri="{C183D7F6-B498-43B3-948B-1728B52AA6E4}">
                  <adec:decorative xmlns:adec="http://schemas.microsoft.com/office/drawing/2017/decorative" val="1"/>
                </a:ext>
              </a:extLst>
            </p:cNvPr>
            <p:cNvSpPr/>
            <p:nvPr/>
          </p:nvSpPr>
          <p:spPr>
            <a:xfrm>
              <a:off x="6148007" y="3499734"/>
              <a:ext cx="2175641" cy="2191407"/>
            </a:xfrm>
            <a:custGeom>
              <a:avLst/>
              <a:gdLst>
                <a:gd name="connsiteX0" fmla="*/ 0 w 2175641"/>
                <a:gd name="connsiteY0" fmla="*/ 1198180 h 2191407"/>
                <a:gd name="connsiteX1" fmla="*/ 1182413 w 2175641"/>
                <a:gd name="connsiteY1" fmla="*/ 0 h 2191407"/>
                <a:gd name="connsiteX2" fmla="*/ 1560786 w 2175641"/>
                <a:gd name="connsiteY2" fmla="*/ 457200 h 2191407"/>
                <a:gd name="connsiteX3" fmla="*/ 1828800 w 2175641"/>
                <a:gd name="connsiteY3" fmla="*/ 835573 h 2191407"/>
                <a:gd name="connsiteX4" fmla="*/ 2017986 w 2175641"/>
                <a:gd name="connsiteY4" fmla="*/ 1261242 h 2191407"/>
                <a:gd name="connsiteX5" fmla="*/ 2175641 w 2175641"/>
                <a:gd name="connsiteY5" fmla="*/ 1765738 h 2191407"/>
                <a:gd name="connsiteX6" fmla="*/ 599089 w 2175641"/>
                <a:gd name="connsiteY6" fmla="*/ 2191407 h 2191407"/>
                <a:gd name="connsiteX7" fmla="*/ 520262 w 2175641"/>
                <a:gd name="connsiteY7" fmla="*/ 1813035 h 2191407"/>
                <a:gd name="connsiteX8" fmla="*/ 315310 w 2175641"/>
                <a:gd name="connsiteY8" fmla="*/ 1497725 h 2191407"/>
                <a:gd name="connsiteX9" fmla="*/ 0 w 2175641"/>
                <a:gd name="connsiteY9" fmla="*/ 1198180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91407">
                  <a:moveTo>
                    <a:pt x="0" y="1198180"/>
                  </a:moveTo>
                  <a:lnTo>
                    <a:pt x="1182413" y="0"/>
                  </a:lnTo>
                  <a:lnTo>
                    <a:pt x="1560786" y="457200"/>
                  </a:lnTo>
                  <a:lnTo>
                    <a:pt x="1828800" y="835573"/>
                  </a:lnTo>
                  <a:lnTo>
                    <a:pt x="2017986" y="1261242"/>
                  </a:lnTo>
                  <a:lnTo>
                    <a:pt x="2175641" y="1765738"/>
                  </a:lnTo>
                  <a:lnTo>
                    <a:pt x="599089" y="2191407"/>
                  </a:lnTo>
                  <a:lnTo>
                    <a:pt x="520262" y="1813035"/>
                  </a:lnTo>
                  <a:lnTo>
                    <a:pt x="315310" y="1497725"/>
                  </a:lnTo>
                  <a:lnTo>
                    <a:pt x="0" y="119818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a:hlinkClick r:id="rId10" action="ppaction://hlinksldjump"/>
              <a:extLst>
                <a:ext uri="{C183D7F6-B498-43B3-948B-1728B52AA6E4}">
                  <adec:decorative xmlns:adec="http://schemas.microsoft.com/office/drawing/2017/decorative" val="1"/>
                </a:ext>
              </a:extLst>
            </p:cNvPr>
            <p:cNvSpPr/>
            <p:nvPr/>
          </p:nvSpPr>
          <p:spPr>
            <a:xfrm>
              <a:off x="6731331" y="5233941"/>
              <a:ext cx="1765738" cy="2017987"/>
            </a:xfrm>
            <a:custGeom>
              <a:avLst/>
              <a:gdLst>
                <a:gd name="connsiteX0" fmla="*/ 0 w 1765738"/>
                <a:gd name="connsiteY0" fmla="*/ 425669 h 2017987"/>
                <a:gd name="connsiteX1" fmla="*/ 1592317 w 1765738"/>
                <a:gd name="connsiteY1" fmla="*/ 0 h 2017987"/>
                <a:gd name="connsiteX2" fmla="*/ 1686910 w 1765738"/>
                <a:gd name="connsiteY2" fmla="*/ 472966 h 2017987"/>
                <a:gd name="connsiteX3" fmla="*/ 1765738 w 1765738"/>
                <a:gd name="connsiteY3" fmla="*/ 1135118 h 2017987"/>
                <a:gd name="connsiteX4" fmla="*/ 1718441 w 1765738"/>
                <a:gd name="connsiteY4" fmla="*/ 1671145 h 2017987"/>
                <a:gd name="connsiteX5" fmla="*/ 1592317 w 1765738"/>
                <a:gd name="connsiteY5" fmla="*/ 2017987 h 2017987"/>
                <a:gd name="connsiteX6" fmla="*/ 47296 w 1765738"/>
                <a:gd name="connsiteY6" fmla="*/ 1576552 h 2017987"/>
                <a:gd name="connsiteX7" fmla="*/ 110358 w 1765738"/>
                <a:gd name="connsiteY7" fmla="*/ 1229711 h 2017987"/>
                <a:gd name="connsiteX8" fmla="*/ 126124 w 1765738"/>
                <a:gd name="connsiteY8" fmla="*/ 819807 h 2017987"/>
                <a:gd name="connsiteX9" fmla="*/ 0 w 1765738"/>
                <a:gd name="connsiteY9" fmla="*/ 425669 h 20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738" h="2017987">
                  <a:moveTo>
                    <a:pt x="0" y="425669"/>
                  </a:moveTo>
                  <a:lnTo>
                    <a:pt x="1592317" y="0"/>
                  </a:lnTo>
                  <a:lnTo>
                    <a:pt x="1686910" y="472966"/>
                  </a:lnTo>
                  <a:lnTo>
                    <a:pt x="1765738" y="1135118"/>
                  </a:lnTo>
                  <a:lnTo>
                    <a:pt x="1718441" y="1671145"/>
                  </a:lnTo>
                  <a:lnTo>
                    <a:pt x="1592317" y="2017987"/>
                  </a:lnTo>
                  <a:lnTo>
                    <a:pt x="47296" y="1576552"/>
                  </a:lnTo>
                  <a:lnTo>
                    <a:pt x="110358" y="1229711"/>
                  </a:lnTo>
                  <a:lnTo>
                    <a:pt x="126124" y="819807"/>
                  </a:lnTo>
                  <a:lnTo>
                    <a:pt x="0" y="4256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a:hlinkClick r:id="rId11" action="ppaction://hlinksldjump"/>
              <a:extLst>
                <a:ext uri="{C183D7F6-B498-43B3-948B-1728B52AA6E4}">
                  <adec:decorative xmlns:adec="http://schemas.microsoft.com/office/drawing/2017/decorative" val="1"/>
                </a:ext>
              </a:extLst>
            </p:cNvPr>
            <p:cNvSpPr/>
            <p:nvPr/>
          </p:nvSpPr>
          <p:spPr>
            <a:xfrm>
              <a:off x="6211069" y="6826259"/>
              <a:ext cx="2128344" cy="2159875"/>
            </a:xfrm>
            <a:custGeom>
              <a:avLst/>
              <a:gdLst>
                <a:gd name="connsiteX0" fmla="*/ 0 w 2128344"/>
                <a:gd name="connsiteY0" fmla="*/ 1024758 h 2159875"/>
                <a:gd name="connsiteX1" fmla="*/ 1150882 w 2128344"/>
                <a:gd name="connsiteY1" fmla="*/ 2159875 h 2159875"/>
                <a:gd name="connsiteX2" fmla="*/ 1387365 w 2128344"/>
                <a:gd name="connsiteY2" fmla="*/ 1891862 h 2159875"/>
                <a:gd name="connsiteX3" fmla="*/ 1702675 w 2128344"/>
                <a:gd name="connsiteY3" fmla="*/ 1481958 h 2159875"/>
                <a:gd name="connsiteX4" fmla="*/ 1939158 w 2128344"/>
                <a:gd name="connsiteY4" fmla="*/ 1024758 h 2159875"/>
                <a:gd name="connsiteX5" fmla="*/ 2128344 w 2128344"/>
                <a:gd name="connsiteY5" fmla="*/ 409903 h 2159875"/>
                <a:gd name="connsiteX6" fmla="*/ 551793 w 2128344"/>
                <a:gd name="connsiteY6" fmla="*/ 0 h 2159875"/>
                <a:gd name="connsiteX7" fmla="*/ 472965 w 2128344"/>
                <a:gd name="connsiteY7" fmla="*/ 268013 h 2159875"/>
                <a:gd name="connsiteX8" fmla="*/ 331075 w 2128344"/>
                <a:gd name="connsiteY8" fmla="*/ 599089 h 2159875"/>
                <a:gd name="connsiteX9" fmla="*/ 157655 w 2128344"/>
                <a:gd name="connsiteY9" fmla="*/ 835572 h 2159875"/>
                <a:gd name="connsiteX10" fmla="*/ 0 w 2128344"/>
                <a:gd name="connsiteY10" fmla="*/ 1024758 h 215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8344" h="2159875">
                  <a:moveTo>
                    <a:pt x="0" y="1024758"/>
                  </a:moveTo>
                  <a:lnTo>
                    <a:pt x="1150882" y="2159875"/>
                  </a:lnTo>
                  <a:lnTo>
                    <a:pt x="1387365" y="1891862"/>
                  </a:lnTo>
                  <a:lnTo>
                    <a:pt x="1702675" y="1481958"/>
                  </a:lnTo>
                  <a:lnTo>
                    <a:pt x="1939158" y="1024758"/>
                  </a:lnTo>
                  <a:lnTo>
                    <a:pt x="2128344" y="409903"/>
                  </a:lnTo>
                  <a:lnTo>
                    <a:pt x="551793" y="0"/>
                  </a:lnTo>
                  <a:lnTo>
                    <a:pt x="472965" y="268013"/>
                  </a:lnTo>
                  <a:lnTo>
                    <a:pt x="331075" y="599089"/>
                  </a:lnTo>
                  <a:lnTo>
                    <a:pt x="157655" y="835572"/>
                  </a:lnTo>
                  <a:lnTo>
                    <a:pt x="0" y="102475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a:hlinkClick r:id="rId12" action="ppaction://hlinksldjump"/>
              <a:extLst>
                <a:ext uri="{C183D7F6-B498-43B3-948B-1728B52AA6E4}">
                  <adec:decorative xmlns:adec="http://schemas.microsoft.com/office/drawing/2017/decorative" val="1"/>
                </a:ext>
              </a:extLst>
            </p:cNvPr>
            <p:cNvSpPr/>
            <p:nvPr/>
          </p:nvSpPr>
          <p:spPr>
            <a:xfrm>
              <a:off x="5154779" y="7835252"/>
              <a:ext cx="2175641" cy="2175641"/>
            </a:xfrm>
            <a:custGeom>
              <a:avLst/>
              <a:gdLst>
                <a:gd name="connsiteX0" fmla="*/ 0 w 2175641"/>
                <a:gd name="connsiteY0" fmla="*/ 599089 h 2175641"/>
                <a:gd name="connsiteX1" fmla="*/ 457200 w 2175641"/>
                <a:gd name="connsiteY1" fmla="*/ 2175641 h 2175641"/>
                <a:gd name="connsiteX2" fmla="*/ 1024759 w 2175641"/>
                <a:gd name="connsiteY2" fmla="*/ 1970689 h 2175641"/>
                <a:gd name="connsiteX3" fmla="*/ 1497724 w 2175641"/>
                <a:gd name="connsiteY3" fmla="*/ 1718441 h 2175641"/>
                <a:gd name="connsiteX4" fmla="*/ 1907628 w 2175641"/>
                <a:gd name="connsiteY4" fmla="*/ 1403131 h 2175641"/>
                <a:gd name="connsiteX5" fmla="*/ 2175641 w 2175641"/>
                <a:gd name="connsiteY5" fmla="*/ 1182414 h 2175641"/>
                <a:gd name="connsiteX6" fmla="*/ 993228 w 2175641"/>
                <a:gd name="connsiteY6" fmla="*/ 0 h 2175641"/>
                <a:gd name="connsiteX7" fmla="*/ 693683 w 2175641"/>
                <a:gd name="connsiteY7" fmla="*/ 283779 h 2175641"/>
                <a:gd name="connsiteX8" fmla="*/ 346841 w 2175641"/>
                <a:gd name="connsiteY8" fmla="*/ 457200 h 2175641"/>
                <a:gd name="connsiteX9" fmla="*/ 0 w 2175641"/>
                <a:gd name="connsiteY9" fmla="*/ 599089 h 217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641" h="2175641">
                  <a:moveTo>
                    <a:pt x="0" y="599089"/>
                  </a:moveTo>
                  <a:lnTo>
                    <a:pt x="457200" y="2175641"/>
                  </a:lnTo>
                  <a:lnTo>
                    <a:pt x="1024759" y="1970689"/>
                  </a:lnTo>
                  <a:lnTo>
                    <a:pt x="1497724" y="1718441"/>
                  </a:lnTo>
                  <a:lnTo>
                    <a:pt x="1907628" y="1403131"/>
                  </a:lnTo>
                  <a:lnTo>
                    <a:pt x="2175641" y="1182414"/>
                  </a:lnTo>
                  <a:lnTo>
                    <a:pt x="993228" y="0"/>
                  </a:lnTo>
                  <a:lnTo>
                    <a:pt x="693683" y="283779"/>
                  </a:lnTo>
                  <a:lnTo>
                    <a:pt x="346841" y="457200"/>
                  </a:lnTo>
                  <a:lnTo>
                    <a:pt x="0" y="59908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a:hlinkClick r:id="rId13" action="ppaction://hlinksldjump"/>
              <a:extLst>
                <a:ext uri="{C183D7F6-B498-43B3-948B-1728B52AA6E4}">
                  <adec:decorative xmlns:adec="http://schemas.microsoft.com/office/drawing/2017/decorative" val="1"/>
                </a:ext>
              </a:extLst>
            </p:cNvPr>
            <p:cNvSpPr/>
            <p:nvPr/>
          </p:nvSpPr>
          <p:spPr>
            <a:xfrm>
              <a:off x="3593993" y="8402810"/>
              <a:ext cx="2017986" cy="1749973"/>
            </a:xfrm>
            <a:custGeom>
              <a:avLst/>
              <a:gdLst>
                <a:gd name="connsiteX0" fmla="*/ 409903 w 2017986"/>
                <a:gd name="connsiteY0" fmla="*/ 0 h 1749973"/>
                <a:gd name="connsiteX1" fmla="*/ 0 w 2017986"/>
                <a:gd name="connsiteY1" fmla="*/ 1608083 h 1749973"/>
                <a:gd name="connsiteX2" fmla="*/ 662151 w 2017986"/>
                <a:gd name="connsiteY2" fmla="*/ 1749973 h 1749973"/>
                <a:gd name="connsiteX3" fmla="*/ 1150883 w 2017986"/>
                <a:gd name="connsiteY3" fmla="*/ 1749973 h 1749973"/>
                <a:gd name="connsiteX4" fmla="*/ 2017986 w 2017986"/>
                <a:gd name="connsiteY4" fmla="*/ 1623849 h 1749973"/>
                <a:gd name="connsiteX5" fmla="*/ 1576551 w 2017986"/>
                <a:gd name="connsiteY5" fmla="*/ 47297 h 1749973"/>
                <a:gd name="connsiteX6" fmla="*/ 1213945 w 2017986"/>
                <a:gd name="connsiteY6" fmla="*/ 78828 h 1749973"/>
                <a:gd name="connsiteX7" fmla="*/ 819807 w 2017986"/>
                <a:gd name="connsiteY7" fmla="*/ 78828 h 1749973"/>
                <a:gd name="connsiteX8" fmla="*/ 409903 w 2017986"/>
                <a:gd name="connsiteY8" fmla="*/ 0 h 17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986" h="1749973">
                  <a:moveTo>
                    <a:pt x="409903" y="0"/>
                  </a:moveTo>
                  <a:lnTo>
                    <a:pt x="0" y="1608083"/>
                  </a:lnTo>
                  <a:lnTo>
                    <a:pt x="662151" y="1749973"/>
                  </a:lnTo>
                  <a:lnTo>
                    <a:pt x="1150883" y="1749973"/>
                  </a:lnTo>
                  <a:lnTo>
                    <a:pt x="2017986" y="1623849"/>
                  </a:lnTo>
                  <a:lnTo>
                    <a:pt x="1576551" y="47297"/>
                  </a:lnTo>
                  <a:lnTo>
                    <a:pt x="1213945" y="78828"/>
                  </a:lnTo>
                  <a:lnTo>
                    <a:pt x="819807" y="78828"/>
                  </a:lnTo>
                  <a:lnTo>
                    <a:pt x="409903"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a:hlinkClick r:id="rId14" action="ppaction://hlinksldjump"/>
              <a:extLst>
                <a:ext uri="{C183D7F6-B498-43B3-948B-1728B52AA6E4}">
                  <adec:decorative xmlns:adec="http://schemas.microsoft.com/office/drawing/2017/decorative" val="1"/>
                </a:ext>
              </a:extLst>
            </p:cNvPr>
            <p:cNvSpPr/>
            <p:nvPr/>
          </p:nvSpPr>
          <p:spPr>
            <a:xfrm>
              <a:off x="1828255" y="7835252"/>
              <a:ext cx="2191407" cy="2191407"/>
            </a:xfrm>
            <a:custGeom>
              <a:avLst/>
              <a:gdLst>
                <a:gd name="connsiteX0" fmla="*/ 0 w 2191407"/>
                <a:gd name="connsiteY0" fmla="*/ 1150882 h 2191407"/>
                <a:gd name="connsiteX1" fmla="*/ 1166648 w 2191407"/>
                <a:gd name="connsiteY1" fmla="*/ 0 h 2191407"/>
                <a:gd name="connsiteX2" fmla="*/ 1545021 w 2191407"/>
                <a:gd name="connsiteY2" fmla="*/ 315310 h 2191407"/>
                <a:gd name="connsiteX3" fmla="*/ 1907627 w 2191407"/>
                <a:gd name="connsiteY3" fmla="*/ 520262 h 2191407"/>
                <a:gd name="connsiteX4" fmla="*/ 2191407 w 2191407"/>
                <a:gd name="connsiteY4" fmla="*/ 583324 h 2191407"/>
                <a:gd name="connsiteX5" fmla="*/ 1749972 w 2191407"/>
                <a:gd name="connsiteY5" fmla="*/ 2191407 h 2191407"/>
                <a:gd name="connsiteX6" fmla="*/ 1119352 w 2191407"/>
                <a:gd name="connsiteY6" fmla="*/ 1970689 h 2191407"/>
                <a:gd name="connsiteX7" fmla="*/ 693683 w 2191407"/>
                <a:gd name="connsiteY7" fmla="*/ 1718441 h 2191407"/>
                <a:gd name="connsiteX8" fmla="*/ 315310 w 2191407"/>
                <a:gd name="connsiteY8" fmla="*/ 1434662 h 2191407"/>
                <a:gd name="connsiteX9" fmla="*/ 0 w 2191407"/>
                <a:gd name="connsiteY9" fmla="*/ 1150882 h 219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07" h="2191407">
                  <a:moveTo>
                    <a:pt x="0" y="1150882"/>
                  </a:moveTo>
                  <a:lnTo>
                    <a:pt x="1166648" y="0"/>
                  </a:lnTo>
                  <a:lnTo>
                    <a:pt x="1545021" y="315310"/>
                  </a:lnTo>
                  <a:lnTo>
                    <a:pt x="1907627" y="520262"/>
                  </a:lnTo>
                  <a:lnTo>
                    <a:pt x="2191407" y="583324"/>
                  </a:lnTo>
                  <a:lnTo>
                    <a:pt x="1749972" y="2191407"/>
                  </a:lnTo>
                  <a:lnTo>
                    <a:pt x="1119352" y="1970689"/>
                  </a:lnTo>
                  <a:lnTo>
                    <a:pt x="693683" y="1718441"/>
                  </a:lnTo>
                  <a:lnTo>
                    <a:pt x="315310" y="1434662"/>
                  </a:lnTo>
                  <a:lnTo>
                    <a:pt x="0" y="115088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12851689"/>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2204</TotalTime>
  <Words>917</Words>
  <Application>Microsoft Office PowerPoint</Application>
  <PresentationFormat>Custom</PresentationFormat>
  <Paragraphs>400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Segoe UI</vt:lpstr>
      <vt:lpstr>Segoe UI Light</vt:lpstr>
      <vt:lpstr>Segoe UI Semibold</vt:lpstr>
      <vt:lpstr>Blank</vt:lpstr>
      <vt:lpstr>The Academic Cycle</vt:lpstr>
      <vt:lpstr>September</vt:lpstr>
      <vt:lpstr>October</vt:lpstr>
      <vt:lpstr>November</vt:lpstr>
      <vt:lpstr>December</vt:lpstr>
      <vt:lpstr>January</vt:lpstr>
      <vt:lpstr>February</vt:lpstr>
      <vt:lpstr>March</vt:lpstr>
      <vt:lpstr>April</vt:lpstr>
      <vt:lpstr>May</vt:lpstr>
      <vt:lpstr>June</vt:lpstr>
      <vt:lpstr>July</vt:lpstr>
      <vt:lpstr>August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a.purvis@shu.ac.uk;c.payne@shu.ac.uk</dc:creator>
  <cp:lastModifiedBy>Gavin, Justine</cp:lastModifiedBy>
  <cp:revision>107</cp:revision>
  <dcterms:created xsi:type="dcterms:W3CDTF">2017-10-13T15:17:55Z</dcterms:created>
  <dcterms:modified xsi:type="dcterms:W3CDTF">2025-03-31T10:37:19Z</dcterms:modified>
</cp:coreProperties>
</file>