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71" r:id="rId2"/>
    <p:sldId id="324" r:id="rId3"/>
    <p:sldId id="325" r:id="rId4"/>
    <p:sldId id="326" r:id="rId5"/>
    <p:sldId id="328" r:id="rId6"/>
    <p:sldId id="330" r:id="rId7"/>
    <p:sldId id="323" r:id="rId8"/>
    <p:sldId id="331" r:id="rId9"/>
    <p:sldId id="332" r:id="rId10"/>
    <p:sldId id="333" r:id="rId11"/>
    <p:sldId id="334" r:id="rId12"/>
    <p:sldId id="357" r:id="rId13"/>
    <p:sldId id="336" r:id="rId14"/>
    <p:sldId id="338" r:id="rId15"/>
    <p:sldId id="340" r:id="rId16"/>
    <p:sldId id="339" r:id="rId17"/>
    <p:sldId id="341" r:id="rId18"/>
    <p:sldId id="343" r:id="rId19"/>
    <p:sldId id="320" r:id="rId20"/>
    <p:sldId id="350" r:id="rId21"/>
    <p:sldId id="346" r:id="rId22"/>
    <p:sldId id="347" r:id="rId23"/>
    <p:sldId id="352" r:id="rId24"/>
    <p:sldId id="345" r:id="rId25"/>
    <p:sldId id="351" r:id="rId26"/>
    <p:sldId id="353" r:id="rId27"/>
    <p:sldId id="354" r:id="rId28"/>
    <p:sldId id="356" r:id="rId29"/>
    <p:sldId id="342" r:id="rId30"/>
    <p:sldId id="349" r:id="rId31"/>
    <p:sldId id="31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A6C"/>
    <a:srgbClr val="97A7B5"/>
    <a:srgbClr val="152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05"/>
    <p:restoredTop sz="87007" autoAdjust="0"/>
  </p:normalViewPr>
  <p:slideViewPr>
    <p:cSldViewPr snapToGrid="0" snapToObjects="1">
      <p:cViewPr varScale="1">
        <p:scale>
          <a:sx n="94" d="100"/>
          <a:sy n="94" d="100"/>
        </p:scale>
        <p:origin x="186" y="66"/>
      </p:cViewPr>
      <p:guideLst>
        <p:guide orient="horz" pos="2160"/>
        <p:guide pos="3840"/>
      </p:guideLst>
    </p:cSldViewPr>
  </p:slideViewPr>
  <p:notesTextViewPr>
    <p:cViewPr>
      <p:scale>
        <a:sx n="1" d="1"/>
        <a:sy n="1" d="1"/>
      </p:scale>
      <p:origin x="0" y="0"/>
    </p:cViewPr>
  </p:notesTextViewPr>
  <p:notesViewPr>
    <p:cSldViewPr snapToGrid="0" snapToObjects="1">
      <p:cViewPr>
        <p:scale>
          <a:sx n="100" d="100"/>
          <a:sy n="100" d="100"/>
        </p:scale>
        <p:origin x="-1890" y="9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2FBD3-AA49-E74D-91FE-50644C2B0B76}"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763F3-CB4D-0248-BD5B-7314BBBB7A3C}" type="slidenum">
              <a:rPr lang="en-US" smtClean="0"/>
              <a:t>‹#›</a:t>
            </a:fld>
            <a:endParaRPr lang="en-US"/>
          </a:p>
        </p:txBody>
      </p:sp>
    </p:spTree>
    <p:extLst>
      <p:ext uri="{BB962C8B-B14F-4D97-AF65-F5344CB8AC3E}">
        <p14:creationId xmlns:p14="http://schemas.microsoft.com/office/powerpoint/2010/main" val="130161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a:t>
            </a:r>
            <a:endParaRPr lang="en-US" sz="1000" dirty="0"/>
          </a:p>
          <a:p>
            <a:br>
              <a:rPr lang="en-US" sz="1000" dirty="0"/>
            </a:br>
            <a:r>
              <a:rPr lang="en-US" sz="1000" dirty="0"/>
              <a:t>Good afternoon everyone who took part in this conference in Australia and in other parts of the world, welcome to the presentation of our paper entitled : </a:t>
            </a:r>
          </a:p>
          <a:p>
            <a:endParaRPr lang="en-US" sz="1000" dirty="0"/>
          </a:p>
          <a:p>
            <a:r>
              <a:rPr lang="en-US" sz="1000" dirty="0"/>
              <a:t>Making Links: Crafting Creativity and Collaboration</a:t>
            </a:r>
          </a:p>
          <a:p>
            <a:endParaRPr lang="en-US" sz="1000" dirty="0"/>
          </a:p>
          <a:p>
            <a:r>
              <a:rPr lang="en-US" sz="1000" dirty="0"/>
              <a:t>(15 seconds)</a:t>
            </a:r>
          </a:p>
        </p:txBody>
      </p:sp>
      <p:sp>
        <p:nvSpPr>
          <p:cNvPr id="4" name="Slide Number Placeholder 3"/>
          <p:cNvSpPr>
            <a:spLocks noGrp="1"/>
          </p:cNvSpPr>
          <p:nvPr>
            <p:ph type="sldNum" sz="quarter" idx="5"/>
          </p:nvPr>
        </p:nvSpPr>
        <p:spPr/>
        <p:txBody>
          <a:bodyPr/>
          <a:lstStyle/>
          <a:p>
            <a:fld id="{F99763F3-CB4D-0248-BD5B-7314BBBB7A3C}" type="slidenum">
              <a:rPr lang="en-US" smtClean="0"/>
              <a:t>1</a:t>
            </a:fld>
            <a:endParaRPr lang="en-US"/>
          </a:p>
        </p:txBody>
      </p:sp>
    </p:spTree>
    <p:extLst>
      <p:ext uri="{BB962C8B-B14F-4D97-AF65-F5344CB8AC3E}">
        <p14:creationId xmlns:p14="http://schemas.microsoft.com/office/powerpoint/2010/main" val="341652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Maria</a:t>
            </a:r>
            <a:endParaRPr lang="en-US" sz="1000" dirty="0"/>
          </a:p>
          <a:p>
            <a:br>
              <a:rPr lang="en-US" sz="1000" dirty="0"/>
            </a:br>
            <a:r>
              <a:rPr lang="en-US" sz="1000" dirty="0"/>
              <a:t>The network of events that established our project team began in 2015 when </a:t>
            </a:r>
            <a:r>
              <a:rPr lang="en-US" sz="1000" dirty="0" err="1"/>
              <a:t>Ellya</a:t>
            </a:r>
            <a:r>
              <a:rPr lang="en-US" sz="1000" dirty="0"/>
              <a:t> </a:t>
            </a:r>
            <a:r>
              <a:rPr lang="en-US" sz="1000" dirty="0" err="1"/>
              <a:t>organised</a:t>
            </a:r>
            <a:r>
              <a:rPr lang="en-US" sz="1000" dirty="0"/>
              <a:t> a Collaborative workshop with design students from ITS and Artisan </a:t>
            </a:r>
            <a:r>
              <a:rPr lang="en-US" sz="1000" dirty="0" err="1"/>
              <a:t>Beadmakers</a:t>
            </a:r>
            <a:r>
              <a:rPr lang="en-US" sz="1000" dirty="0"/>
              <a:t> in </a:t>
            </a:r>
            <a:r>
              <a:rPr lang="en-US" sz="1000" dirty="0" err="1"/>
              <a:t>Jombang</a:t>
            </a:r>
            <a:r>
              <a:rPr lang="en-US" sz="1000" dirty="0"/>
              <a:t>. Vero was a participant.</a:t>
            </a:r>
          </a:p>
          <a:p>
            <a:r>
              <a:rPr lang="en-US" sz="1000" dirty="0"/>
              <a:t> </a:t>
            </a:r>
          </a:p>
          <a:p>
            <a:r>
              <a:rPr lang="en-US" sz="1000" dirty="0"/>
              <a:t>Then in 2017 a Sheffield </a:t>
            </a:r>
            <a:r>
              <a:rPr lang="en-US" sz="1000" dirty="0" err="1"/>
              <a:t>Hallam</a:t>
            </a:r>
            <a:r>
              <a:rPr lang="en-US" sz="1000" dirty="0"/>
              <a:t> University, AHRC funded project</a:t>
            </a:r>
            <a:r>
              <a:rPr lang="en-US" sz="1000" i="1" dirty="0"/>
              <a:t>, </a:t>
            </a:r>
            <a:r>
              <a:rPr lang="en-US" sz="1000" dirty="0"/>
              <a:t>provided the opportunity for </a:t>
            </a:r>
            <a:r>
              <a:rPr lang="en-US" sz="1000" dirty="0" err="1"/>
              <a:t>Ellya</a:t>
            </a:r>
            <a:r>
              <a:rPr lang="en-US" sz="1000" dirty="0"/>
              <a:t> and </a:t>
            </a:r>
            <a:r>
              <a:rPr lang="en-US" sz="1000" dirty="0" err="1"/>
              <a:t>Febry</a:t>
            </a:r>
            <a:r>
              <a:rPr lang="en-US" sz="1000" dirty="0"/>
              <a:t> to visit the UK to expand knowledge and networks. This coincided with the 2017 Spring Fair in Birmingham where they met Maria and Laura. The Spring Fair provided the opportunity for </a:t>
            </a:r>
            <a:r>
              <a:rPr lang="en-US" sz="1000" dirty="0" err="1"/>
              <a:t>Ellya</a:t>
            </a:r>
            <a:r>
              <a:rPr lang="en-US" sz="1000" dirty="0"/>
              <a:t> and </a:t>
            </a:r>
            <a:r>
              <a:rPr lang="en-US" sz="1000" dirty="0" err="1"/>
              <a:t>Febry</a:t>
            </a:r>
            <a:r>
              <a:rPr lang="en-US" sz="1000" dirty="0"/>
              <a:t> to see first-hand how crafted products from Indonesia were being marketed and sold within an international context.</a:t>
            </a:r>
          </a:p>
          <a:p>
            <a:r>
              <a:rPr lang="en-US" sz="1000" dirty="0"/>
              <a:t> </a:t>
            </a:r>
          </a:p>
          <a:p>
            <a:r>
              <a:rPr lang="en-US" sz="1000" dirty="0"/>
              <a:t>Maria’s first visit to East Java and Bali in 2018 connected her with Vero and allowed her to experience the social and cultural context that future activities could be situated in. </a:t>
            </a:r>
          </a:p>
          <a:p>
            <a:endParaRPr lang="en-US" sz="1000" dirty="0"/>
          </a:p>
          <a:p>
            <a:r>
              <a:rPr lang="en-US" sz="1000" dirty="0"/>
              <a:t>(50 seconds)</a:t>
            </a:r>
          </a:p>
          <a:p>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10</a:t>
            </a:fld>
            <a:endParaRPr lang="en-US"/>
          </a:p>
        </p:txBody>
      </p:sp>
    </p:spTree>
    <p:extLst>
      <p:ext uri="{BB962C8B-B14F-4D97-AF65-F5344CB8AC3E}">
        <p14:creationId xmlns:p14="http://schemas.microsoft.com/office/powerpoint/2010/main" val="2452822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Maria</a:t>
            </a:r>
            <a:endParaRPr lang="en-US" sz="1000" dirty="0"/>
          </a:p>
          <a:p>
            <a:br>
              <a:rPr lang="en-US" sz="1000" dirty="0"/>
            </a:br>
            <a:r>
              <a:rPr lang="en-US" sz="1000" dirty="0"/>
              <a:t>In 2019 the team delivered their first co-creative workshop project together in </a:t>
            </a:r>
            <a:r>
              <a:rPr lang="en-US" sz="1000" dirty="0" err="1"/>
              <a:t>Jombang</a:t>
            </a:r>
            <a:r>
              <a:rPr lang="en-US" sz="1000" dirty="0"/>
              <a:t>, East Java supported by the Global Challenge Research Fund. The outcomes of which will be shown later.</a:t>
            </a:r>
          </a:p>
          <a:p>
            <a:r>
              <a:rPr lang="en-US" sz="1000" dirty="0"/>
              <a:t> </a:t>
            </a:r>
          </a:p>
          <a:p>
            <a:r>
              <a:rPr lang="en-US" sz="1000" dirty="0"/>
              <a:t>Unfortunately, further physical workshops were prevented due to the Covid-19 pandemic.</a:t>
            </a:r>
          </a:p>
          <a:p>
            <a:endParaRPr lang="en-US" sz="1000" dirty="0"/>
          </a:p>
          <a:p>
            <a:r>
              <a:rPr lang="en-US" sz="1000" dirty="0"/>
              <a:t>The team responded through digital online activities, and in 2020-21 delivered a series of workshops not only in East Java but with artisans in Ecuador and Peru. </a:t>
            </a:r>
          </a:p>
          <a:p>
            <a:endParaRPr lang="en-US" sz="1000" dirty="0"/>
          </a:p>
          <a:p>
            <a:r>
              <a:rPr lang="en-US" sz="1000" dirty="0"/>
              <a:t>(26 seconds)</a:t>
            </a:r>
            <a:endParaRPr lang="en-US" sz="1000" b="1" dirty="0"/>
          </a:p>
          <a:p>
            <a:br>
              <a:rPr lang="en-US" b="1" dirty="0"/>
            </a:br>
            <a:endParaRPr lang="en-US" b="1" dirty="0"/>
          </a:p>
        </p:txBody>
      </p:sp>
      <p:sp>
        <p:nvSpPr>
          <p:cNvPr id="4" name="Slide Number Placeholder 3"/>
          <p:cNvSpPr>
            <a:spLocks noGrp="1"/>
          </p:cNvSpPr>
          <p:nvPr>
            <p:ph type="sldNum" sz="quarter" idx="5"/>
          </p:nvPr>
        </p:nvSpPr>
        <p:spPr/>
        <p:txBody>
          <a:bodyPr/>
          <a:lstStyle/>
          <a:p>
            <a:fld id="{F99763F3-CB4D-0248-BD5B-7314BBBB7A3C}" type="slidenum">
              <a:rPr lang="en-US" smtClean="0"/>
              <a:t>11</a:t>
            </a:fld>
            <a:endParaRPr lang="en-US"/>
          </a:p>
        </p:txBody>
      </p:sp>
    </p:spTree>
    <p:extLst>
      <p:ext uri="{BB962C8B-B14F-4D97-AF65-F5344CB8AC3E}">
        <p14:creationId xmlns:p14="http://schemas.microsoft.com/office/powerpoint/2010/main" val="98145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a:t>
            </a:r>
            <a:endParaRPr lang="en-US" sz="1000" dirty="0"/>
          </a:p>
          <a:p>
            <a:br>
              <a:rPr lang="en-US" sz="1000" dirty="0"/>
            </a:br>
            <a:r>
              <a:rPr lang="en-US" sz="1000" b="1" dirty="0"/>
              <a:t>1.Current condition of marginalized craft-maker</a:t>
            </a:r>
            <a:endParaRPr lang="en-US" sz="1000" dirty="0"/>
          </a:p>
          <a:p>
            <a:r>
              <a:rPr lang="en-US" sz="1000" dirty="0"/>
              <a:t>Craft-makers (also referred to as craft producer / workers / artisans) within developing country contexts have specialist craft-making skills, / they do not often have creative design, marketing and entrepreneurial skills and as a consequence remain in a marginalized position within the craft value chain.</a:t>
            </a:r>
          </a:p>
          <a:p>
            <a:br>
              <a:rPr lang="en-US" sz="1000" dirty="0"/>
            </a:br>
            <a:r>
              <a:rPr lang="en-US" sz="1000" dirty="0"/>
              <a:t>Artisans often rely on copying existing products because of a lack of confidence and inability to integrate ideas with market needs.</a:t>
            </a:r>
          </a:p>
          <a:p>
            <a:br>
              <a:rPr lang="en-US" sz="1000" dirty="0"/>
            </a:br>
            <a:r>
              <a:rPr lang="en-US" sz="1000" b="1" dirty="0"/>
              <a:t>2. Aim</a:t>
            </a:r>
            <a:endParaRPr lang="en-US" sz="1000" dirty="0"/>
          </a:p>
          <a:p>
            <a:r>
              <a:rPr lang="en-US" sz="1000" dirty="0"/>
              <a:t>To sustain craft futures in this area, with the envisioned concept of sustainable partnerships through capacity-building workshops that open up wider market opportunities. </a:t>
            </a:r>
          </a:p>
          <a:p>
            <a:endParaRPr lang="en-US" sz="1000" dirty="0"/>
          </a:p>
          <a:p>
            <a:r>
              <a:rPr lang="en-US" sz="1000" dirty="0"/>
              <a:t>(55 seconds)</a:t>
            </a:r>
          </a:p>
          <a:p>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12</a:t>
            </a:fld>
            <a:endParaRPr lang="en-US"/>
          </a:p>
        </p:txBody>
      </p:sp>
    </p:spTree>
    <p:extLst>
      <p:ext uri="{BB962C8B-B14F-4D97-AF65-F5344CB8AC3E}">
        <p14:creationId xmlns:p14="http://schemas.microsoft.com/office/powerpoint/2010/main" val="3338103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a:t>
            </a:r>
            <a:endParaRPr lang="en-US" sz="1000" dirty="0"/>
          </a:p>
          <a:p>
            <a:br>
              <a:rPr lang="en-US" sz="1000" dirty="0"/>
            </a:br>
            <a:r>
              <a:rPr lang="en-US" sz="1000" dirty="0"/>
              <a:t>In East Java, there is an established glass beads craft Industry, it’s located in </a:t>
            </a:r>
            <a:r>
              <a:rPr lang="en-US" sz="1000" dirty="0" err="1"/>
              <a:t>Jombang</a:t>
            </a:r>
            <a:r>
              <a:rPr lang="en-US" sz="1000" dirty="0"/>
              <a:t> (90 km from Surabaya). The glass beads industry has been there  since 1970.</a:t>
            </a:r>
          </a:p>
          <a:p>
            <a:br>
              <a:rPr lang="en-US" sz="1000" dirty="0"/>
            </a:br>
            <a:r>
              <a:rPr lang="en-US" sz="1000" dirty="0"/>
              <a:t>I’ve known about glass beads for quite a long time, but I didn't realize that there is a glass beads craft industry around my region. My initial encounter with the </a:t>
            </a:r>
            <a:r>
              <a:rPr lang="en-US" sz="1000" dirty="0" err="1"/>
              <a:t>Jombang</a:t>
            </a:r>
            <a:r>
              <a:rPr lang="en-US" sz="1000" dirty="0"/>
              <a:t> Glass Beads  was when I participated in a collaborative workshop (</a:t>
            </a:r>
            <a:r>
              <a:rPr lang="en-US" sz="1000" dirty="0" err="1"/>
              <a:t>organised</a:t>
            </a:r>
            <a:r>
              <a:rPr lang="en-US" sz="1000" dirty="0"/>
              <a:t> by </a:t>
            </a:r>
            <a:r>
              <a:rPr lang="en-US" sz="1000" dirty="0" err="1"/>
              <a:t>Ellya</a:t>
            </a:r>
            <a:r>
              <a:rPr lang="en-US" sz="1000" dirty="0"/>
              <a:t>) in college. I was mind-blown by the intricate process of how the beads were made one by one by hand. </a:t>
            </a:r>
          </a:p>
          <a:p>
            <a:endParaRPr lang="en-US" sz="1000" dirty="0"/>
          </a:p>
          <a:p>
            <a:r>
              <a:rPr lang="en-US" sz="1000" dirty="0"/>
              <a:t>(40 seconds)</a:t>
            </a:r>
          </a:p>
          <a:p>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13</a:t>
            </a:fld>
            <a:endParaRPr lang="en-US"/>
          </a:p>
        </p:txBody>
      </p:sp>
    </p:spTree>
    <p:extLst>
      <p:ext uri="{BB962C8B-B14F-4D97-AF65-F5344CB8AC3E}">
        <p14:creationId xmlns:p14="http://schemas.microsoft.com/office/powerpoint/2010/main" val="417765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a:t>
            </a:r>
            <a:endParaRPr lang="en-US" sz="1000" dirty="0"/>
          </a:p>
          <a:p>
            <a:br>
              <a:rPr lang="en-US" sz="1000" dirty="0"/>
            </a:br>
            <a:r>
              <a:rPr lang="en-US" sz="1000" dirty="0"/>
              <a:t>Glass beads are beads made of wasted materials, like clear glass, colored glass, or porcelain. The raw material then melted, colored, and turned into thin glass sticks. From there, the bead-makers create the desired shape and color one by one by hand devised with traditional tools. We can create a glass bead with endless variations of shape and color. </a:t>
            </a:r>
          </a:p>
          <a:p>
            <a:br>
              <a:rPr lang="en-US" sz="1000" dirty="0"/>
            </a:br>
            <a:r>
              <a:rPr lang="en-US" sz="1000" dirty="0"/>
              <a:t>Because of the influence of fashion trends, the Industry reached its peak sales in the 2000s. However, the demands mostly come from ancient beads lovers who asked for replicas of tribal beads. Sadly, the demand started to decline in 2010. </a:t>
            </a:r>
          </a:p>
          <a:p>
            <a:br>
              <a:rPr lang="en-US" sz="1000" dirty="0"/>
            </a:br>
            <a:r>
              <a:rPr lang="en-US" sz="1000" dirty="0"/>
              <a:t>To stimulate product innovations amongst the glass beads craft industry, for the industry to sustain, creative design skills supported by market knowledge are needed to generate new product ideas. </a:t>
            </a:r>
          </a:p>
          <a:p>
            <a:endParaRPr lang="en-US" sz="1000" dirty="0"/>
          </a:p>
          <a:p>
            <a:r>
              <a:rPr lang="en-US" sz="1000" dirty="0"/>
              <a:t>(55 seconds)</a:t>
            </a:r>
          </a:p>
          <a:p>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14</a:t>
            </a:fld>
            <a:endParaRPr lang="en-US"/>
          </a:p>
        </p:txBody>
      </p:sp>
    </p:spTree>
    <p:extLst>
      <p:ext uri="{BB962C8B-B14F-4D97-AF65-F5344CB8AC3E}">
        <p14:creationId xmlns:p14="http://schemas.microsoft.com/office/powerpoint/2010/main" val="575973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763F3-CB4D-0248-BD5B-7314BBBB7A3C}" type="slidenum">
              <a:rPr lang="en-US" smtClean="0"/>
              <a:t>15</a:t>
            </a:fld>
            <a:endParaRPr lang="en-US"/>
          </a:p>
        </p:txBody>
      </p:sp>
    </p:spTree>
    <p:extLst>
      <p:ext uri="{BB962C8B-B14F-4D97-AF65-F5344CB8AC3E}">
        <p14:creationId xmlns:p14="http://schemas.microsoft.com/office/powerpoint/2010/main" val="1590659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Vero/Maria/Laura</a:t>
            </a:r>
          </a:p>
          <a:p>
            <a:endParaRPr lang="en-US" sz="1000" dirty="0"/>
          </a:p>
          <a:p>
            <a:r>
              <a:rPr lang="en-US" sz="1000" dirty="0"/>
              <a:t>In 2019 the Making Links field work had two distinct phases</a:t>
            </a:r>
          </a:p>
          <a:p>
            <a:r>
              <a:rPr lang="en-US" sz="1000" dirty="0"/>
              <a:t> </a:t>
            </a:r>
          </a:p>
          <a:p>
            <a:r>
              <a:rPr lang="en-US" sz="1000" b="1" dirty="0"/>
              <a:t>1.Focused research </a:t>
            </a:r>
            <a:r>
              <a:rPr lang="en-US" sz="1000" dirty="0"/>
              <a:t>that </a:t>
            </a:r>
            <a:r>
              <a:rPr lang="en-US" sz="1000" dirty="0" err="1"/>
              <a:t>analysed</a:t>
            </a:r>
            <a:r>
              <a:rPr lang="en-US" sz="1000" dirty="0"/>
              <a:t> current craft products being made in </a:t>
            </a:r>
            <a:r>
              <a:rPr lang="en-US" sz="1000" dirty="0" err="1"/>
              <a:t>Jombang</a:t>
            </a:r>
            <a:r>
              <a:rPr lang="en-US" sz="1000" dirty="0"/>
              <a:t>, in order to better understand creative opportunities.</a:t>
            </a:r>
          </a:p>
          <a:p>
            <a:r>
              <a:rPr lang="en-US" sz="1000" dirty="0"/>
              <a:t> </a:t>
            </a:r>
          </a:p>
          <a:p>
            <a:r>
              <a:rPr lang="en-US" sz="1000" b="1" dirty="0"/>
              <a:t>2. Planning and delivery </a:t>
            </a:r>
            <a:r>
              <a:rPr lang="en-US" sz="1000" dirty="0"/>
              <a:t>of a short intensive co-creative design thinking and making workshop in </a:t>
            </a:r>
            <a:r>
              <a:rPr lang="en-US" sz="1000" dirty="0" err="1"/>
              <a:t>Jombang</a:t>
            </a:r>
            <a:r>
              <a:rPr lang="en-US" sz="1000" dirty="0"/>
              <a:t> with 17 artisans, in order to develop new prototype craft products for the export market. </a:t>
            </a:r>
          </a:p>
          <a:p>
            <a:endParaRPr lang="en-US" sz="1000" dirty="0"/>
          </a:p>
          <a:p>
            <a:r>
              <a:rPr lang="en-US" sz="1000" dirty="0"/>
              <a:t>(25 seconds)</a:t>
            </a:r>
          </a:p>
          <a:p>
            <a:br>
              <a:rPr lang="en-US" dirty="0"/>
            </a:br>
            <a:endParaRPr lang="en-US" dirty="0"/>
          </a:p>
        </p:txBody>
      </p:sp>
      <p:sp>
        <p:nvSpPr>
          <p:cNvPr id="4" name="Slide Number Placeholder 3"/>
          <p:cNvSpPr>
            <a:spLocks noGrp="1"/>
          </p:cNvSpPr>
          <p:nvPr>
            <p:ph type="sldNum" sz="quarter" idx="5"/>
          </p:nvPr>
        </p:nvSpPr>
        <p:spPr/>
        <p:txBody>
          <a:bodyPr/>
          <a:lstStyle/>
          <a:p>
            <a:fld id="{F99763F3-CB4D-0248-BD5B-7314BBBB7A3C}" type="slidenum">
              <a:rPr lang="en-US" smtClean="0"/>
              <a:t>16</a:t>
            </a:fld>
            <a:endParaRPr lang="en-US"/>
          </a:p>
        </p:txBody>
      </p:sp>
    </p:spTree>
    <p:extLst>
      <p:ext uri="{BB962C8B-B14F-4D97-AF65-F5344CB8AC3E}">
        <p14:creationId xmlns:p14="http://schemas.microsoft.com/office/powerpoint/2010/main" val="3680827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Vero/Maria/Laura</a:t>
            </a:r>
          </a:p>
          <a:p>
            <a:endParaRPr lang="en-US" sz="1000" dirty="0"/>
          </a:p>
          <a:p>
            <a:r>
              <a:rPr lang="en-US" sz="1000" dirty="0"/>
              <a:t>The structure, content and underpinning methodologies of the workshop enabled the craftspeople to produce their own knowledge, and discover their own potential and strengths. The use of local food products as design inspiration was a provocative way to encourage design thinking by situating within their daily lives.</a:t>
            </a:r>
          </a:p>
          <a:p>
            <a:r>
              <a:rPr lang="en-US" sz="1000" dirty="0"/>
              <a:t> </a:t>
            </a:r>
          </a:p>
          <a:p>
            <a:r>
              <a:rPr lang="en-US" sz="1000" dirty="0"/>
              <a:t>As the workshop involved craftspeople from various backgrounds and making skills, they generously shared knowledge through collaborative making, which strengthened confidence, and resulted in the production of 4 new prototype </a:t>
            </a:r>
            <a:r>
              <a:rPr lang="en-US" sz="1000" dirty="0" err="1"/>
              <a:t>jewellery</a:t>
            </a:r>
            <a:r>
              <a:rPr lang="en-US" sz="1000" dirty="0"/>
              <a:t> design collections. </a:t>
            </a:r>
          </a:p>
          <a:p>
            <a:endParaRPr lang="en-US" sz="1000" dirty="0"/>
          </a:p>
          <a:p>
            <a:r>
              <a:rPr lang="en-US" sz="1000" dirty="0"/>
              <a:t>(35 seconds)</a:t>
            </a:r>
          </a:p>
          <a:p>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17</a:t>
            </a:fld>
            <a:endParaRPr lang="en-US"/>
          </a:p>
        </p:txBody>
      </p:sp>
    </p:spTree>
    <p:extLst>
      <p:ext uri="{BB962C8B-B14F-4D97-AF65-F5344CB8AC3E}">
        <p14:creationId xmlns:p14="http://schemas.microsoft.com/office/powerpoint/2010/main" val="2689332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Laura</a:t>
            </a:r>
          </a:p>
          <a:p>
            <a:endParaRPr lang="en-US" sz="1000" dirty="0"/>
          </a:p>
          <a:p>
            <a:r>
              <a:rPr lang="en-US" sz="1000" dirty="0"/>
              <a:t>When the world was catapulted into the Global pandemic, momentarily bringing everything to a halt, the team had to make an adaptive response. The situation imposed by the pandemic, where we were forced to stay at home, required a new approach to ways of working and the team began experimenting with virtual design thinking workshops.</a:t>
            </a:r>
          </a:p>
          <a:p>
            <a:r>
              <a:rPr lang="en-US" sz="1000" dirty="0"/>
              <a:t>The idea of creating and planning  virtual workshops was possible because all team members have the privileges of prior knowledge, experience, and access to digital platforms.</a:t>
            </a:r>
          </a:p>
          <a:p>
            <a:r>
              <a:rPr lang="en-US" sz="1000" dirty="0"/>
              <a:t> </a:t>
            </a:r>
          </a:p>
          <a:p>
            <a:r>
              <a:rPr lang="en-US" sz="1000" dirty="0"/>
              <a:t>However during planning and subsequent testing we were mindful in acknowledging that potential participants would not have the same knowledge, skills and resources and worked through ways that we could facilitate this. </a:t>
            </a:r>
          </a:p>
          <a:p>
            <a:endParaRPr lang="en-US" sz="1000" dirty="0"/>
          </a:p>
          <a:p>
            <a:r>
              <a:rPr lang="en-US" sz="1000" dirty="0"/>
              <a:t>(45 seconds)</a:t>
            </a:r>
          </a:p>
          <a:p>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18</a:t>
            </a:fld>
            <a:endParaRPr lang="en-US"/>
          </a:p>
        </p:txBody>
      </p:sp>
    </p:spTree>
    <p:extLst>
      <p:ext uri="{BB962C8B-B14F-4D97-AF65-F5344CB8AC3E}">
        <p14:creationId xmlns:p14="http://schemas.microsoft.com/office/powerpoint/2010/main" val="4079037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Vero/Maria/Laura</a:t>
            </a:r>
          </a:p>
          <a:p>
            <a:endParaRPr lang="en-US" sz="1000" dirty="0"/>
          </a:p>
          <a:p>
            <a:r>
              <a:rPr lang="en-US" sz="1000" dirty="0"/>
              <a:t>During the 2019 post-workshop discussion the team talked about their ambition to create a sustainable model and whether a strategy could be developed for workshop facilitators to train others, who would then train others to create a snowball effect. We envisaged being able to build capacity and give greater representation and power to those who would both participate and facilitate in future initiatives. Early in 2020, initial development of resources and toolkits began, which we had hoped to use within the physical contexts identified. </a:t>
            </a:r>
          </a:p>
          <a:p>
            <a:endParaRPr lang="en-US" sz="1000" dirty="0"/>
          </a:p>
          <a:p>
            <a:r>
              <a:rPr lang="en-US" sz="1000" dirty="0"/>
              <a:t>(35 seconds)</a:t>
            </a:r>
          </a:p>
          <a:p>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19</a:t>
            </a:fld>
            <a:endParaRPr lang="en-US"/>
          </a:p>
        </p:txBody>
      </p:sp>
    </p:spTree>
    <p:extLst>
      <p:ext uri="{BB962C8B-B14F-4D97-AF65-F5344CB8AC3E}">
        <p14:creationId xmlns:p14="http://schemas.microsoft.com/office/powerpoint/2010/main" val="426335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a:t>
            </a:r>
            <a:endParaRPr lang="en-US" sz="1000" dirty="0"/>
          </a:p>
          <a:p>
            <a:br>
              <a:rPr lang="en-US" sz="1000" dirty="0"/>
            </a:br>
            <a:r>
              <a:rPr lang="en-US" sz="1000" dirty="0"/>
              <a:t>Craft and Craft-making has the capacity to empower. It inhabits everyday life through both action and object, manifesting itself in functional, decorative and symbolic objects that reveal stories of cultures, identity and place.</a:t>
            </a:r>
          </a:p>
          <a:p>
            <a:r>
              <a:rPr lang="en-US" sz="1000" dirty="0"/>
              <a:t> </a:t>
            </a:r>
          </a:p>
          <a:p>
            <a:r>
              <a:rPr lang="en-US" sz="1000" dirty="0"/>
              <a:t>The idea of craft-making is seen as a way to reconnect the mind and body; with the buying of craft often signifying a desire for authenticity, for experiences, and for ethical and sustainable consumption. Within the socio-economic landscape of emerging and developing countries, Craft is one of the significant employment categories after agriculture, with a great deal of activity existing within the informal economy. </a:t>
            </a:r>
          </a:p>
          <a:p>
            <a:endParaRPr lang="en-US" sz="1000" dirty="0"/>
          </a:p>
          <a:p>
            <a:r>
              <a:rPr lang="en-US" sz="1000" dirty="0"/>
              <a:t>(45 seconds)</a:t>
            </a:r>
          </a:p>
          <a:p>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2</a:t>
            </a:fld>
            <a:endParaRPr lang="en-US"/>
          </a:p>
        </p:txBody>
      </p:sp>
    </p:spTree>
    <p:extLst>
      <p:ext uri="{BB962C8B-B14F-4D97-AF65-F5344CB8AC3E}">
        <p14:creationId xmlns:p14="http://schemas.microsoft.com/office/powerpoint/2010/main" val="2430782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Vero/Maria/Laura</a:t>
            </a:r>
          </a:p>
          <a:p>
            <a:endParaRPr lang="en-US" sz="1000" dirty="0"/>
          </a:p>
          <a:p>
            <a:r>
              <a:rPr lang="en-US" sz="1000" dirty="0"/>
              <a:t>A multi-function website (which is still a work in progress) was created to facilitate the sharing of co-creative work, acting as an exhibition space, a place to document research, and ultimately to be used as a learning platform to access design toolkits and resources. </a:t>
            </a:r>
          </a:p>
          <a:p>
            <a:endParaRPr lang="en-US" sz="1000" dirty="0"/>
          </a:p>
          <a:p>
            <a:r>
              <a:rPr lang="en-US" sz="1000" dirty="0"/>
              <a:t>(20 seconds)</a:t>
            </a:r>
          </a:p>
          <a:p>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20</a:t>
            </a:fld>
            <a:endParaRPr lang="en-US"/>
          </a:p>
        </p:txBody>
      </p:sp>
    </p:spTree>
    <p:extLst>
      <p:ext uri="{BB962C8B-B14F-4D97-AF65-F5344CB8AC3E}">
        <p14:creationId xmlns:p14="http://schemas.microsoft.com/office/powerpoint/2010/main" val="3727134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Laura</a:t>
            </a:r>
          </a:p>
          <a:p>
            <a:endParaRPr lang="en-US" sz="1000" b="1" dirty="0"/>
          </a:p>
          <a:p>
            <a:r>
              <a:rPr lang="en-US" sz="1000" dirty="0"/>
              <a:t>In 2020 Before the virtual design thinking workshop was conducted and launched with a wider audience, the team held several trials. The main objectives were to test content and structure of the toolkits, time scale and flow, clarity of presentation and the digital technology.</a:t>
            </a:r>
          </a:p>
          <a:p>
            <a:endParaRPr lang="en-US" sz="1000" dirty="0"/>
          </a:p>
          <a:p>
            <a:r>
              <a:rPr lang="en-US" sz="1000" dirty="0"/>
              <a:t>Testing provided the opportunity to make improvements and facilitated the training of the first workshop trainers. The first trial (for example) highlighted the need to make a workshop schedule that listed each stage of the activity. </a:t>
            </a:r>
          </a:p>
          <a:p>
            <a:endParaRPr lang="en-US" sz="1000" dirty="0"/>
          </a:p>
          <a:p>
            <a:r>
              <a:rPr lang="en-US" sz="1000" dirty="0"/>
              <a:t>(30 seconds)</a:t>
            </a:r>
          </a:p>
          <a:p>
            <a:br>
              <a:rPr lang="en-US" sz="1000" dirty="0"/>
            </a:br>
            <a:endParaRPr lang="en-US" sz="1000" b="1" dirty="0"/>
          </a:p>
          <a:p>
            <a:endParaRPr lang="en-US" sz="1000" b="1" dirty="0"/>
          </a:p>
        </p:txBody>
      </p:sp>
      <p:sp>
        <p:nvSpPr>
          <p:cNvPr id="4" name="Slide Number Placeholder 3"/>
          <p:cNvSpPr>
            <a:spLocks noGrp="1"/>
          </p:cNvSpPr>
          <p:nvPr>
            <p:ph type="sldNum" sz="quarter" idx="5"/>
          </p:nvPr>
        </p:nvSpPr>
        <p:spPr/>
        <p:txBody>
          <a:bodyPr/>
          <a:lstStyle/>
          <a:p>
            <a:fld id="{F99763F3-CB4D-0248-BD5B-7314BBBB7A3C}" type="slidenum">
              <a:rPr lang="en-US" smtClean="0"/>
              <a:t>21</a:t>
            </a:fld>
            <a:endParaRPr lang="en-US"/>
          </a:p>
        </p:txBody>
      </p:sp>
    </p:spTree>
    <p:extLst>
      <p:ext uri="{BB962C8B-B14F-4D97-AF65-F5344CB8AC3E}">
        <p14:creationId xmlns:p14="http://schemas.microsoft.com/office/powerpoint/2010/main" val="3554788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Laura</a:t>
            </a:r>
          </a:p>
          <a:p>
            <a:endParaRPr lang="en-US" sz="1000" dirty="0"/>
          </a:p>
          <a:p>
            <a:r>
              <a:rPr lang="en-US" sz="1000" dirty="0"/>
              <a:t>ZOOM was used as the virtual platform. And in the first trials the interactive elements were facilitated with the simple minds and </a:t>
            </a:r>
            <a:r>
              <a:rPr lang="en-US" sz="1000" dirty="0" err="1"/>
              <a:t>google</a:t>
            </a:r>
            <a:r>
              <a:rPr lang="en-US" sz="1000" dirty="0"/>
              <a:t> </a:t>
            </a:r>
            <a:r>
              <a:rPr lang="en-US" sz="1000" dirty="0" err="1"/>
              <a:t>Jamboard</a:t>
            </a:r>
            <a:r>
              <a:rPr lang="en-US" sz="1000" dirty="0"/>
              <a:t> mapping tools, both of which had their problems.</a:t>
            </a:r>
          </a:p>
          <a:p>
            <a:r>
              <a:rPr lang="en-US" sz="1000" dirty="0"/>
              <a:t> </a:t>
            </a:r>
          </a:p>
          <a:p>
            <a:r>
              <a:rPr lang="en-US" sz="1000" dirty="0"/>
              <a:t>When working in the field it is crucial to prepare and structure content, however it is also important to be agile during the workshop and to respond appropriately, making changes and adjustments to the flow and content if the situation and response of participants require. Within the virtual workshop landscape, being agile in the moment is much more difficult to achieve </a:t>
            </a:r>
          </a:p>
          <a:p>
            <a:endParaRPr lang="en-US" sz="1000" dirty="0"/>
          </a:p>
          <a:p>
            <a:r>
              <a:rPr lang="en-US" sz="1000" dirty="0"/>
              <a:t>(35 seconds)</a:t>
            </a:r>
          </a:p>
          <a:p>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22</a:t>
            </a:fld>
            <a:endParaRPr lang="en-US"/>
          </a:p>
        </p:txBody>
      </p:sp>
    </p:spTree>
    <p:extLst>
      <p:ext uri="{BB962C8B-B14F-4D97-AF65-F5344CB8AC3E}">
        <p14:creationId xmlns:p14="http://schemas.microsoft.com/office/powerpoint/2010/main" val="3381098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Laura</a:t>
            </a:r>
          </a:p>
          <a:p>
            <a:endParaRPr lang="en-US" sz="1000" b="1" dirty="0"/>
          </a:p>
          <a:p>
            <a:r>
              <a:rPr lang="en-US" sz="1000" dirty="0"/>
              <a:t>The workshop content was tested  with 3 different groups during 2020 and during the following months we were able to refine and adapt based on the context and participant numbers for the workshops being planned for 2021. </a:t>
            </a:r>
          </a:p>
          <a:p>
            <a:endParaRPr lang="en-US" sz="1000" dirty="0"/>
          </a:p>
          <a:p>
            <a:r>
              <a:rPr lang="en-US" sz="1000" dirty="0"/>
              <a:t>(15 seconds)</a:t>
            </a:r>
          </a:p>
          <a:p>
            <a:br>
              <a:rPr lang="en-US" sz="1000" dirty="0"/>
            </a:br>
            <a:endParaRPr lang="en-US" sz="1000" b="1" dirty="0"/>
          </a:p>
        </p:txBody>
      </p:sp>
      <p:sp>
        <p:nvSpPr>
          <p:cNvPr id="4" name="Slide Number Placeholder 3"/>
          <p:cNvSpPr>
            <a:spLocks noGrp="1"/>
          </p:cNvSpPr>
          <p:nvPr>
            <p:ph type="sldNum" sz="quarter" idx="5"/>
          </p:nvPr>
        </p:nvSpPr>
        <p:spPr/>
        <p:txBody>
          <a:bodyPr/>
          <a:lstStyle/>
          <a:p>
            <a:fld id="{F99763F3-CB4D-0248-BD5B-7314BBBB7A3C}" type="slidenum">
              <a:rPr lang="en-US" smtClean="0"/>
              <a:t>23</a:t>
            </a:fld>
            <a:endParaRPr lang="en-US"/>
          </a:p>
        </p:txBody>
      </p:sp>
    </p:spTree>
    <p:extLst>
      <p:ext uri="{BB962C8B-B14F-4D97-AF65-F5344CB8AC3E}">
        <p14:creationId xmlns:p14="http://schemas.microsoft.com/office/powerpoint/2010/main" val="4268133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Vero/Maria/Laura</a:t>
            </a:r>
          </a:p>
          <a:p>
            <a:endParaRPr lang="en-US" sz="1000" dirty="0"/>
          </a:p>
          <a:p>
            <a:r>
              <a:rPr lang="en-US" sz="1000" dirty="0"/>
              <a:t>The starting point for the development of toolkits and resources began with an analysis of the physical workshop activities in </a:t>
            </a:r>
            <a:r>
              <a:rPr lang="en-US" sz="1000" dirty="0" err="1"/>
              <a:t>Jombang</a:t>
            </a:r>
            <a:r>
              <a:rPr lang="en-US" sz="1000" dirty="0"/>
              <a:t>, in 2019. By deconstructing these we were able to identify and classify component parts of the ‘Design’ process and explore creative activities that would be understandable within the artisan communities we were ultimately trying to reach.</a:t>
            </a:r>
          </a:p>
          <a:p>
            <a:r>
              <a:rPr lang="en-US" sz="1000" dirty="0"/>
              <a:t> </a:t>
            </a:r>
          </a:p>
          <a:p>
            <a:r>
              <a:rPr lang="en-US" sz="1000" dirty="0"/>
              <a:t>Design is a process that needs practice, but does not have a singular, linear or finite set of rules. It requires idea generation, research, making prototypes/samples, problem-solving, testing materials, and final production.</a:t>
            </a:r>
          </a:p>
          <a:p>
            <a:endParaRPr lang="en-US" sz="1000" dirty="0"/>
          </a:p>
          <a:p>
            <a:r>
              <a:rPr lang="en-US" sz="1000" dirty="0"/>
              <a:t>In the series of virtual workshops discussed in our paper the activities devised and delivered are illustrated here. </a:t>
            </a:r>
          </a:p>
          <a:p>
            <a:endParaRPr lang="en-US" sz="1000" dirty="0"/>
          </a:p>
          <a:p>
            <a:r>
              <a:rPr lang="en-US" sz="1000" dirty="0"/>
              <a:t>(45 seconds)</a:t>
            </a:r>
          </a:p>
          <a:p>
            <a:br>
              <a:rPr lang="en-US" dirty="0"/>
            </a:br>
            <a:endParaRPr lang="en-US" dirty="0"/>
          </a:p>
        </p:txBody>
      </p:sp>
      <p:sp>
        <p:nvSpPr>
          <p:cNvPr id="4" name="Slide Number Placeholder 3"/>
          <p:cNvSpPr>
            <a:spLocks noGrp="1"/>
          </p:cNvSpPr>
          <p:nvPr>
            <p:ph type="sldNum" sz="quarter" idx="5"/>
          </p:nvPr>
        </p:nvSpPr>
        <p:spPr/>
        <p:txBody>
          <a:bodyPr/>
          <a:lstStyle/>
          <a:p>
            <a:fld id="{F99763F3-CB4D-0248-BD5B-7314BBBB7A3C}" type="slidenum">
              <a:rPr lang="en-US" smtClean="0"/>
              <a:t>24</a:t>
            </a:fld>
            <a:endParaRPr lang="en-US"/>
          </a:p>
        </p:txBody>
      </p:sp>
    </p:spTree>
    <p:extLst>
      <p:ext uri="{BB962C8B-B14F-4D97-AF65-F5344CB8AC3E}">
        <p14:creationId xmlns:p14="http://schemas.microsoft.com/office/powerpoint/2010/main" val="3140128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Vero/Maria/Laura</a:t>
            </a:r>
          </a:p>
          <a:p>
            <a:endParaRPr lang="en-US" sz="1000" dirty="0"/>
          </a:p>
          <a:p>
            <a:r>
              <a:rPr lang="en-US" sz="1000" dirty="0"/>
              <a:t>The first workshop in 2021, was delivered by ITS and facilitated by participants trained during 2020. There were 45 participants (12 times greater than previous events)</a:t>
            </a:r>
          </a:p>
          <a:p>
            <a:r>
              <a:rPr lang="en-US" sz="1000" dirty="0"/>
              <a:t> </a:t>
            </a:r>
          </a:p>
          <a:p>
            <a:r>
              <a:rPr lang="en-US" sz="1000" dirty="0"/>
              <a:t>Although a challenge, it allowed the team to test accelerating the online strategy for greater capacity building. Having more people resulted in less opportunity for verbal discussion and therefore additional digital tools were introduced.</a:t>
            </a:r>
          </a:p>
          <a:p>
            <a:r>
              <a:rPr lang="en-US" sz="1000" dirty="0"/>
              <a:t> </a:t>
            </a:r>
          </a:p>
          <a:p>
            <a:r>
              <a:rPr lang="en-US" sz="1000" dirty="0"/>
              <a:t>As this event was delivered more than a year after the pandemic had begun, new interactive tools had been tested and the team had greater experience in using breakout rooms in video conferencing software. To ensure that every participant had the opportunity to share ideas, we introduced the MIRO interactive whiteboard application. </a:t>
            </a:r>
          </a:p>
          <a:p>
            <a:endParaRPr lang="en-US" sz="1000" dirty="0"/>
          </a:p>
          <a:p>
            <a:r>
              <a:rPr lang="en-US" sz="1000" dirty="0"/>
              <a:t>(50 seconds)</a:t>
            </a:r>
          </a:p>
          <a:p>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25</a:t>
            </a:fld>
            <a:endParaRPr lang="en-US"/>
          </a:p>
        </p:txBody>
      </p:sp>
    </p:spTree>
    <p:extLst>
      <p:ext uri="{BB962C8B-B14F-4D97-AF65-F5344CB8AC3E}">
        <p14:creationId xmlns:p14="http://schemas.microsoft.com/office/powerpoint/2010/main" val="4202835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a:t>
            </a:r>
            <a:endParaRPr lang="en-US" sz="1000" dirty="0"/>
          </a:p>
          <a:p>
            <a:br>
              <a:rPr lang="en-US" sz="1000" dirty="0"/>
            </a:br>
            <a:r>
              <a:rPr lang="en-US" sz="1000" dirty="0"/>
              <a:t>as MIRO interactive whiteboard application was used so everyone could see each other’s ideas visually, from participants’ work we observe that the sessions allowed them to confidently express their opinions and present unique ideas without worrying about being criticized.</a:t>
            </a:r>
          </a:p>
          <a:p>
            <a:br>
              <a:rPr lang="en-US" sz="1000" dirty="0"/>
            </a:br>
            <a:r>
              <a:rPr lang="en-US" sz="1000" dirty="0"/>
              <a:t>The circle activity enabled the participants to think and generate ideas in a short time where the images created reflected familiar daily objects seen by the participants. </a:t>
            </a:r>
          </a:p>
          <a:p>
            <a:br>
              <a:rPr lang="en-US" sz="1000" dirty="0"/>
            </a:br>
            <a:r>
              <a:rPr lang="en-US" sz="1000" dirty="0"/>
              <a:t>Initial ideas generated for the mood board activity were based on the interesting things they liked. However, the facilitator reiterated the importance of visual research to observe detailed qualities in form, </a:t>
            </a:r>
            <a:r>
              <a:rPr lang="en-US" sz="1000" dirty="0" err="1"/>
              <a:t>colour</a:t>
            </a:r>
            <a:r>
              <a:rPr lang="en-US" sz="1000" dirty="0"/>
              <a:t> and texture. This enabled participants to choose images not just based on what they liked but in response to other criteria. </a:t>
            </a:r>
          </a:p>
          <a:p>
            <a:br>
              <a:rPr lang="en-US" sz="1000" dirty="0"/>
            </a:br>
            <a:r>
              <a:rPr lang="en-US" sz="1000" dirty="0"/>
              <a:t>(50  seconds)</a:t>
            </a:r>
          </a:p>
          <a:p>
            <a:br>
              <a:rPr lang="en-US" sz="1000" dirty="0"/>
            </a:br>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26</a:t>
            </a:fld>
            <a:endParaRPr lang="en-US"/>
          </a:p>
        </p:txBody>
      </p:sp>
    </p:spTree>
    <p:extLst>
      <p:ext uri="{BB962C8B-B14F-4D97-AF65-F5344CB8AC3E}">
        <p14:creationId xmlns:p14="http://schemas.microsoft.com/office/powerpoint/2010/main" val="3359395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a:t>
            </a:r>
            <a:endParaRPr lang="en-US" sz="1000" dirty="0"/>
          </a:p>
          <a:p>
            <a:br>
              <a:rPr lang="en-US" sz="1000" dirty="0"/>
            </a:br>
            <a:r>
              <a:rPr lang="en-US" sz="1000" dirty="0"/>
              <a:t>With 12 rural crafts makers we're delivering a three-day hybrid workshop to help them realize and discover their creative potential. The crafts makers learned how to generate ideas and create a visual mood board. They used their imagination to create a variety of unique design ideas inspired by their daily lives. </a:t>
            </a:r>
          </a:p>
          <a:p>
            <a:endParaRPr lang="en-US" sz="1000" dirty="0"/>
          </a:p>
          <a:p>
            <a:r>
              <a:rPr lang="en-US" sz="1000" dirty="0"/>
              <a:t>(25 seconds)</a:t>
            </a:r>
          </a:p>
          <a:p>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27</a:t>
            </a:fld>
            <a:endParaRPr lang="en-US"/>
          </a:p>
        </p:txBody>
      </p:sp>
    </p:spTree>
    <p:extLst>
      <p:ext uri="{BB962C8B-B14F-4D97-AF65-F5344CB8AC3E}">
        <p14:creationId xmlns:p14="http://schemas.microsoft.com/office/powerpoint/2010/main" val="4110000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Laura </a:t>
            </a:r>
          </a:p>
          <a:p>
            <a:endParaRPr lang="en-US" sz="1000" dirty="0"/>
          </a:p>
          <a:p>
            <a:r>
              <a:rPr lang="en-US" sz="1000" dirty="0"/>
              <a:t>As part of the ongoing development of the training materials we adapted and delivered a series of 5 workshops via zoom to trainers based in Salinas de </a:t>
            </a:r>
            <a:r>
              <a:rPr lang="en-US" sz="1000" dirty="0" err="1"/>
              <a:t>Guaranda</a:t>
            </a:r>
            <a:r>
              <a:rPr lang="en-US" sz="1000" dirty="0"/>
              <a:t>, in the mountains of Ecuador. They went on to run these workshops  with 3 rural indigenous communities of women making craft products. Having never done production work before, much of the training has focused on other factors that impact on the design process such as material costs and making time. </a:t>
            </a:r>
          </a:p>
          <a:p>
            <a:endParaRPr lang="en-US" sz="1000" dirty="0"/>
          </a:p>
          <a:p>
            <a:r>
              <a:rPr lang="en-US" sz="1000" dirty="0"/>
              <a:t>(20 seconds)</a:t>
            </a:r>
          </a:p>
          <a:p>
            <a:br>
              <a:rPr lang="en-US" sz="1000" dirty="0"/>
            </a:br>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28</a:t>
            </a:fld>
            <a:endParaRPr lang="en-US"/>
          </a:p>
        </p:txBody>
      </p:sp>
    </p:spTree>
    <p:extLst>
      <p:ext uri="{BB962C8B-B14F-4D97-AF65-F5344CB8AC3E}">
        <p14:creationId xmlns:p14="http://schemas.microsoft.com/office/powerpoint/2010/main" val="4170086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Laura</a:t>
            </a:r>
          </a:p>
          <a:p>
            <a:endParaRPr lang="en-US" sz="1000" dirty="0"/>
          </a:p>
          <a:p>
            <a:r>
              <a:rPr lang="en-US" sz="1000" dirty="0"/>
              <a:t>Fair trade is about long term relationships based on solidarity, trust and mutual respect. One of the key goals of the initial project in 2019 was that the </a:t>
            </a:r>
            <a:r>
              <a:rPr lang="en-US" sz="1000" dirty="0" err="1"/>
              <a:t>jewellery</a:t>
            </a:r>
            <a:r>
              <a:rPr lang="en-US" sz="1000" dirty="0"/>
              <a:t> that we collectively developed would become the basis of a product range that could be brought to market. As a result of this continued collaboration, these 4 collections have been refined and expanded. Just Trade are showcasing these at an International trade show in London this month. We already have interest from independent retailers and prominent museum gift shops and are therefore hopeful that this is the start of a successful long term trading partnership. </a:t>
            </a:r>
          </a:p>
          <a:p>
            <a:endParaRPr lang="en-US" sz="1000" dirty="0"/>
          </a:p>
          <a:p>
            <a:r>
              <a:rPr lang="en-US" sz="1000" dirty="0"/>
              <a:t>(30 seconds)</a:t>
            </a:r>
          </a:p>
          <a:p>
            <a:br>
              <a:rPr lang="en-US" sz="1000" dirty="0"/>
            </a:br>
            <a:br>
              <a:rPr lang="en-US" dirty="0"/>
            </a:br>
            <a:endParaRPr lang="en-US" dirty="0"/>
          </a:p>
        </p:txBody>
      </p:sp>
      <p:sp>
        <p:nvSpPr>
          <p:cNvPr id="4" name="Slide Number Placeholder 3"/>
          <p:cNvSpPr>
            <a:spLocks noGrp="1"/>
          </p:cNvSpPr>
          <p:nvPr>
            <p:ph type="sldNum" sz="quarter" idx="5"/>
          </p:nvPr>
        </p:nvSpPr>
        <p:spPr/>
        <p:txBody>
          <a:bodyPr/>
          <a:lstStyle/>
          <a:p>
            <a:fld id="{F99763F3-CB4D-0248-BD5B-7314BBBB7A3C}" type="slidenum">
              <a:rPr lang="en-US" smtClean="0"/>
              <a:t>29</a:t>
            </a:fld>
            <a:endParaRPr lang="en-US"/>
          </a:p>
        </p:txBody>
      </p:sp>
    </p:spTree>
    <p:extLst>
      <p:ext uri="{BB962C8B-B14F-4D97-AF65-F5344CB8AC3E}">
        <p14:creationId xmlns:p14="http://schemas.microsoft.com/office/powerpoint/2010/main" val="118541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a:t>
            </a:r>
            <a:endParaRPr lang="en-US" sz="1000" dirty="0"/>
          </a:p>
          <a:p>
            <a:br>
              <a:rPr lang="en-US" sz="1000" dirty="0"/>
            </a:br>
            <a:r>
              <a:rPr lang="en-US" sz="1000" dirty="0"/>
              <a:t>My name is Veronica </a:t>
            </a:r>
            <a:r>
              <a:rPr lang="en-US" sz="1000" dirty="0" err="1"/>
              <a:t>Ajeng</a:t>
            </a:r>
            <a:r>
              <a:rPr lang="en-US" sz="1000" dirty="0"/>
              <a:t> </a:t>
            </a:r>
            <a:r>
              <a:rPr lang="en-US" sz="1000" dirty="0" err="1"/>
              <a:t>Larasati</a:t>
            </a:r>
            <a:r>
              <a:rPr lang="en-US" sz="1000" dirty="0"/>
              <a:t>,  I am an Indonesian, living in a town named </a:t>
            </a:r>
            <a:r>
              <a:rPr lang="en-US" sz="1000" dirty="0" err="1"/>
              <a:t>Sidoarjo</a:t>
            </a:r>
            <a:r>
              <a:rPr lang="en-US" sz="1000" dirty="0"/>
              <a:t>, a suburban regency near Surabaya, the capital city of East Java.  I’m a graduate designer from </a:t>
            </a:r>
            <a:r>
              <a:rPr lang="en-US" sz="1000" dirty="0" err="1"/>
              <a:t>Sepuluh</a:t>
            </a:r>
            <a:r>
              <a:rPr lang="en-US" sz="1000" dirty="0"/>
              <a:t> </a:t>
            </a:r>
            <a:r>
              <a:rPr lang="en-US" sz="1000" dirty="0" err="1"/>
              <a:t>Nopember</a:t>
            </a:r>
            <a:r>
              <a:rPr lang="en-US" sz="1000" dirty="0"/>
              <a:t> Institute of Technology (ITS, Surabaya) and currently work as a freelance designer-maker. </a:t>
            </a:r>
          </a:p>
          <a:p>
            <a:endParaRPr lang="en-US" sz="1000" dirty="0"/>
          </a:p>
          <a:p>
            <a:r>
              <a:rPr lang="en-US" sz="1000" dirty="0"/>
              <a:t>(25 seconds) </a:t>
            </a:r>
          </a:p>
          <a:p>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3</a:t>
            </a:fld>
            <a:endParaRPr lang="en-US"/>
          </a:p>
        </p:txBody>
      </p:sp>
    </p:spTree>
    <p:extLst>
      <p:ext uri="{BB962C8B-B14F-4D97-AF65-F5344CB8AC3E}">
        <p14:creationId xmlns:p14="http://schemas.microsoft.com/office/powerpoint/2010/main" val="2370276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48175"/>
          </a:xfrm>
        </p:spPr>
        <p:txBody>
          <a:bodyPr/>
          <a:lstStyle/>
          <a:p>
            <a:r>
              <a:rPr lang="en-US" sz="1000" b="1" dirty="0"/>
              <a:t>Vero </a:t>
            </a:r>
            <a:endParaRPr lang="en-US" sz="1000" dirty="0"/>
          </a:p>
          <a:p>
            <a:br>
              <a:rPr lang="en-US" sz="1000" dirty="0"/>
            </a:br>
            <a:r>
              <a:rPr lang="en-US" sz="1000" dirty="0"/>
              <a:t>Through the journey of our online workshop by this far, some key findings in this research are as follows : </a:t>
            </a:r>
          </a:p>
          <a:p>
            <a:pPr fontAlgn="base"/>
            <a:br>
              <a:rPr lang="en-US" sz="1000" dirty="0"/>
            </a:br>
            <a:r>
              <a:rPr lang="en-US" sz="1000" b="1" dirty="0"/>
              <a:t>Participants’ Contexts</a:t>
            </a:r>
          </a:p>
          <a:p>
            <a:r>
              <a:rPr lang="en-US" sz="1000" dirty="0"/>
              <a:t>To create a democratic learning environment, it is important to acknowledge participants’ local context (geographical, economic, political, social, and cultural).</a:t>
            </a:r>
          </a:p>
          <a:p>
            <a:pPr fontAlgn="base"/>
            <a:r>
              <a:rPr lang="en-US" sz="1000" b="1" dirty="0"/>
              <a:t>Time Scale </a:t>
            </a:r>
          </a:p>
          <a:p>
            <a:r>
              <a:rPr lang="en-US" sz="1000" dirty="0"/>
              <a:t>As people involved in this workshop are in different time areas having different schedules, participating in this workshop requires considerable commitment. Timekeeping is vital so that the workshops run efficiently and to planned schedules.</a:t>
            </a:r>
          </a:p>
          <a:p>
            <a:pPr fontAlgn="base"/>
            <a:br>
              <a:rPr lang="en-US" sz="1000" dirty="0"/>
            </a:br>
            <a:r>
              <a:rPr lang="en-US" sz="1000" b="1" dirty="0"/>
              <a:t>Online Workshop Infrastructure </a:t>
            </a:r>
          </a:p>
          <a:p>
            <a:r>
              <a:rPr lang="en-US" sz="1000" dirty="0"/>
              <a:t>To make the workshop run optimally, virtual learning must be supported by supporting devices and infrastructure such as software (applications that facilitate teleconferences like ZOOM, Google meet, or </a:t>
            </a:r>
            <a:r>
              <a:rPr lang="en-US" sz="1000" dirty="0" err="1"/>
              <a:t>Whatsapp</a:t>
            </a:r>
            <a:r>
              <a:rPr lang="en-US" sz="1000" dirty="0"/>
              <a:t>) and hardware (cell phone, computer, webcams, microphones, and internet networks)</a:t>
            </a:r>
          </a:p>
          <a:p>
            <a:pPr fontAlgn="base"/>
            <a:br>
              <a:rPr lang="en-US" sz="1000" dirty="0"/>
            </a:br>
            <a:r>
              <a:rPr lang="en-US" sz="1000" b="1" dirty="0"/>
              <a:t>Facilitator</a:t>
            </a:r>
          </a:p>
          <a:p>
            <a:r>
              <a:rPr lang="en-US" sz="1000" dirty="0"/>
              <a:t>Facilitators play a vital role in the workshop where they have to be aware of participants’ contexts, create an inclusive ambience with more equal power dynamics, and also give appreciation and constructive criticism.</a:t>
            </a:r>
          </a:p>
          <a:p>
            <a:pPr fontAlgn="base"/>
            <a:br>
              <a:rPr lang="en-US" sz="1000" dirty="0"/>
            </a:br>
            <a:r>
              <a:rPr lang="en-US" sz="1000" b="1" dirty="0"/>
              <a:t>Toolkits</a:t>
            </a:r>
          </a:p>
          <a:p>
            <a:r>
              <a:rPr lang="en-US" sz="1000" dirty="0"/>
              <a:t>The toolkits must be contextual and flexible to be adjusted so that it can stimulate participants’ creative potential. It has to be easy to understand and accommodate participants with diverse backgrounds and experiences.</a:t>
            </a:r>
          </a:p>
          <a:p>
            <a:br>
              <a:rPr lang="en-US" sz="1000" dirty="0"/>
            </a:br>
            <a:r>
              <a:rPr lang="en-US" sz="1000" dirty="0"/>
              <a:t>(85 seconds)</a:t>
            </a:r>
          </a:p>
          <a:p>
            <a:br>
              <a:rPr lang="en-US" sz="1000" dirty="0"/>
            </a:br>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30</a:t>
            </a:fld>
            <a:endParaRPr lang="en-US"/>
          </a:p>
        </p:txBody>
      </p:sp>
    </p:spTree>
    <p:extLst>
      <p:ext uri="{BB962C8B-B14F-4D97-AF65-F5344CB8AC3E}">
        <p14:creationId xmlns:p14="http://schemas.microsoft.com/office/powerpoint/2010/main" val="3057688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a:t>Vero</a:t>
            </a:r>
            <a:endParaRPr lang="en-US" sz="1000" dirty="0"/>
          </a:p>
          <a:p>
            <a:br>
              <a:rPr lang="en-US" sz="1000" dirty="0"/>
            </a:br>
            <a:r>
              <a:rPr lang="en-US" sz="1000" dirty="0"/>
              <a:t>Thank you for listening. We can continue discussing this later in the Questions &amp; Answer session, if you want more information or further reading you can go to our website, makinglinks5.com, or if you need another inquiry you can contact us through our email below. Thank you.</a:t>
            </a:r>
          </a:p>
          <a:p>
            <a:endParaRPr lang="en-US" sz="1000" dirty="0"/>
          </a:p>
          <a:p>
            <a:r>
              <a:rPr lang="en-US" sz="1000" dirty="0"/>
              <a:t>15 seconds</a:t>
            </a:r>
          </a:p>
          <a:p>
            <a:br>
              <a:rPr lang="en-US" sz="1000" dirty="0"/>
            </a:br>
            <a:endParaRPr lang="en-GB" sz="1000" dirty="0"/>
          </a:p>
        </p:txBody>
      </p:sp>
      <p:sp>
        <p:nvSpPr>
          <p:cNvPr id="4" name="Slide Number Placeholder 3"/>
          <p:cNvSpPr>
            <a:spLocks noGrp="1"/>
          </p:cNvSpPr>
          <p:nvPr>
            <p:ph type="sldNum" sz="quarter" idx="10"/>
          </p:nvPr>
        </p:nvSpPr>
        <p:spPr/>
        <p:txBody>
          <a:bodyPr/>
          <a:lstStyle/>
          <a:p>
            <a:fld id="{B5C9C0DD-460D-214C-A07C-3AE3F75FB501}" type="slidenum">
              <a:rPr lang="en-US" smtClean="0"/>
              <a:pPr/>
              <a:t>31</a:t>
            </a:fld>
            <a:endParaRPr lang="en-US"/>
          </a:p>
        </p:txBody>
      </p:sp>
    </p:spTree>
    <p:extLst>
      <p:ext uri="{BB962C8B-B14F-4D97-AF65-F5344CB8AC3E}">
        <p14:creationId xmlns:p14="http://schemas.microsoft.com/office/powerpoint/2010/main" val="128314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a:t>
            </a:r>
            <a:endParaRPr lang="en-US" sz="1000" dirty="0"/>
          </a:p>
          <a:p>
            <a:br>
              <a:rPr lang="en-US" sz="1000" dirty="0"/>
            </a:br>
            <a:r>
              <a:rPr lang="en-US" sz="1000" dirty="0"/>
              <a:t>As a designer-maker, I have a passion for exploring sustainable local crafts. My works are related to textile-based products ranging from fashion apparel to jewelry. </a:t>
            </a:r>
          </a:p>
          <a:p>
            <a:br>
              <a:rPr lang="en-US" sz="1000" dirty="0"/>
            </a:br>
            <a:r>
              <a:rPr lang="en-US" sz="1000" dirty="0"/>
              <a:t>In my graduate project, I designed a range of fashion apparel  products (shoes and pouch) and also jewelry using a natural fiber called “</a:t>
            </a:r>
            <a:r>
              <a:rPr lang="en-US" sz="1000" dirty="0" err="1"/>
              <a:t>Daluang</a:t>
            </a:r>
            <a:r>
              <a:rPr lang="en-US" sz="1000" dirty="0"/>
              <a:t>”, a textile material made of beaten bark from paper mulberry plants. </a:t>
            </a:r>
          </a:p>
          <a:p>
            <a:endParaRPr lang="en-US" sz="1000" dirty="0"/>
          </a:p>
          <a:p>
            <a:r>
              <a:rPr lang="en-US" sz="1000" dirty="0"/>
              <a:t>(30 seconds)</a:t>
            </a:r>
          </a:p>
          <a:p>
            <a:br>
              <a:rPr lang="en-US" dirty="0"/>
            </a:br>
            <a:endParaRPr lang="en-US" dirty="0"/>
          </a:p>
        </p:txBody>
      </p:sp>
      <p:sp>
        <p:nvSpPr>
          <p:cNvPr id="4" name="Slide Number Placeholder 3"/>
          <p:cNvSpPr>
            <a:spLocks noGrp="1"/>
          </p:cNvSpPr>
          <p:nvPr>
            <p:ph type="sldNum" sz="quarter" idx="5"/>
          </p:nvPr>
        </p:nvSpPr>
        <p:spPr/>
        <p:txBody>
          <a:bodyPr/>
          <a:lstStyle/>
          <a:p>
            <a:fld id="{F99763F3-CB4D-0248-BD5B-7314BBBB7A3C}" type="slidenum">
              <a:rPr lang="en-US" smtClean="0"/>
              <a:t>4</a:t>
            </a:fld>
            <a:endParaRPr lang="en-US"/>
          </a:p>
        </p:txBody>
      </p:sp>
    </p:spTree>
    <p:extLst>
      <p:ext uri="{BB962C8B-B14F-4D97-AF65-F5344CB8AC3E}">
        <p14:creationId xmlns:p14="http://schemas.microsoft.com/office/powerpoint/2010/main" val="1609590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a:t>
            </a:r>
            <a:endParaRPr lang="en-US" sz="1000" dirty="0"/>
          </a:p>
          <a:p>
            <a:br>
              <a:rPr lang="en-US" sz="1000" dirty="0"/>
            </a:br>
            <a:r>
              <a:rPr lang="en-US" sz="1000" dirty="0"/>
              <a:t>I am so fascinated by the delicate nature of natural fibers and colors. In my practices, before I design the final product, the phase I enjoy the most is getting to know the character of the materials.  Exploring its texture, color, shape, and all subtle qualities unseen to the eye, which only can be found through the art of making. </a:t>
            </a:r>
          </a:p>
          <a:p>
            <a:br>
              <a:rPr lang="en-US" sz="1000" dirty="0"/>
            </a:br>
            <a:r>
              <a:rPr lang="en-US" sz="1000" dirty="0"/>
              <a:t>Thinking through making is embedded in my practices as it enables all my senses (mind and body) so I can get a deeper understanding of each material and unexpected ideas come from there. </a:t>
            </a:r>
          </a:p>
          <a:p>
            <a:endParaRPr lang="en-US" sz="1000" dirty="0"/>
          </a:p>
          <a:p>
            <a:r>
              <a:rPr lang="en-US" sz="1000" dirty="0"/>
              <a:t>(35 seconds)</a:t>
            </a:r>
          </a:p>
        </p:txBody>
      </p:sp>
      <p:sp>
        <p:nvSpPr>
          <p:cNvPr id="4" name="Slide Number Placeholder 3"/>
          <p:cNvSpPr>
            <a:spLocks noGrp="1"/>
          </p:cNvSpPr>
          <p:nvPr>
            <p:ph type="sldNum" sz="quarter" idx="5"/>
          </p:nvPr>
        </p:nvSpPr>
        <p:spPr/>
        <p:txBody>
          <a:bodyPr/>
          <a:lstStyle/>
          <a:p>
            <a:fld id="{F99763F3-CB4D-0248-BD5B-7314BBBB7A3C}" type="slidenum">
              <a:rPr lang="en-US" smtClean="0"/>
              <a:t>5</a:t>
            </a:fld>
            <a:endParaRPr lang="en-US"/>
          </a:p>
        </p:txBody>
      </p:sp>
    </p:spTree>
    <p:extLst>
      <p:ext uri="{BB962C8B-B14F-4D97-AF65-F5344CB8AC3E}">
        <p14:creationId xmlns:p14="http://schemas.microsoft.com/office/powerpoint/2010/main" val="3423728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a:t>
            </a:r>
            <a:endParaRPr lang="en-US" sz="1000" dirty="0"/>
          </a:p>
          <a:p>
            <a:br>
              <a:rPr lang="en-US" sz="1000" dirty="0"/>
            </a:br>
            <a:r>
              <a:rPr lang="en-US" sz="1000" dirty="0"/>
              <a:t>Making Links 5 is a collaborative project. It aims to offer accessible tools for artisan craft makers by teaching design thinking through making in co-creative, collaborative environments, underpinned by the principles of fair trade. Through the introduction of creative methods for the innovative development of unique craft items for an international market, the approach taken harnesses existing skills, promotes artisanal sharing of knowledge and provides opportunities to learn new skills.</a:t>
            </a:r>
          </a:p>
          <a:p>
            <a:br>
              <a:rPr lang="en-US" sz="1000" dirty="0"/>
            </a:br>
            <a:r>
              <a:rPr lang="en-US" sz="1000" b="1" dirty="0"/>
              <a:t>AIM </a:t>
            </a:r>
            <a:r>
              <a:rPr lang="en-US" sz="1000" dirty="0"/>
              <a:t>to improve the cultural and economic livelihoods of craft makers</a:t>
            </a:r>
          </a:p>
          <a:p>
            <a:br>
              <a:rPr lang="en-US" sz="1000" dirty="0"/>
            </a:br>
            <a:r>
              <a:rPr lang="en-US" sz="1000" b="1" dirty="0"/>
              <a:t>OBJECTIVE </a:t>
            </a:r>
            <a:r>
              <a:rPr lang="en-US" sz="1000" dirty="0"/>
              <a:t>to develop and strengthen linkages and collaboration between craft makers, graduate designers, design researchers, fair trade agents and fair trade export wholesalers.</a:t>
            </a:r>
          </a:p>
          <a:p>
            <a:br>
              <a:rPr lang="en-US" sz="1000" dirty="0"/>
            </a:br>
            <a:r>
              <a:rPr lang="en-US" sz="1000" b="1" dirty="0"/>
              <a:t>AMBITION </a:t>
            </a:r>
            <a:r>
              <a:rPr lang="en-US" sz="1000" dirty="0"/>
              <a:t>to establish a sustainable model / system for a long- term fair trade route to market (including export) through collaborative practices in the development of new artisan craft products. </a:t>
            </a:r>
          </a:p>
          <a:p>
            <a:endParaRPr lang="en-US" sz="1000" dirty="0"/>
          </a:p>
          <a:p>
            <a:r>
              <a:rPr lang="en-US" sz="1000" dirty="0"/>
              <a:t>(1 minutes 15 seconds)</a:t>
            </a:r>
          </a:p>
        </p:txBody>
      </p:sp>
      <p:sp>
        <p:nvSpPr>
          <p:cNvPr id="4" name="Slide Number Placeholder 3"/>
          <p:cNvSpPr>
            <a:spLocks noGrp="1"/>
          </p:cNvSpPr>
          <p:nvPr>
            <p:ph type="sldNum" sz="quarter" idx="5"/>
          </p:nvPr>
        </p:nvSpPr>
        <p:spPr/>
        <p:txBody>
          <a:bodyPr/>
          <a:lstStyle/>
          <a:p>
            <a:fld id="{F99763F3-CB4D-0248-BD5B-7314BBBB7A3C}" type="slidenum">
              <a:rPr lang="en-US" smtClean="0"/>
              <a:t>6</a:t>
            </a:fld>
            <a:endParaRPr lang="en-US"/>
          </a:p>
        </p:txBody>
      </p:sp>
    </p:spTree>
    <p:extLst>
      <p:ext uri="{BB962C8B-B14F-4D97-AF65-F5344CB8AC3E}">
        <p14:creationId xmlns:p14="http://schemas.microsoft.com/office/powerpoint/2010/main" val="3438820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Vero</a:t>
            </a:r>
            <a:endParaRPr lang="en-US" sz="1000" dirty="0"/>
          </a:p>
          <a:p>
            <a:br>
              <a:rPr lang="en-US" sz="1000" dirty="0"/>
            </a:br>
            <a:r>
              <a:rPr lang="en-US" sz="1000" dirty="0"/>
              <a:t>The</a:t>
            </a:r>
            <a:r>
              <a:rPr lang="en-US" sz="1000" b="1" i="1" dirty="0"/>
              <a:t> Making Links 5: </a:t>
            </a:r>
            <a:r>
              <a:rPr lang="en-US" sz="1000" dirty="0"/>
              <a:t>research project</a:t>
            </a:r>
            <a:r>
              <a:rPr lang="en-US" sz="1000" b="1" i="1" dirty="0"/>
              <a:t> </a:t>
            </a:r>
            <a:r>
              <a:rPr lang="en-US" sz="1000" dirty="0"/>
              <a:t>is set within the context of the United Nations eighth sustainable development goal, which promotes inclusive and economic growth, employment and decent work for all. It responds to the specific targets which support entrepreneurship, creativity and innovation in order to encourage the growth of micro, small and medium enterprises in the promotion of local culture and products.  </a:t>
            </a:r>
          </a:p>
          <a:p>
            <a:endParaRPr lang="en-US" sz="1000" dirty="0"/>
          </a:p>
          <a:p>
            <a:r>
              <a:rPr lang="en-US" sz="1000" dirty="0"/>
              <a:t>(25 seconds)</a:t>
            </a:r>
          </a:p>
          <a:p>
            <a:br>
              <a:rPr lang="en-US" sz="1000" dirty="0"/>
            </a:br>
            <a:endParaRPr lang="en-US" sz="1000" dirty="0"/>
          </a:p>
        </p:txBody>
      </p:sp>
      <p:sp>
        <p:nvSpPr>
          <p:cNvPr id="4" name="Slide Number Placeholder 3"/>
          <p:cNvSpPr>
            <a:spLocks noGrp="1"/>
          </p:cNvSpPr>
          <p:nvPr>
            <p:ph type="sldNum" sz="quarter" idx="5"/>
          </p:nvPr>
        </p:nvSpPr>
        <p:spPr/>
        <p:txBody>
          <a:bodyPr/>
          <a:lstStyle/>
          <a:p>
            <a:fld id="{F99763F3-CB4D-0248-BD5B-7314BBBB7A3C}" type="slidenum">
              <a:rPr lang="en-US" smtClean="0"/>
              <a:t>7</a:t>
            </a:fld>
            <a:endParaRPr lang="en-US"/>
          </a:p>
        </p:txBody>
      </p:sp>
    </p:spTree>
    <p:extLst>
      <p:ext uri="{BB962C8B-B14F-4D97-AF65-F5344CB8AC3E}">
        <p14:creationId xmlns:p14="http://schemas.microsoft.com/office/powerpoint/2010/main" val="1717143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48100"/>
          </a:xfrm>
        </p:spPr>
        <p:txBody>
          <a:bodyPr/>
          <a:lstStyle/>
          <a:p>
            <a:r>
              <a:rPr lang="en-US" sz="1000" b="1" dirty="0"/>
              <a:t>Vero</a:t>
            </a:r>
            <a:endParaRPr lang="en-US" sz="1000" dirty="0"/>
          </a:p>
          <a:p>
            <a:br>
              <a:rPr lang="en-US" sz="1000" dirty="0"/>
            </a:br>
            <a:r>
              <a:rPr lang="en-US" sz="1000" dirty="0"/>
              <a:t>The collaborative team of five women from the UK and Indonesia bring a wealth of knowledge about design thinking, </a:t>
            </a:r>
            <a:r>
              <a:rPr lang="en-US" sz="1000" dirty="0" err="1"/>
              <a:t>jewellery</a:t>
            </a:r>
            <a:r>
              <a:rPr lang="en-US" sz="1000" dirty="0"/>
              <a:t>-making, fair trade, collaborative learning, craft cooperatives and International export.</a:t>
            </a:r>
          </a:p>
          <a:p>
            <a:r>
              <a:rPr lang="en-US" sz="1000" dirty="0"/>
              <a:t> </a:t>
            </a:r>
          </a:p>
          <a:p>
            <a:r>
              <a:rPr lang="en-US" sz="1000" b="1" dirty="0"/>
              <a:t>Veronica </a:t>
            </a:r>
            <a:r>
              <a:rPr lang="en-US" sz="1000" b="1" dirty="0" err="1"/>
              <a:t>Larasati</a:t>
            </a:r>
            <a:r>
              <a:rPr lang="en-US" sz="1000" dirty="0"/>
              <a:t> is a Graduate Designer from ITS in Surabaya, East Java, Indonesia. She is an independent designer who is interested in exploring sustainable local crafts and worker co-operatives.</a:t>
            </a:r>
          </a:p>
          <a:p>
            <a:r>
              <a:rPr lang="en-US" sz="1000" dirty="0"/>
              <a:t> </a:t>
            </a:r>
          </a:p>
          <a:p>
            <a:r>
              <a:rPr lang="en-US" sz="1000" b="1" dirty="0"/>
              <a:t>Maria Hanson</a:t>
            </a:r>
            <a:r>
              <a:rPr lang="en-US" sz="1000" dirty="0"/>
              <a:t> is a designer, craft maker and academic. She is Reader in </a:t>
            </a:r>
            <a:r>
              <a:rPr lang="en-US" sz="1000" dirty="0" err="1"/>
              <a:t>Jewellery</a:t>
            </a:r>
            <a:r>
              <a:rPr lang="en-US" sz="1000" dirty="0"/>
              <a:t> &amp; Metalwork at Sheffield </a:t>
            </a:r>
            <a:r>
              <a:rPr lang="en-US" sz="1000" dirty="0" err="1"/>
              <a:t>Hallam</a:t>
            </a:r>
            <a:r>
              <a:rPr lang="en-US" sz="1000" dirty="0"/>
              <a:t> University, in the UK where she leads the Post-graduate design </a:t>
            </a:r>
            <a:r>
              <a:rPr lang="en-US" sz="1000" dirty="0" err="1"/>
              <a:t>programme</a:t>
            </a:r>
            <a:r>
              <a:rPr lang="en-US" sz="1000" dirty="0"/>
              <a:t>.</a:t>
            </a:r>
          </a:p>
          <a:p>
            <a:r>
              <a:rPr lang="en-US" sz="1000" dirty="0"/>
              <a:t> </a:t>
            </a:r>
          </a:p>
          <a:p>
            <a:r>
              <a:rPr lang="en-US" sz="1000" b="1" dirty="0" err="1"/>
              <a:t>Dr</a:t>
            </a:r>
            <a:r>
              <a:rPr lang="en-US" sz="1000" b="1" dirty="0"/>
              <a:t> </a:t>
            </a:r>
            <a:r>
              <a:rPr lang="en-US" sz="1000" b="1" dirty="0" err="1"/>
              <a:t>Ellya</a:t>
            </a:r>
            <a:r>
              <a:rPr lang="en-US" sz="1000" b="1" dirty="0"/>
              <a:t> </a:t>
            </a:r>
            <a:r>
              <a:rPr lang="en-US" sz="1000" b="1" dirty="0" err="1"/>
              <a:t>Zulaikha</a:t>
            </a:r>
            <a:r>
              <a:rPr lang="en-US" sz="1000" dirty="0"/>
              <a:t> is Vice Dean of the Creative and Digital Business Faculty at ITS, Surabaya, East Java. She has been involved in the development program for rural and urban craft in East Java, for more than fifteen years.</a:t>
            </a:r>
          </a:p>
          <a:p>
            <a:r>
              <a:rPr lang="en-US" sz="1000" dirty="0"/>
              <a:t> </a:t>
            </a:r>
          </a:p>
          <a:p>
            <a:r>
              <a:rPr lang="en-US" sz="1000" b="1" dirty="0"/>
              <a:t>Laura Cave</a:t>
            </a:r>
            <a:r>
              <a:rPr lang="en-US" sz="1000" dirty="0"/>
              <a:t> is a </a:t>
            </a:r>
            <a:r>
              <a:rPr lang="en-US" sz="1000" dirty="0" err="1"/>
              <a:t>jewellery</a:t>
            </a:r>
            <a:r>
              <a:rPr lang="en-US" sz="1000" dirty="0"/>
              <a:t> designer with over 20 years’ experience working co-creatively with artisan craft makers in emerging economies. She is the founder and director of Just Trade Ltd, who are dedicated to working with disadvantaged producer groups in order to provide long-term market access for their work.</a:t>
            </a:r>
          </a:p>
          <a:p>
            <a:r>
              <a:rPr lang="en-US" sz="1000" dirty="0"/>
              <a:t> </a:t>
            </a:r>
          </a:p>
          <a:p>
            <a:r>
              <a:rPr lang="en-US" sz="1000" b="1" dirty="0" err="1"/>
              <a:t>Febry</a:t>
            </a:r>
            <a:r>
              <a:rPr lang="en-US" sz="1000" b="1" dirty="0"/>
              <a:t> </a:t>
            </a:r>
            <a:r>
              <a:rPr lang="en-US" sz="1000" b="1" dirty="0" err="1"/>
              <a:t>Kadek</a:t>
            </a:r>
            <a:r>
              <a:rPr lang="en-US" sz="1000" dirty="0"/>
              <a:t> is an Indonesian Craft agent in </a:t>
            </a:r>
            <a:r>
              <a:rPr lang="en-US" sz="1000" dirty="0" err="1"/>
              <a:t>Ubud</a:t>
            </a:r>
            <a:r>
              <a:rPr lang="en-US" sz="1000" dirty="0"/>
              <a:t>, Bali with a wealth of local knowledge. She worked for a number of years as the Co-</a:t>
            </a:r>
            <a:r>
              <a:rPr lang="en-US" sz="1000" dirty="0" err="1"/>
              <a:t>ordinator</a:t>
            </a:r>
            <a:r>
              <a:rPr lang="en-US" sz="1000" dirty="0"/>
              <a:t> and translator for the </a:t>
            </a:r>
            <a:r>
              <a:rPr lang="en-US" sz="1000" dirty="0" err="1"/>
              <a:t>Tungjung</a:t>
            </a:r>
            <a:r>
              <a:rPr lang="en-US" sz="1000" dirty="0"/>
              <a:t> Women’s Creative Project.</a:t>
            </a:r>
          </a:p>
          <a:p>
            <a:endParaRPr lang="en-US" sz="1000" dirty="0"/>
          </a:p>
          <a:p>
            <a:r>
              <a:rPr lang="en-US" sz="1000" dirty="0"/>
              <a:t>(85 seconds)</a:t>
            </a:r>
          </a:p>
          <a:p>
            <a:br>
              <a:rPr lang="en-US" sz="1000" dirty="0"/>
            </a:br>
            <a:endParaRPr lang="en-US" sz="1000" kern="1200" spc="300" dirty="0">
              <a:solidFill>
                <a:srgbClr val="2C4A6C"/>
              </a:solidFill>
              <a:cs typeface="Calibri" panose="020F0502020204030204" pitchFamily="34" charset="0"/>
            </a:endParaRPr>
          </a:p>
        </p:txBody>
      </p:sp>
      <p:sp>
        <p:nvSpPr>
          <p:cNvPr id="4" name="Slide Number Placeholder 3"/>
          <p:cNvSpPr>
            <a:spLocks noGrp="1"/>
          </p:cNvSpPr>
          <p:nvPr>
            <p:ph type="sldNum" sz="quarter" idx="5"/>
          </p:nvPr>
        </p:nvSpPr>
        <p:spPr/>
        <p:txBody>
          <a:bodyPr/>
          <a:lstStyle/>
          <a:p>
            <a:fld id="{F99763F3-CB4D-0248-BD5B-7314BBBB7A3C}" type="slidenum">
              <a:rPr lang="en-US" smtClean="0"/>
              <a:t>8</a:t>
            </a:fld>
            <a:endParaRPr lang="en-US"/>
          </a:p>
        </p:txBody>
      </p:sp>
    </p:spTree>
    <p:extLst>
      <p:ext uri="{BB962C8B-B14F-4D97-AF65-F5344CB8AC3E}">
        <p14:creationId xmlns:p14="http://schemas.microsoft.com/office/powerpoint/2010/main" val="390753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Maria</a:t>
            </a:r>
            <a:endParaRPr lang="en-US" sz="1000" dirty="0"/>
          </a:p>
          <a:p>
            <a:br>
              <a:rPr lang="en-US" sz="1000" dirty="0"/>
            </a:br>
            <a:r>
              <a:rPr lang="en-US" sz="1000" dirty="0"/>
              <a:t>The Making Links project has been supported by Research England‘s, Global Challenge Research Fund for 3 consecutive years.</a:t>
            </a:r>
          </a:p>
          <a:p>
            <a:r>
              <a:rPr lang="en-US" sz="1000" dirty="0"/>
              <a:t> </a:t>
            </a:r>
          </a:p>
          <a:p>
            <a:r>
              <a:rPr lang="en-US" sz="1000" dirty="0"/>
              <a:t>This fund forms part of the UK’s ODA Committee’s agenda, to support research that addresses challenges faced by developing countries. It is administered by a number of delivery partners which includes the UK’s Research Institutes.</a:t>
            </a:r>
          </a:p>
          <a:p>
            <a:r>
              <a:rPr lang="en-US" sz="1000" dirty="0"/>
              <a:t> </a:t>
            </a:r>
          </a:p>
          <a:p>
            <a:r>
              <a:rPr lang="en-US" sz="1000" dirty="0"/>
              <a:t>Sheffield </a:t>
            </a:r>
            <a:r>
              <a:rPr lang="en-US" sz="1000" dirty="0" err="1"/>
              <a:t>Hallam</a:t>
            </a:r>
            <a:r>
              <a:rPr lang="en-US" sz="1000" dirty="0"/>
              <a:t> University (SHU) was one of the recipients of this fund and its mission to ‘transform lives’ has undertaken research that generates social, economic and cultural benefits that align to thriving and inclusive communities and ‘Future Economies’.</a:t>
            </a:r>
          </a:p>
          <a:p>
            <a:r>
              <a:rPr lang="en-US" sz="1000" dirty="0"/>
              <a:t> </a:t>
            </a:r>
          </a:p>
          <a:p>
            <a:r>
              <a:rPr lang="en-US" sz="1000" dirty="0"/>
              <a:t>Making Links 5 sits within the beacon of Empowering through Creative Practice which has at its heart co-creation as inquiry to promote empathy and understanding of the needs of marginalized communities. </a:t>
            </a:r>
          </a:p>
          <a:p>
            <a:endParaRPr lang="en-US" sz="1000" dirty="0"/>
          </a:p>
          <a:p>
            <a:r>
              <a:rPr lang="en-US" sz="1000" dirty="0"/>
              <a:t>(54 seconds)</a:t>
            </a:r>
          </a:p>
          <a:p>
            <a:br>
              <a:rPr lang="en-US" dirty="0"/>
            </a:br>
            <a:endParaRPr lang="en-US" dirty="0"/>
          </a:p>
        </p:txBody>
      </p:sp>
      <p:sp>
        <p:nvSpPr>
          <p:cNvPr id="4" name="Slide Number Placeholder 3"/>
          <p:cNvSpPr>
            <a:spLocks noGrp="1"/>
          </p:cNvSpPr>
          <p:nvPr>
            <p:ph type="sldNum" sz="quarter" idx="5"/>
          </p:nvPr>
        </p:nvSpPr>
        <p:spPr/>
        <p:txBody>
          <a:bodyPr/>
          <a:lstStyle/>
          <a:p>
            <a:fld id="{F99763F3-CB4D-0248-BD5B-7314BBBB7A3C}" type="slidenum">
              <a:rPr lang="en-US" smtClean="0"/>
              <a:t>9</a:t>
            </a:fld>
            <a:endParaRPr lang="en-US"/>
          </a:p>
        </p:txBody>
      </p:sp>
    </p:spTree>
    <p:extLst>
      <p:ext uri="{BB962C8B-B14F-4D97-AF65-F5344CB8AC3E}">
        <p14:creationId xmlns:p14="http://schemas.microsoft.com/office/powerpoint/2010/main" val="19449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949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6387F-1FAA-4E47-BF9E-E3A696D23FE7}"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2FFDB-D564-C940-B88B-4E848A3DE749}" type="slidenum">
              <a:rPr lang="en-US" smtClean="0"/>
              <a:t>‹#›</a:t>
            </a:fld>
            <a:endParaRPr lang="en-US"/>
          </a:p>
        </p:txBody>
      </p:sp>
    </p:spTree>
    <p:extLst>
      <p:ext uri="{BB962C8B-B14F-4D97-AF65-F5344CB8AC3E}">
        <p14:creationId xmlns:p14="http://schemas.microsoft.com/office/powerpoint/2010/main" val="66532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6387F-1FAA-4E47-BF9E-E3A696D23FE7}"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2FFDB-D564-C940-B88B-4E848A3DE749}" type="slidenum">
              <a:rPr lang="en-US" smtClean="0"/>
              <a:t>‹#›</a:t>
            </a:fld>
            <a:endParaRPr lang="en-US"/>
          </a:p>
        </p:txBody>
      </p:sp>
    </p:spTree>
    <p:extLst>
      <p:ext uri="{BB962C8B-B14F-4D97-AF65-F5344CB8AC3E}">
        <p14:creationId xmlns:p14="http://schemas.microsoft.com/office/powerpoint/2010/main" val="24685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7A7B5"/>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65D83E3-D0CE-1741-A132-E80B544B4D98}"/>
              </a:ext>
            </a:extLst>
          </p:cNvPr>
          <p:cNvCxnSpPr>
            <a:cxnSpLocks/>
          </p:cNvCxnSpPr>
          <p:nvPr userDrawn="1"/>
        </p:nvCxnSpPr>
        <p:spPr>
          <a:xfrm>
            <a:off x="0" y="6247280"/>
            <a:ext cx="12192000" cy="0"/>
          </a:xfrm>
          <a:prstGeom prst="line">
            <a:avLst/>
          </a:prstGeom>
          <a:ln w="3175">
            <a:solidFill>
              <a:schemeClr val="bg1">
                <a:alpha val="9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19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C4A6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99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36387F-1FAA-4E47-BF9E-E3A696D23FE7}"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2FFDB-D564-C940-B88B-4E848A3DE749}" type="slidenum">
              <a:rPr lang="en-US" smtClean="0"/>
              <a:t>‹#›</a:t>
            </a:fld>
            <a:endParaRPr lang="en-US"/>
          </a:p>
        </p:txBody>
      </p:sp>
    </p:spTree>
    <p:extLst>
      <p:ext uri="{BB962C8B-B14F-4D97-AF65-F5344CB8AC3E}">
        <p14:creationId xmlns:p14="http://schemas.microsoft.com/office/powerpoint/2010/main" val="137828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36387F-1FAA-4E47-BF9E-E3A696D23FE7}" type="datetimeFigureOut">
              <a:rPr lang="en-US" smtClean="0"/>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42FFDB-D564-C940-B88B-4E848A3DE749}" type="slidenum">
              <a:rPr lang="en-US" smtClean="0"/>
              <a:t>‹#›</a:t>
            </a:fld>
            <a:endParaRPr lang="en-US"/>
          </a:p>
        </p:txBody>
      </p:sp>
    </p:spTree>
    <p:extLst>
      <p:ext uri="{BB962C8B-B14F-4D97-AF65-F5344CB8AC3E}">
        <p14:creationId xmlns:p14="http://schemas.microsoft.com/office/powerpoint/2010/main" val="203924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E36387F-1FAA-4E47-BF9E-E3A696D23FE7}" type="datetimeFigureOut">
              <a:rPr lang="en-US" smtClean="0"/>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42FFDB-D564-C940-B88B-4E848A3DE749}" type="slidenum">
              <a:rPr lang="en-US" smtClean="0"/>
              <a:t>‹#›</a:t>
            </a:fld>
            <a:endParaRPr lang="en-US"/>
          </a:p>
        </p:txBody>
      </p:sp>
    </p:spTree>
    <p:extLst>
      <p:ext uri="{BB962C8B-B14F-4D97-AF65-F5344CB8AC3E}">
        <p14:creationId xmlns:p14="http://schemas.microsoft.com/office/powerpoint/2010/main" val="187188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6387F-1FAA-4E47-BF9E-E3A696D23FE7}" type="datetimeFigureOut">
              <a:rPr lang="en-US" smtClean="0"/>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42FFDB-D564-C940-B88B-4E848A3DE749}" type="slidenum">
              <a:rPr lang="en-US" smtClean="0"/>
              <a:t>‹#›</a:t>
            </a:fld>
            <a:endParaRPr lang="en-US"/>
          </a:p>
        </p:txBody>
      </p:sp>
    </p:spTree>
    <p:extLst>
      <p:ext uri="{BB962C8B-B14F-4D97-AF65-F5344CB8AC3E}">
        <p14:creationId xmlns:p14="http://schemas.microsoft.com/office/powerpoint/2010/main" val="71093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36387F-1FAA-4E47-BF9E-E3A696D23FE7}"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2FFDB-D564-C940-B88B-4E848A3DE749}" type="slidenum">
              <a:rPr lang="en-US" smtClean="0"/>
              <a:t>‹#›</a:t>
            </a:fld>
            <a:endParaRPr lang="en-US"/>
          </a:p>
        </p:txBody>
      </p:sp>
    </p:spTree>
    <p:extLst>
      <p:ext uri="{BB962C8B-B14F-4D97-AF65-F5344CB8AC3E}">
        <p14:creationId xmlns:p14="http://schemas.microsoft.com/office/powerpoint/2010/main" val="86105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36387F-1FAA-4E47-BF9E-E3A696D23FE7}"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2FFDB-D564-C940-B88B-4E848A3DE749}" type="slidenum">
              <a:rPr lang="en-US" smtClean="0"/>
              <a:t>‹#›</a:t>
            </a:fld>
            <a:endParaRPr lang="en-US"/>
          </a:p>
        </p:txBody>
      </p:sp>
    </p:spTree>
    <p:extLst>
      <p:ext uri="{BB962C8B-B14F-4D97-AF65-F5344CB8AC3E}">
        <p14:creationId xmlns:p14="http://schemas.microsoft.com/office/powerpoint/2010/main" val="207827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6387F-1FAA-4E47-BF9E-E3A696D23FE7}" type="datetimeFigureOut">
              <a:rPr lang="en-US" smtClean="0"/>
              <a:t>5/14/2025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2FFDB-D564-C940-B88B-4E848A3DE749}" type="slidenum">
              <a:rPr lang="en-US" smtClean="0"/>
              <a:t>‹#›</a:t>
            </a:fld>
            <a:endParaRPr lang="en-US"/>
          </a:p>
        </p:txBody>
      </p:sp>
      <p:sp>
        <p:nvSpPr>
          <p:cNvPr id="7" name="Rectangle 6">
            <a:extLst>
              <a:ext uri="{FF2B5EF4-FFF2-40B4-BE49-F238E27FC236}">
                <a16:creationId xmlns:a16="http://schemas.microsoft.com/office/drawing/2014/main" id="{D4C3D524-8D90-CC4A-B570-97ECF4F081A0}"/>
              </a:ext>
            </a:extLst>
          </p:cNvPr>
          <p:cNvSpPr/>
          <p:nvPr/>
        </p:nvSpPr>
        <p:spPr>
          <a:xfrm>
            <a:off x="0" y="6255098"/>
            <a:ext cx="12192000" cy="634985"/>
          </a:xfrm>
          <a:prstGeom prst="rect">
            <a:avLst/>
          </a:prstGeom>
          <a:solidFill>
            <a:srgbClr val="97A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407F397-9045-A24C-BBBC-3F004718374F}"/>
              </a:ext>
            </a:extLst>
          </p:cNvPr>
          <p:cNvSpPr txBox="1"/>
          <p:nvPr/>
        </p:nvSpPr>
        <p:spPr>
          <a:xfrm>
            <a:off x="4677775" y="6350656"/>
            <a:ext cx="3681549" cy="340734"/>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sz="1200" dirty="0">
                <a:solidFill>
                  <a:srgbClr val="2C4A6C"/>
                </a:solidFill>
                <a:latin typeface="+mj-lt"/>
              </a:rPr>
              <a:t>@makinglinks5   </a:t>
            </a:r>
            <a:r>
              <a:rPr lang="en-US" sz="1200" dirty="0">
                <a:solidFill>
                  <a:schemeClr val="bg1"/>
                </a:solidFill>
                <a:latin typeface="+mj-lt"/>
              </a:rPr>
              <a:t>• </a:t>
            </a:r>
            <a:r>
              <a:rPr lang="en-US" sz="1200" dirty="0">
                <a:solidFill>
                  <a:srgbClr val="2C4A6C"/>
                </a:solidFill>
                <a:latin typeface="+mj-lt"/>
              </a:rPr>
              <a:t>  makinglinks5.com</a:t>
            </a:r>
          </a:p>
        </p:txBody>
      </p:sp>
      <p:grpSp>
        <p:nvGrpSpPr>
          <p:cNvPr id="8" name="Group 7">
            <a:extLst>
              <a:ext uri="{FF2B5EF4-FFF2-40B4-BE49-F238E27FC236}">
                <a16:creationId xmlns:a16="http://schemas.microsoft.com/office/drawing/2014/main" id="{7E55D2C2-F7F1-BE42-AA3B-C1368FFDEAE1}"/>
              </a:ext>
            </a:extLst>
          </p:cNvPr>
          <p:cNvGrpSpPr/>
          <p:nvPr/>
        </p:nvGrpSpPr>
        <p:grpSpPr>
          <a:xfrm>
            <a:off x="8610600" y="6292021"/>
            <a:ext cx="3215642" cy="508886"/>
            <a:chOff x="3182183" y="5634293"/>
            <a:chExt cx="5630512" cy="891047"/>
          </a:xfrm>
        </p:grpSpPr>
        <p:pic>
          <p:nvPicPr>
            <p:cNvPr id="10" name="Picture 9" descr="Logo&#10;&#10;Description automatically generated">
              <a:extLst>
                <a:ext uri="{FF2B5EF4-FFF2-40B4-BE49-F238E27FC236}">
                  <a16:creationId xmlns:a16="http://schemas.microsoft.com/office/drawing/2014/main" id="{FA70B3BD-57BD-A641-AB25-9BAA840C62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182183" y="5757084"/>
              <a:ext cx="1178755" cy="677784"/>
            </a:xfrm>
            <a:prstGeom prst="rect">
              <a:avLst/>
            </a:prstGeom>
          </p:spPr>
        </p:pic>
        <p:pic>
          <p:nvPicPr>
            <p:cNvPr id="11" name="Picture 10" descr="Text, logo&#10;&#10;Description automatically generated">
              <a:extLst>
                <a:ext uri="{FF2B5EF4-FFF2-40B4-BE49-F238E27FC236}">
                  <a16:creationId xmlns:a16="http://schemas.microsoft.com/office/drawing/2014/main" id="{8DE64E78-49C0-3C41-A43B-24A0283AE47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948252" y="5736961"/>
              <a:ext cx="1142801" cy="705003"/>
            </a:xfrm>
            <a:prstGeom prst="rect">
              <a:avLst/>
            </a:prstGeom>
          </p:spPr>
        </p:pic>
        <p:pic>
          <p:nvPicPr>
            <p:cNvPr id="13" name="Picture 12" descr="Logo&#10;&#10;Description automatically generated">
              <a:extLst>
                <a:ext uri="{FF2B5EF4-FFF2-40B4-BE49-F238E27FC236}">
                  <a16:creationId xmlns:a16="http://schemas.microsoft.com/office/drawing/2014/main" id="{8B1EAFFF-6083-E74F-8945-6F67736414F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364662" y="5634293"/>
              <a:ext cx="891047" cy="891047"/>
            </a:xfrm>
            <a:prstGeom prst="rect">
              <a:avLst/>
            </a:prstGeom>
          </p:spPr>
        </p:pic>
        <p:pic>
          <p:nvPicPr>
            <p:cNvPr id="14" name="Picture 13" descr="Text&#10;&#10;Description automatically generated">
              <a:extLst>
                <a:ext uri="{FF2B5EF4-FFF2-40B4-BE49-F238E27FC236}">
                  <a16:creationId xmlns:a16="http://schemas.microsoft.com/office/drawing/2014/main" id="{F54F41B0-1C29-C648-8313-DBD26027A52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751596" y="5795087"/>
              <a:ext cx="1061099" cy="569457"/>
            </a:xfrm>
            <a:prstGeom prst="rect">
              <a:avLst/>
            </a:prstGeom>
          </p:spPr>
        </p:pic>
      </p:grpSp>
      <p:pic>
        <p:nvPicPr>
          <p:cNvPr id="3" name="Picture 2" descr="Graphical user interface&#10;&#10;Description automatically generated">
            <a:extLst>
              <a:ext uri="{FF2B5EF4-FFF2-40B4-BE49-F238E27FC236}">
                <a16:creationId xmlns:a16="http://schemas.microsoft.com/office/drawing/2014/main" id="{CABFE1E6-F901-8C47-979D-F7034EF4DA65}"/>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0" y="6255097"/>
            <a:ext cx="1892300" cy="634985"/>
          </a:xfrm>
          <a:prstGeom prst="rect">
            <a:avLst/>
          </a:prstGeom>
        </p:spPr>
      </p:pic>
    </p:spTree>
    <p:extLst>
      <p:ext uri="{BB962C8B-B14F-4D97-AF65-F5344CB8AC3E}">
        <p14:creationId xmlns:p14="http://schemas.microsoft.com/office/powerpoint/2010/main" val="1064170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4.jpg"/><Relationship Id="rId5" Type="http://schemas.openxmlformats.org/officeDocument/2006/relationships/image" Target="../media/image53.jpe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jpeg"/></Relationships>
</file>

<file path=ppt/slides/_rels/slide29.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jpeg"/><Relationship Id="rId10" Type="http://schemas.openxmlformats.org/officeDocument/2006/relationships/image" Target="../media/image91.jpeg"/><Relationship Id="rId4" Type="http://schemas.openxmlformats.org/officeDocument/2006/relationships/image" Target="../media/image85.jpeg"/><Relationship Id="rId9" Type="http://schemas.openxmlformats.org/officeDocument/2006/relationships/image" Target="../media/image90.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m.hanson@shu.ac.u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microsoft.com/office/2007/relationships/hdphoto" Target="../media/hdphoto1.wdp"/><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09B929-9A41-3148-B315-A79FA7DDE737}"/>
              </a:ext>
            </a:extLst>
          </p:cNvPr>
          <p:cNvSpPr/>
          <p:nvPr/>
        </p:nvSpPr>
        <p:spPr>
          <a:xfrm>
            <a:off x="-26586" y="0"/>
            <a:ext cx="12245172" cy="6957391"/>
          </a:xfrm>
          <a:prstGeom prst="rect">
            <a:avLst/>
          </a:prstGeom>
          <a:solidFill>
            <a:srgbClr val="97A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05A9F48-4A96-BE45-B598-14770DC19B7E}"/>
              </a:ext>
            </a:extLst>
          </p:cNvPr>
          <p:cNvSpPr txBox="1"/>
          <p:nvPr/>
        </p:nvSpPr>
        <p:spPr>
          <a:xfrm>
            <a:off x="2114552" y="803587"/>
            <a:ext cx="7962895" cy="1323439"/>
          </a:xfrm>
          <a:prstGeom prst="rect">
            <a:avLst/>
          </a:prstGeom>
          <a:noFill/>
        </p:spPr>
        <p:txBody>
          <a:bodyPr wrap="square" rtlCol="0">
            <a:spAutoFit/>
          </a:bodyPr>
          <a:lstStyle/>
          <a:p>
            <a:pPr algn="ctr"/>
            <a:r>
              <a:rPr lang="en-US" sz="4000" b="1" spc="300" dirty="0">
                <a:solidFill>
                  <a:srgbClr val="2C4A6C"/>
                </a:solidFill>
                <a:latin typeface="Calibri" panose="020F0502020204030204" pitchFamily="34" charset="0"/>
                <a:cs typeface="Calibri" panose="020F0502020204030204" pitchFamily="34" charset="0"/>
              </a:rPr>
              <a:t>Making Links : Crafting Creativity and Collaboration</a:t>
            </a:r>
          </a:p>
        </p:txBody>
      </p:sp>
      <p:cxnSp>
        <p:nvCxnSpPr>
          <p:cNvPr id="16" name="Straight Connector 15">
            <a:extLst>
              <a:ext uri="{FF2B5EF4-FFF2-40B4-BE49-F238E27FC236}">
                <a16:creationId xmlns:a16="http://schemas.microsoft.com/office/drawing/2014/main" id="{E32414FC-8015-5C4C-B0EB-A4861C41319A}"/>
              </a:ext>
            </a:extLst>
          </p:cNvPr>
          <p:cNvCxnSpPr>
            <a:cxnSpLocks/>
          </p:cNvCxnSpPr>
          <p:nvPr/>
        </p:nvCxnSpPr>
        <p:spPr>
          <a:xfrm flipH="1">
            <a:off x="3280740" y="5158827"/>
            <a:ext cx="56305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195453B-B925-FD47-B61A-780B169C8F44}"/>
              </a:ext>
            </a:extLst>
          </p:cNvPr>
          <p:cNvSpPr txBox="1"/>
          <p:nvPr/>
        </p:nvSpPr>
        <p:spPr>
          <a:xfrm>
            <a:off x="1856133" y="2408774"/>
            <a:ext cx="8479730" cy="830997"/>
          </a:xfrm>
          <a:prstGeom prst="rect">
            <a:avLst/>
          </a:prstGeom>
          <a:noFill/>
        </p:spPr>
        <p:txBody>
          <a:bodyPr wrap="square" rtlCol="0">
            <a:spAutoFit/>
          </a:bodyPr>
          <a:lstStyle/>
          <a:p>
            <a:pPr algn="ctr"/>
            <a:r>
              <a:rPr lang="en-US" sz="1200" spc="300" dirty="0">
                <a:solidFill>
                  <a:srgbClr val="2C4A6C"/>
                </a:solidFill>
                <a:latin typeface="+mj-lt"/>
                <a:cs typeface="Calibri" pitchFamily="34" charset="0"/>
              </a:rPr>
              <a:t>Author : Veronica </a:t>
            </a:r>
            <a:r>
              <a:rPr lang="en-US" sz="1200" spc="300" dirty="0" err="1">
                <a:solidFill>
                  <a:srgbClr val="2C4A6C"/>
                </a:solidFill>
                <a:latin typeface="+mj-lt"/>
                <a:cs typeface="Calibri" pitchFamily="34" charset="0"/>
              </a:rPr>
              <a:t>Larasati</a:t>
            </a:r>
            <a:r>
              <a:rPr lang="en-US" sz="1200" spc="300" dirty="0">
                <a:solidFill>
                  <a:srgbClr val="2C4A6C"/>
                </a:solidFill>
                <a:latin typeface="+mj-lt"/>
                <a:cs typeface="Calibri" pitchFamily="34" charset="0"/>
              </a:rPr>
              <a:t> – Independent Designer-Maker (Indonesia)</a:t>
            </a:r>
          </a:p>
          <a:p>
            <a:pPr algn="ctr"/>
            <a:r>
              <a:rPr lang="en-US" sz="1200" spc="300" dirty="0">
                <a:solidFill>
                  <a:srgbClr val="2C4A6C"/>
                </a:solidFill>
                <a:latin typeface="+mj-lt"/>
                <a:cs typeface="Calibri" pitchFamily="34" charset="0"/>
              </a:rPr>
              <a:t>Maria Hanson – Reader in </a:t>
            </a:r>
            <a:r>
              <a:rPr lang="en-US" sz="1200" spc="300" dirty="0" err="1">
                <a:solidFill>
                  <a:srgbClr val="2C4A6C"/>
                </a:solidFill>
                <a:latin typeface="+mj-lt"/>
                <a:cs typeface="Calibri" pitchFamily="34" charset="0"/>
              </a:rPr>
              <a:t>Jewellery</a:t>
            </a:r>
            <a:r>
              <a:rPr lang="en-US" sz="1200" spc="300" dirty="0">
                <a:solidFill>
                  <a:srgbClr val="2C4A6C"/>
                </a:solidFill>
                <a:latin typeface="+mj-lt"/>
                <a:cs typeface="Calibri" pitchFamily="34" charset="0"/>
              </a:rPr>
              <a:t> &amp; Metalwork (Sheffield Hallam University - UK)</a:t>
            </a:r>
          </a:p>
          <a:p>
            <a:pPr algn="ctr"/>
            <a:r>
              <a:rPr lang="en-US" sz="1200" spc="300" dirty="0">
                <a:solidFill>
                  <a:srgbClr val="2C4A6C"/>
                </a:solidFill>
                <a:latin typeface="+mj-lt"/>
                <a:cs typeface="Calibri" pitchFamily="34" charset="0"/>
              </a:rPr>
              <a:t>Laura Cave – Director (Just Trade - UK)</a:t>
            </a:r>
          </a:p>
          <a:p>
            <a:pPr algn="ctr"/>
            <a:r>
              <a:rPr lang="en-US" sz="1200" spc="300" dirty="0">
                <a:solidFill>
                  <a:srgbClr val="2C4A6C"/>
                </a:solidFill>
                <a:latin typeface="+mj-lt"/>
                <a:cs typeface="Calibri" pitchFamily="34" charset="0"/>
              </a:rPr>
              <a:t>Dr </a:t>
            </a:r>
            <a:r>
              <a:rPr lang="en-US" sz="1200" spc="300" dirty="0" err="1">
                <a:solidFill>
                  <a:srgbClr val="2C4A6C"/>
                </a:solidFill>
                <a:latin typeface="+mj-lt"/>
                <a:cs typeface="Calibri" pitchFamily="34" charset="0"/>
              </a:rPr>
              <a:t>Ellya</a:t>
            </a:r>
            <a:r>
              <a:rPr lang="en-US" sz="1200" spc="300" dirty="0">
                <a:solidFill>
                  <a:srgbClr val="2C4A6C"/>
                </a:solidFill>
                <a:latin typeface="+mj-lt"/>
                <a:cs typeface="Calibri" pitchFamily="34" charset="0"/>
              </a:rPr>
              <a:t> Zulaikha – Head of Product Design (ITS – Indonesia)</a:t>
            </a:r>
          </a:p>
        </p:txBody>
      </p:sp>
      <p:sp>
        <p:nvSpPr>
          <p:cNvPr id="11" name="TextBox 10">
            <a:extLst>
              <a:ext uri="{FF2B5EF4-FFF2-40B4-BE49-F238E27FC236}">
                <a16:creationId xmlns:a16="http://schemas.microsoft.com/office/drawing/2014/main" id="{DD270E97-46BB-B943-90BE-82A71592D337}"/>
              </a:ext>
            </a:extLst>
          </p:cNvPr>
          <p:cNvSpPr txBox="1"/>
          <p:nvPr/>
        </p:nvSpPr>
        <p:spPr>
          <a:xfrm>
            <a:off x="2240446" y="3521519"/>
            <a:ext cx="7711103" cy="1754326"/>
          </a:xfrm>
          <a:prstGeom prst="rect">
            <a:avLst/>
          </a:prstGeom>
          <a:noFill/>
        </p:spPr>
        <p:txBody>
          <a:bodyPr wrap="square" rtlCol="0">
            <a:spAutoFit/>
          </a:bodyPr>
          <a:lstStyle/>
          <a:p>
            <a:pPr algn="ctr"/>
            <a:r>
              <a:rPr lang="en-US" sz="1200" b="1" spc="300" dirty="0">
                <a:solidFill>
                  <a:srgbClr val="2C4A6C"/>
                </a:solidFill>
                <a:latin typeface="Calibri" panose="020F0502020204030204" pitchFamily="34" charset="0"/>
                <a:cs typeface="Calibri" panose="020F0502020204030204" pitchFamily="34" charset="0"/>
              </a:rPr>
              <a:t>THE IMPORTANCE OF LOCAL CONTEXT IN THE CO-DESIGN OF COLLABORATIVE FRAMEWORKS AND SIGNALLING SUSTAINABLE VALUE</a:t>
            </a:r>
          </a:p>
          <a:p>
            <a:pPr algn="ctr"/>
            <a:endParaRPr lang="en-US" sz="1200" spc="300" dirty="0">
              <a:solidFill>
                <a:srgbClr val="2C4A6C"/>
              </a:solidFill>
              <a:latin typeface="+mj-lt"/>
              <a:cs typeface="Calibri" panose="020F0502020204030204" pitchFamily="34" charset="0"/>
            </a:endParaRPr>
          </a:p>
          <a:p>
            <a:pPr algn="ctr"/>
            <a:r>
              <a:rPr lang="en-US" sz="1200" spc="300" dirty="0">
                <a:solidFill>
                  <a:srgbClr val="2C4A6C"/>
                </a:solidFill>
                <a:latin typeface="+mj-lt"/>
                <a:cs typeface="Calibri" panose="020F0502020204030204" pitchFamily="34" charset="0"/>
              </a:rPr>
              <a:t>FUTURING CRAFT IOTA21 CONFERENCE</a:t>
            </a:r>
          </a:p>
          <a:p>
            <a:pPr algn="ctr"/>
            <a:r>
              <a:rPr lang="en-US" sz="1200" spc="300" dirty="0">
                <a:solidFill>
                  <a:srgbClr val="2C4A6C"/>
                </a:solidFill>
                <a:latin typeface="+mj-lt"/>
                <a:cs typeface="Calibri" panose="020F0502020204030204" pitchFamily="34" charset="0"/>
              </a:rPr>
              <a:t>17- 19 September 2021</a:t>
            </a:r>
          </a:p>
          <a:p>
            <a:pPr algn="ctr"/>
            <a:r>
              <a:rPr lang="en-US" sz="1200" spc="300" dirty="0">
                <a:solidFill>
                  <a:srgbClr val="2C4A6C"/>
                </a:solidFill>
                <a:latin typeface="+mj-lt"/>
                <a:cs typeface="Calibri" panose="020F0502020204030204" pitchFamily="34" charset="0"/>
              </a:rPr>
              <a:t>Curtin University</a:t>
            </a:r>
          </a:p>
          <a:p>
            <a:pPr algn="ctr"/>
            <a:r>
              <a:rPr lang="en-US" sz="1200" spc="300" dirty="0">
                <a:solidFill>
                  <a:srgbClr val="2C4A6C"/>
                </a:solidFill>
                <a:cs typeface="Calibri" panose="020F0502020204030204" pitchFamily="34" charset="0"/>
              </a:rPr>
              <a:t>Perth, Australia</a:t>
            </a:r>
          </a:p>
          <a:p>
            <a:pPr algn="ctr"/>
            <a:endParaRPr lang="en-US" sz="1200" spc="300" dirty="0">
              <a:solidFill>
                <a:srgbClr val="2C4A6C"/>
              </a:solidFill>
              <a:latin typeface="+mj-lt"/>
              <a:cs typeface="Calibri" panose="020F0502020204030204" pitchFamily="34" charset="0"/>
            </a:endParaRPr>
          </a:p>
          <a:p>
            <a:pPr algn="ctr"/>
            <a:endParaRPr lang="en-US" sz="1200" spc="300" dirty="0">
              <a:solidFill>
                <a:srgbClr val="2C4A6C"/>
              </a:solidFill>
              <a:latin typeface="+mj-lt"/>
              <a:cs typeface="Calibri" panose="020F0502020204030204" pitchFamily="34" charset="0"/>
            </a:endParaRPr>
          </a:p>
        </p:txBody>
      </p:sp>
      <p:grpSp>
        <p:nvGrpSpPr>
          <p:cNvPr id="27" name="Group 26">
            <a:extLst>
              <a:ext uri="{FF2B5EF4-FFF2-40B4-BE49-F238E27FC236}">
                <a16:creationId xmlns:a16="http://schemas.microsoft.com/office/drawing/2014/main" id="{4547887A-2B46-E64B-8A42-236A684FB056}"/>
              </a:ext>
            </a:extLst>
          </p:cNvPr>
          <p:cNvGrpSpPr/>
          <p:nvPr/>
        </p:nvGrpSpPr>
        <p:grpSpPr>
          <a:xfrm>
            <a:off x="3280740" y="5466790"/>
            <a:ext cx="5630512" cy="891047"/>
            <a:chOff x="3182183" y="5634293"/>
            <a:chExt cx="5630512" cy="891047"/>
          </a:xfrm>
        </p:grpSpPr>
        <p:pic>
          <p:nvPicPr>
            <p:cNvPr id="20" name="Picture 19" descr="Logo&#10;&#10;Description automatically generated">
              <a:extLst>
                <a:ext uri="{FF2B5EF4-FFF2-40B4-BE49-F238E27FC236}">
                  <a16:creationId xmlns:a16="http://schemas.microsoft.com/office/drawing/2014/main" id="{3EC6B08D-9C8C-7A4B-B9D5-86B620B63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2183" y="5757084"/>
              <a:ext cx="1178755" cy="677784"/>
            </a:xfrm>
            <a:prstGeom prst="rect">
              <a:avLst/>
            </a:prstGeom>
          </p:spPr>
        </p:pic>
        <p:pic>
          <p:nvPicPr>
            <p:cNvPr id="22" name="Picture 21" descr="Text, logo&#10;&#10;Description automatically generated">
              <a:extLst>
                <a:ext uri="{FF2B5EF4-FFF2-40B4-BE49-F238E27FC236}">
                  <a16:creationId xmlns:a16="http://schemas.microsoft.com/office/drawing/2014/main" id="{0E3A5727-9277-5D4A-A551-15119C611C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8252" y="5736961"/>
              <a:ext cx="1142801" cy="705003"/>
            </a:xfrm>
            <a:prstGeom prst="rect">
              <a:avLst/>
            </a:prstGeom>
          </p:spPr>
        </p:pic>
        <p:pic>
          <p:nvPicPr>
            <p:cNvPr id="24" name="Picture 23" descr="Logo&#10;&#10;Description automatically generated">
              <a:extLst>
                <a:ext uri="{FF2B5EF4-FFF2-40B4-BE49-F238E27FC236}">
                  <a16:creationId xmlns:a16="http://schemas.microsoft.com/office/drawing/2014/main" id="{3A0070CC-4CBB-1D43-8495-6835F4EFC7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4662" y="5634293"/>
              <a:ext cx="891047" cy="891047"/>
            </a:xfrm>
            <a:prstGeom prst="rect">
              <a:avLst/>
            </a:prstGeom>
          </p:spPr>
        </p:pic>
        <p:pic>
          <p:nvPicPr>
            <p:cNvPr id="26" name="Picture 25" descr="Text&#10;&#10;Description automatically generated">
              <a:extLst>
                <a:ext uri="{FF2B5EF4-FFF2-40B4-BE49-F238E27FC236}">
                  <a16:creationId xmlns:a16="http://schemas.microsoft.com/office/drawing/2014/main" id="{00D7AAE7-F380-4840-B308-46C0BC71B6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51596" y="5795087"/>
              <a:ext cx="1061099" cy="569457"/>
            </a:xfrm>
            <a:prstGeom prst="rect">
              <a:avLst/>
            </a:prstGeom>
          </p:spPr>
        </p:pic>
      </p:grpSp>
    </p:spTree>
    <p:extLst>
      <p:ext uri="{BB962C8B-B14F-4D97-AF65-F5344CB8AC3E}">
        <p14:creationId xmlns:p14="http://schemas.microsoft.com/office/powerpoint/2010/main" val="2096288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6A7330D-07A7-5B4D-9BD9-F2216F3D9CF9}"/>
              </a:ext>
            </a:extLst>
          </p:cNvPr>
          <p:cNvCxnSpPr>
            <a:cxnSpLocks/>
          </p:cNvCxnSpPr>
          <p:nvPr/>
        </p:nvCxnSpPr>
        <p:spPr>
          <a:xfrm flipH="1">
            <a:off x="334341" y="722293"/>
            <a:ext cx="114512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856B122-C43C-8E40-BAF4-8E8B350B6E4A}"/>
              </a:ext>
            </a:extLst>
          </p:cNvPr>
          <p:cNvSpPr txBox="1"/>
          <p:nvPr/>
        </p:nvSpPr>
        <p:spPr>
          <a:xfrm>
            <a:off x="1380869" y="4520583"/>
            <a:ext cx="2732110" cy="1015663"/>
          </a:xfrm>
          <a:prstGeom prst="rect">
            <a:avLst/>
          </a:prstGeom>
          <a:noFill/>
        </p:spPr>
        <p:txBody>
          <a:bodyPr wrap="square" rtlCol="0">
            <a:spAutoFit/>
          </a:bodyPr>
          <a:lstStyle/>
          <a:p>
            <a:pPr algn="ctr"/>
            <a:r>
              <a:rPr lang="en-GB" sz="1200" b="1" spc="300" dirty="0" err="1">
                <a:solidFill>
                  <a:schemeClr val="bg1"/>
                </a:solidFill>
                <a:latin typeface="Calibri" pitchFamily="34" charset="0"/>
                <a:cs typeface="Calibri" pitchFamily="34" charset="0"/>
              </a:rPr>
              <a:t>Ellya</a:t>
            </a:r>
            <a:r>
              <a:rPr lang="en-GB" sz="1200" b="1" spc="300" dirty="0">
                <a:solidFill>
                  <a:schemeClr val="bg1"/>
                </a:solidFill>
                <a:latin typeface="Calibri" pitchFamily="34" charset="0"/>
                <a:cs typeface="Calibri" pitchFamily="34" charset="0"/>
              </a:rPr>
              <a:t> organised a Collaborative workshop with design students and Artisan Bead-makers. Vero was a participant.</a:t>
            </a:r>
          </a:p>
        </p:txBody>
      </p:sp>
      <p:sp>
        <p:nvSpPr>
          <p:cNvPr id="5" name="Oval 4">
            <a:extLst>
              <a:ext uri="{FF2B5EF4-FFF2-40B4-BE49-F238E27FC236}">
                <a16:creationId xmlns:a16="http://schemas.microsoft.com/office/drawing/2014/main" id="{4DD0FA4B-EC2E-DC48-B99B-559C2DD4805F}"/>
              </a:ext>
            </a:extLst>
          </p:cNvPr>
          <p:cNvSpPr/>
          <p:nvPr/>
        </p:nvSpPr>
        <p:spPr>
          <a:xfrm>
            <a:off x="2632118" y="624417"/>
            <a:ext cx="195749" cy="195749"/>
          </a:xfrm>
          <a:prstGeom prst="ellipse">
            <a:avLst/>
          </a:prstGeom>
          <a:solidFill>
            <a:srgbClr val="2C4A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C454D20-73B3-5948-9C4D-AD8DA305BEAD}"/>
              </a:ext>
            </a:extLst>
          </p:cNvPr>
          <p:cNvSpPr/>
          <p:nvPr/>
        </p:nvSpPr>
        <p:spPr>
          <a:xfrm>
            <a:off x="5957403" y="624417"/>
            <a:ext cx="195749" cy="195749"/>
          </a:xfrm>
          <a:prstGeom prst="ellipse">
            <a:avLst/>
          </a:prstGeom>
          <a:solidFill>
            <a:srgbClr val="2C4A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CF39C66-7500-7641-B81F-34DF1B715726}"/>
              </a:ext>
            </a:extLst>
          </p:cNvPr>
          <p:cNvSpPr/>
          <p:nvPr/>
        </p:nvSpPr>
        <p:spPr>
          <a:xfrm>
            <a:off x="9168384" y="624417"/>
            <a:ext cx="195749" cy="195749"/>
          </a:xfrm>
          <a:prstGeom prst="ellipse">
            <a:avLst/>
          </a:prstGeom>
          <a:solidFill>
            <a:srgbClr val="2C4A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9725C73-9900-C641-BB8D-F68661C8422A}"/>
              </a:ext>
            </a:extLst>
          </p:cNvPr>
          <p:cNvSpPr txBox="1"/>
          <p:nvPr/>
        </p:nvSpPr>
        <p:spPr>
          <a:xfrm>
            <a:off x="2346828" y="298480"/>
            <a:ext cx="800193" cy="276999"/>
          </a:xfrm>
          <a:prstGeom prst="rect">
            <a:avLst/>
          </a:prstGeom>
          <a:noFill/>
        </p:spPr>
        <p:txBody>
          <a:bodyPr wrap="square" rtlCol="0">
            <a:spAutoFit/>
          </a:bodyPr>
          <a:lstStyle/>
          <a:p>
            <a:pPr algn="ctr"/>
            <a:r>
              <a:rPr lang="en-US" sz="1200" b="1" spc="300" dirty="0">
                <a:solidFill>
                  <a:schemeClr val="bg1"/>
                </a:solidFill>
                <a:latin typeface="Calibri" panose="020F0502020204030204" pitchFamily="34" charset="0"/>
                <a:cs typeface="Calibri" panose="020F0502020204030204" pitchFamily="34" charset="0"/>
              </a:rPr>
              <a:t>2015</a:t>
            </a:r>
          </a:p>
        </p:txBody>
      </p:sp>
      <p:sp>
        <p:nvSpPr>
          <p:cNvPr id="9" name="TextBox 8">
            <a:extLst>
              <a:ext uri="{FF2B5EF4-FFF2-40B4-BE49-F238E27FC236}">
                <a16:creationId xmlns:a16="http://schemas.microsoft.com/office/drawing/2014/main" id="{C11FC40C-AAE4-FB48-95B1-375E650241A3}"/>
              </a:ext>
            </a:extLst>
          </p:cNvPr>
          <p:cNvSpPr txBox="1"/>
          <p:nvPr/>
        </p:nvSpPr>
        <p:spPr>
          <a:xfrm>
            <a:off x="5672113" y="298480"/>
            <a:ext cx="800193" cy="276999"/>
          </a:xfrm>
          <a:prstGeom prst="rect">
            <a:avLst/>
          </a:prstGeom>
          <a:noFill/>
        </p:spPr>
        <p:txBody>
          <a:bodyPr wrap="square" rtlCol="0">
            <a:spAutoFit/>
          </a:bodyPr>
          <a:lstStyle/>
          <a:p>
            <a:pPr algn="ctr"/>
            <a:r>
              <a:rPr lang="en-US" sz="1200" b="1" spc="300" dirty="0">
                <a:solidFill>
                  <a:schemeClr val="bg1"/>
                </a:solidFill>
                <a:latin typeface="Calibri" panose="020F0502020204030204" pitchFamily="34" charset="0"/>
                <a:cs typeface="Calibri" panose="020F0502020204030204" pitchFamily="34" charset="0"/>
              </a:rPr>
              <a:t>2017</a:t>
            </a:r>
          </a:p>
        </p:txBody>
      </p:sp>
      <p:sp>
        <p:nvSpPr>
          <p:cNvPr id="10" name="TextBox 9">
            <a:extLst>
              <a:ext uri="{FF2B5EF4-FFF2-40B4-BE49-F238E27FC236}">
                <a16:creationId xmlns:a16="http://schemas.microsoft.com/office/drawing/2014/main" id="{BA43949B-9F8F-224E-8E9E-951E840A05EB}"/>
              </a:ext>
            </a:extLst>
          </p:cNvPr>
          <p:cNvSpPr txBox="1"/>
          <p:nvPr/>
        </p:nvSpPr>
        <p:spPr>
          <a:xfrm>
            <a:off x="8883094" y="298480"/>
            <a:ext cx="800193" cy="276999"/>
          </a:xfrm>
          <a:prstGeom prst="rect">
            <a:avLst/>
          </a:prstGeom>
          <a:noFill/>
        </p:spPr>
        <p:txBody>
          <a:bodyPr wrap="square" rtlCol="0">
            <a:spAutoFit/>
          </a:bodyPr>
          <a:lstStyle/>
          <a:p>
            <a:pPr algn="ctr"/>
            <a:r>
              <a:rPr lang="en-US" sz="1200" b="1" spc="300" dirty="0">
                <a:solidFill>
                  <a:schemeClr val="bg1"/>
                </a:solidFill>
                <a:latin typeface="Calibri" panose="020F0502020204030204" pitchFamily="34" charset="0"/>
                <a:cs typeface="Calibri" panose="020F0502020204030204" pitchFamily="34" charset="0"/>
              </a:rPr>
              <a:t>2018</a:t>
            </a:r>
          </a:p>
        </p:txBody>
      </p:sp>
      <p:sp>
        <p:nvSpPr>
          <p:cNvPr id="11" name="TextBox 10">
            <a:extLst>
              <a:ext uri="{FF2B5EF4-FFF2-40B4-BE49-F238E27FC236}">
                <a16:creationId xmlns:a16="http://schemas.microsoft.com/office/drawing/2014/main" id="{F98CE51A-F7BD-2045-9D40-D33927078335}"/>
              </a:ext>
            </a:extLst>
          </p:cNvPr>
          <p:cNvSpPr txBox="1"/>
          <p:nvPr/>
        </p:nvSpPr>
        <p:spPr>
          <a:xfrm>
            <a:off x="4706154" y="4553836"/>
            <a:ext cx="2732110" cy="1015663"/>
          </a:xfrm>
          <a:prstGeom prst="rect">
            <a:avLst/>
          </a:prstGeom>
          <a:noFill/>
        </p:spPr>
        <p:txBody>
          <a:bodyPr wrap="square" rtlCol="0">
            <a:spAutoFit/>
          </a:bodyPr>
          <a:lstStyle/>
          <a:p>
            <a:pPr algn="ctr"/>
            <a:r>
              <a:rPr lang="en-US" sz="1200" b="1" spc="300" dirty="0" err="1">
                <a:solidFill>
                  <a:schemeClr val="bg1"/>
                </a:solidFill>
                <a:latin typeface="Calibri" panose="020F0502020204030204" pitchFamily="34" charset="0"/>
                <a:cs typeface="Calibri" panose="020F0502020204030204" pitchFamily="34" charset="0"/>
              </a:rPr>
              <a:t>Ellya</a:t>
            </a:r>
            <a:r>
              <a:rPr lang="en-US" sz="1200" b="1" spc="300" dirty="0">
                <a:solidFill>
                  <a:schemeClr val="bg1"/>
                </a:solidFill>
                <a:latin typeface="Calibri" panose="020F0502020204030204" pitchFamily="34" charset="0"/>
                <a:cs typeface="Calibri" panose="020F0502020204030204" pitchFamily="34" charset="0"/>
              </a:rPr>
              <a:t> and </a:t>
            </a:r>
            <a:r>
              <a:rPr lang="en-US" sz="1200" b="1" spc="300" dirty="0" err="1">
                <a:solidFill>
                  <a:schemeClr val="bg1"/>
                </a:solidFill>
                <a:latin typeface="Calibri" panose="020F0502020204030204" pitchFamily="34" charset="0"/>
                <a:cs typeface="Calibri" panose="020F0502020204030204" pitchFamily="34" charset="0"/>
              </a:rPr>
              <a:t>Febri</a:t>
            </a:r>
            <a:r>
              <a:rPr lang="en-US" sz="1200" b="1" spc="300" dirty="0">
                <a:solidFill>
                  <a:schemeClr val="bg1"/>
                </a:solidFill>
                <a:latin typeface="Calibri" panose="020F0502020204030204" pitchFamily="34" charset="0"/>
                <a:cs typeface="Calibri" panose="020F0502020204030204" pitchFamily="34" charset="0"/>
              </a:rPr>
              <a:t> participated in AHRC in Create – Connect – Sustain Project in the UK and meet Maria &amp; Laura</a:t>
            </a:r>
          </a:p>
        </p:txBody>
      </p:sp>
      <p:sp>
        <p:nvSpPr>
          <p:cNvPr id="12" name="TextBox 11">
            <a:extLst>
              <a:ext uri="{FF2B5EF4-FFF2-40B4-BE49-F238E27FC236}">
                <a16:creationId xmlns:a16="http://schemas.microsoft.com/office/drawing/2014/main" id="{AD353AFC-1948-7B49-9E36-635B59E77B1A}"/>
              </a:ext>
            </a:extLst>
          </p:cNvPr>
          <p:cNvSpPr txBox="1"/>
          <p:nvPr/>
        </p:nvSpPr>
        <p:spPr>
          <a:xfrm>
            <a:off x="7964212" y="4553836"/>
            <a:ext cx="2732110" cy="830997"/>
          </a:xfrm>
          <a:prstGeom prst="rect">
            <a:avLst/>
          </a:prstGeom>
          <a:noFill/>
        </p:spPr>
        <p:txBody>
          <a:bodyPr wrap="square" rtlCol="0">
            <a:spAutoFit/>
          </a:bodyPr>
          <a:lstStyle/>
          <a:p>
            <a:pPr algn="ctr"/>
            <a:r>
              <a:rPr lang="en-GB" sz="1200" b="1" spc="300" dirty="0">
                <a:solidFill>
                  <a:schemeClr val="bg1"/>
                </a:solidFill>
                <a:latin typeface="Calibri" pitchFamily="34" charset="0"/>
                <a:cs typeface="Calibri" pitchFamily="34" charset="0"/>
              </a:rPr>
              <a:t>Maria’s first trip to Indonesia. Meets Vero and visits the </a:t>
            </a:r>
            <a:r>
              <a:rPr lang="en-GB" sz="1200" b="1" spc="300" dirty="0" err="1">
                <a:solidFill>
                  <a:schemeClr val="bg1"/>
                </a:solidFill>
                <a:latin typeface="Calibri" pitchFamily="34" charset="0"/>
                <a:cs typeface="Calibri" pitchFamily="34" charset="0"/>
              </a:rPr>
              <a:t>Jombang</a:t>
            </a:r>
            <a:r>
              <a:rPr lang="en-GB" sz="1200" b="1" spc="300" dirty="0">
                <a:solidFill>
                  <a:schemeClr val="bg1"/>
                </a:solidFill>
                <a:latin typeface="Calibri" pitchFamily="34" charset="0"/>
                <a:cs typeface="Calibri" pitchFamily="34" charset="0"/>
              </a:rPr>
              <a:t> Beads Industry</a:t>
            </a:r>
            <a:endParaRPr lang="en-US" sz="1000" b="1" spc="300" dirty="0">
              <a:solidFill>
                <a:schemeClr val="bg1"/>
              </a:solidFill>
              <a:latin typeface="Calibri" pitchFamily="34" charset="0"/>
              <a:cs typeface="Calibri" pitchFamily="34" charset="0"/>
            </a:endParaRPr>
          </a:p>
        </p:txBody>
      </p:sp>
      <p:pic>
        <p:nvPicPr>
          <p:cNvPr id="14" name="Picture 13" descr="A picture containing person&#10;&#10;Description automatically generated">
            <a:extLst>
              <a:ext uri="{FF2B5EF4-FFF2-40B4-BE49-F238E27FC236}">
                <a16:creationId xmlns:a16="http://schemas.microsoft.com/office/drawing/2014/main" id="{7633E9A0-D3A3-2842-9B66-75D5F1895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6936" y="2721015"/>
            <a:ext cx="2232235" cy="1674177"/>
          </a:xfrm>
          <a:prstGeom prst="rect">
            <a:avLst/>
          </a:prstGeom>
        </p:spPr>
      </p:pic>
      <p:pic>
        <p:nvPicPr>
          <p:cNvPr id="16" name="Picture 15" descr="A picture containing person&#10;&#10;Description automatically generated">
            <a:extLst>
              <a:ext uri="{FF2B5EF4-FFF2-40B4-BE49-F238E27FC236}">
                <a16:creationId xmlns:a16="http://schemas.microsoft.com/office/drawing/2014/main" id="{8613CDA2-D8C1-5D4C-A233-CA7AF6C4A7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3"/>
          <a:stretch/>
        </p:blipFill>
        <p:spPr>
          <a:xfrm>
            <a:off x="1595080" y="977289"/>
            <a:ext cx="2232235" cy="1674175"/>
          </a:xfrm>
          <a:prstGeom prst="rect">
            <a:avLst/>
          </a:prstGeom>
        </p:spPr>
      </p:pic>
      <p:pic>
        <p:nvPicPr>
          <p:cNvPr id="18" name="Picture 17" descr="A group of people standing around a table&#10;&#10;Description automatically generated with medium confidence">
            <a:extLst>
              <a:ext uri="{FF2B5EF4-FFF2-40B4-BE49-F238E27FC236}">
                <a16:creationId xmlns:a16="http://schemas.microsoft.com/office/drawing/2014/main" id="{431F1A4C-9DCB-F34E-BF80-627B3BC0FA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464"/>
          <a:stretch/>
        </p:blipFill>
        <p:spPr>
          <a:xfrm>
            <a:off x="4939156" y="2732617"/>
            <a:ext cx="2232235" cy="1672687"/>
          </a:xfrm>
          <a:prstGeom prst="rect">
            <a:avLst/>
          </a:prstGeom>
        </p:spPr>
      </p:pic>
      <p:pic>
        <p:nvPicPr>
          <p:cNvPr id="22" name="Picture 21" descr="A group of people sitting on a couch in a library&#10;&#10;Description automatically generated with medium confidence">
            <a:extLst>
              <a:ext uri="{FF2B5EF4-FFF2-40B4-BE49-F238E27FC236}">
                <a16:creationId xmlns:a16="http://schemas.microsoft.com/office/drawing/2014/main" id="{120AD45C-1663-2A4B-83C5-E47493E997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67072" y="2724726"/>
            <a:ext cx="2232235" cy="1672688"/>
          </a:xfrm>
          <a:prstGeom prst="rect">
            <a:avLst/>
          </a:prstGeom>
        </p:spPr>
      </p:pic>
      <p:pic>
        <p:nvPicPr>
          <p:cNvPr id="24" name="Picture 23" descr="A group of people in a warehouse&#10;&#10;Description automatically generated">
            <a:extLst>
              <a:ext uri="{FF2B5EF4-FFF2-40B4-BE49-F238E27FC236}">
                <a16:creationId xmlns:a16="http://schemas.microsoft.com/office/drawing/2014/main" id="{EF5521CA-FA99-2440-9370-46C8329A438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39159" y="977289"/>
            <a:ext cx="2232235" cy="1674176"/>
          </a:xfrm>
          <a:prstGeom prst="rect">
            <a:avLst/>
          </a:prstGeom>
        </p:spPr>
      </p:pic>
      <p:pic>
        <p:nvPicPr>
          <p:cNvPr id="26" name="Picture 25" descr="A group of people posing for a photo&#10;&#10;Description automatically generated with medium confidence">
            <a:extLst>
              <a:ext uri="{FF2B5EF4-FFF2-40B4-BE49-F238E27FC236}">
                <a16:creationId xmlns:a16="http://schemas.microsoft.com/office/drawing/2014/main" id="{74D1E6EC-FB6B-A14F-ACD6-194C5393B2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67072" y="977289"/>
            <a:ext cx="2232235" cy="1674176"/>
          </a:xfrm>
          <a:prstGeom prst="rect">
            <a:avLst/>
          </a:prstGeom>
        </p:spPr>
      </p:pic>
    </p:spTree>
    <p:extLst>
      <p:ext uri="{BB962C8B-B14F-4D97-AF65-F5344CB8AC3E}">
        <p14:creationId xmlns:p14="http://schemas.microsoft.com/office/powerpoint/2010/main" val="20726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6A7330D-07A7-5B4D-9BD9-F2216F3D9CF9}"/>
              </a:ext>
            </a:extLst>
          </p:cNvPr>
          <p:cNvCxnSpPr>
            <a:cxnSpLocks/>
          </p:cNvCxnSpPr>
          <p:nvPr/>
        </p:nvCxnSpPr>
        <p:spPr>
          <a:xfrm flipH="1">
            <a:off x="334341" y="722293"/>
            <a:ext cx="114512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856B122-C43C-8E40-BAF4-8E8B350B6E4A}"/>
              </a:ext>
            </a:extLst>
          </p:cNvPr>
          <p:cNvSpPr txBox="1"/>
          <p:nvPr/>
        </p:nvSpPr>
        <p:spPr>
          <a:xfrm>
            <a:off x="1942207" y="4469785"/>
            <a:ext cx="2732110" cy="646331"/>
          </a:xfrm>
          <a:prstGeom prst="rect">
            <a:avLst/>
          </a:prstGeom>
          <a:noFill/>
        </p:spPr>
        <p:txBody>
          <a:bodyPr wrap="square" rtlCol="0">
            <a:spAutoFit/>
          </a:bodyPr>
          <a:lstStyle/>
          <a:p>
            <a:pPr algn="ctr"/>
            <a:r>
              <a:rPr lang="en-US" sz="1200" b="1" spc="300" dirty="0">
                <a:solidFill>
                  <a:schemeClr val="bg1"/>
                </a:solidFill>
                <a:latin typeface="Calibri" panose="020F0502020204030204" pitchFamily="34" charset="0"/>
                <a:cs typeface="Calibri" panose="020F0502020204030204" pitchFamily="34" charset="0"/>
              </a:rPr>
              <a:t>The Team delivered their first project together in </a:t>
            </a:r>
            <a:r>
              <a:rPr lang="en-US" sz="1200" b="1" spc="300" dirty="0" err="1">
                <a:solidFill>
                  <a:schemeClr val="bg1"/>
                </a:solidFill>
                <a:latin typeface="Calibri" panose="020F0502020204030204" pitchFamily="34" charset="0"/>
                <a:cs typeface="Calibri" panose="020F0502020204030204" pitchFamily="34" charset="0"/>
              </a:rPr>
              <a:t>Jombang</a:t>
            </a:r>
            <a:r>
              <a:rPr lang="en-US" sz="1200" b="1" spc="300" dirty="0">
                <a:solidFill>
                  <a:schemeClr val="bg1"/>
                </a:solidFill>
                <a:latin typeface="Calibri" panose="020F0502020204030204" pitchFamily="34" charset="0"/>
                <a:cs typeface="Calibri" panose="020F0502020204030204" pitchFamily="34" charset="0"/>
              </a:rPr>
              <a:t>, East Java.</a:t>
            </a:r>
          </a:p>
        </p:txBody>
      </p:sp>
      <p:sp>
        <p:nvSpPr>
          <p:cNvPr id="5" name="Oval 4">
            <a:extLst>
              <a:ext uri="{FF2B5EF4-FFF2-40B4-BE49-F238E27FC236}">
                <a16:creationId xmlns:a16="http://schemas.microsoft.com/office/drawing/2014/main" id="{4DD0FA4B-EC2E-DC48-B99B-559C2DD4805F}"/>
              </a:ext>
            </a:extLst>
          </p:cNvPr>
          <p:cNvSpPr/>
          <p:nvPr/>
        </p:nvSpPr>
        <p:spPr>
          <a:xfrm>
            <a:off x="3112513" y="624417"/>
            <a:ext cx="195749" cy="195749"/>
          </a:xfrm>
          <a:prstGeom prst="ellipse">
            <a:avLst/>
          </a:prstGeom>
          <a:solidFill>
            <a:srgbClr val="2C4A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C454D20-73B3-5948-9C4D-AD8DA305BEAD}"/>
              </a:ext>
            </a:extLst>
          </p:cNvPr>
          <p:cNvSpPr/>
          <p:nvPr/>
        </p:nvSpPr>
        <p:spPr>
          <a:xfrm>
            <a:off x="8432515" y="624417"/>
            <a:ext cx="195749" cy="195749"/>
          </a:xfrm>
          <a:prstGeom prst="ellipse">
            <a:avLst/>
          </a:prstGeom>
          <a:solidFill>
            <a:srgbClr val="2C4A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9725C73-9900-C641-BB8D-F68661C8422A}"/>
              </a:ext>
            </a:extLst>
          </p:cNvPr>
          <p:cNvSpPr txBox="1"/>
          <p:nvPr/>
        </p:nvSpPr>
        <p:spPr>
          <a:xfrm>
            <a:off x="2827223" y="298480"/>
            <a:ext cx="800193" cy="276999"/>
          </a:xfrm>
          <a:prstGeom prst="rect">
            <a:avLst/>
          </a:prstGeom>
          <a:noFill/>
        </p:spPr>
        <p:txBody>
          <a:bodyPr wrap="square" rtlCol="0">
            <a:spAutoFit/>
          </a:bodyPr>
          <a:lstStyle/>
          <a:p>
            <a:pPr algn="ctr"/>
            <a:r>
              <a:rPr lang="en-US" sz="1200" b="1" spc="300" dirty="0">
                <a:solidFill>
                  <a:schemeClr val="bg1"/>
                </a:solidFill>
                <a:latin typeface="Calibri" panose="020F0502020204030204" pitchFamily="34" charset="0"/>
                <a:cs typeface="Calibri" panose="020F0502020204030204" pitchFamily="34" charset="0"/>
              </a:rPr>
              <a:t>2019</a:t>
            </a:r>
          </a:p>
        </p:txBody>
      </p:sp>
      <p:sp>
        <p:nvSpPr>
          <p:cNvPr id="9" name="TextBox 8">
            <a:extLst>
              <a:ext uri="{FF2B5EF4-FFF2-40B4-BE49-F238E27FC236}">
                <a16:creationId xmlns:a16="http://schemas.microsoft.com/office/drawing/2014/main" id="{C11FC40C-AAE4-FB48-95B1-375E650241A3}"/>
              </a:ext>
            </a:extLst>
          </p:cNvPr>
          <p:cNvSpPr txBox="1"/>
          <p:nvPr/>
        </p:nvSpPr>
        <p:spPr>
          <a:xfrm>
            <a:off x="7831653" y="315545"/>
            <a:ext cx="1446239" cy="276999"/>
          </a:xfrm>
          <a:prstGeom prst="rect">
            <a:avLst/>
          </a:prstGeom>
          <a:noFill/>
        </p:spPr>
        <p:txBody>
          <a:bodyPr wrap="square" rtlCol="0">
            <a:spAutoFit/>
          </a:bodyPr>
          <a:lstStyle/>
          <a:p>
            <a:pPr algn="ctr"/>
            <a:r>
              <a:rPr lang="en-US" sz="1200" b="1" spc="300" dirty="0">
                <a:solidFill>
                  <a:schemeClr val="bg1"/>
                </a:solidFill>
                <a:latin typeface="Calibri" panose="020F0502020204030204" pitchFamily="34" charset="0"/>
                <a:cs typeface="Calibri" panose="020F0502020204030204" pitchFamily="34" charset="0"/>
              </a:rPr>
              <a:t>2020-2021</a:t>
            </a:r>
          </a:p>
        </p:txBody>
      </p:sp>
      <p:sp>
        <p:nvSpPr>
          <p:cNvPr id="11" name="TextBox 10">
            <a:extLst>
              <a:ext uri="{FF2B5EF4-FFF2-40B4-BE49-F238E27FC236}">
                <a16:creationId xmlns:a16="http://schemas.microsoft.com/office/drawing/2014/main" id="{F98CE51A-F7BD-2045-9D40-D33927078335}"/>
              </a:ext>
            </a:extLst>
          </p:cNvPr>
          <p:cNvSpPr txBox="1"/>
          <p:nvPr/>
        </p:nvSpPr>
        <p:spPr>
          <a:xfrm>
            <a:off x="7262209" y="4469785"/>
            <a:ext cx="2732110" cy="830997"/>
          </a:xfrm>
          <a:prstGeom prst="rect">
            <a:avLst/>
          </a:prstGeom>
          <a:noFill/>
        </p:spPr>
        <p:txBody>
          <a:bodyPr wrap="square" rtlCol="0">
            <a:spAutoFit/>
          </a:bodyPr>
          <a:lstStyle/>
          <a:p>
            <a:pPr algn="ctr"/>
            <a:r>
              <a:rPr lang="en-US" sz="1200" b="1" spc="300" dirty="0">
                <a:solidFill>
                  <a:schemeClr val="bg1"/>
                </a:solidFill>
                <a:latin typeface="Calibri" panose="020F0502020204030204" pitchFamily="34" charset="0"/>
                <a:cs typeface="Calibri" panose="020F0502020204030204" pitchFamily="34" charset="0"/>
              </a:rPr>
              <a:t>Due to the Covid-19 Pandemic, the team continue the project activities virtually</a:t>
            </a:r>
          </a:p>
        </p:txBody>
      </p:sp>
      <p:pic>
        <p:nvPicPr>
          <p:cNvPr id="13" name="Picture 12" descr="Graphical user interface, application, website&#10;&#10;Description automatically generated">
            <a:extLst>
              <a:ext uri="{FF2B5EF4-FFF2-40B4-BE49-F238E27FC236}">
                <a16:creationId xmlns:a16="http://schemas.microsoft.com/office/drawing/2014/main" id="{FE4D86D0-D771-094E-B6CC-2710D0234E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0740" y="1012048"/>
            <a:ext cx="3424182" cy="1656424"/>
          </a:xfrm>
          <a:prstGeom prst="rect">
            <a:avLst/>
          </a:prstGeom>
        </p:spPr>
      </p:pic>
      <p:pic>
        <p:nvPicPr>
          <p:cNvPr id="15" name="Picture 14" descr="A group of people posing for a photo&#10;&#10;Description automatically generated">
            <a:extLst>
              <a:ext uri="{FF2B5EF4-FFF2-40B4-BE49-F238E27FC236}">
                <a16:creationId xmlns:a16="http://schemas.microsoft.com/office/drawing/2014/main" id="{9BFADB6A-E2D6-D946-883E-4C657E1B29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84678" y="2540614"/>
            <a:ext cx="2485282" cy="1672378"/>
          </a:xfrm>
          <a:prstGeom prst="rect">
            <a:avLst/>
          </a:prstGeom>
        </p:spPr>
      </p:pic>
      <p:pic>
        <p:nvPicPr>
          <p:cNvPr id="17" name="Picture 16" descr="A group of people posing for a photo&#10;&#10;Description automatically generated with medium confidence">
            <a:extLst>
              <a:ext uri="{FF2B5EF4-FFF2-40B4-BE49-F238E27FC236}">
                <a16:creationId xmlns:a16="http://schemas.microsoft.com/office/drawing/2014/main" id="{DE7822C0-BD84-374B-9555-4DAD6EAE9BB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84677" y="1014420"/>
            <a:ext cx="2485283" cy="1425652"/>
          </a:xfrm>
          <a:prstGeom prst="rect">
            <a:avLst/>
          </a:prstGeom>
        </p:spPr>
      </p:pic>
      <p:pic>
        <p:nvPicPr>
          <p:cNvPr id="19" name="Picture 18" descr="A collage of a person&#10;&#10;Description automatically generated with low confidence">
            <a:extLst>
              <a:ext uri="{FF2B5EF4-FFF2-40B4-BE49-F238E27FC236}">
                <a16:creationId xmlns:a16="http://schemas.microsoft.com/office/drawing/2014/main" id="{3A759816-0456-544E-A7E1-FC1C5CF4CF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0740" y="2810212"/>
            <a:ext cx="3424182" cy="1352638"/>
          </a:xfrm>
          <a:prstGeom prst="rect">
            <a:avLst/>
          </a:prstGeom>
        </p:spPr>
      </p:pic>
    </p:spTree>
    <p:extLst>
      <p:ext uri="{BB962C8B-B14F-4D97-AF65-F5344CB8AC3E}">
        <p14:creationId xmlns:p14="http://schemas.microsoft.com/office/powerpoint/2010/main" val="332570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53C34-342B-1942-A961-99508B03170A}"/>
              </a:ext>
            </a:extLst>
          </p:cNvPr>
          <p:cNvSpPr txBox="1"/>
          <p:nvPr/>
        </p:nvSpPr>
        <p:spPr>
          <a:xfrm>
            <a:off x="2114552" y="803587"/>
            <a:ext cx="7962895" cy="707886"/>
          </a:xfrm>
          <a:prstGeom prst="rect">
            <a:avLst/>
          </a:prstGeom>
          <a:noFill/>
        </p:spPr>
        <p:txBody>
          <a:bodyPr wrap="square" rtlCol="0">
            <a:spAutoFit/>
          </a:bodyPr>
          <a:lstStyle/>
          <a:p>
            <a:pPr algn="ctr"/>
            <a:r>
              <a:rPr lang="en-US" sz="4000" b="1" spc="300" dirty="0">
                <a:solidFill>
                  <a:srgbClr val="2C4A6C"/>
                </a:solidFill>
                <a:latin typeface="Calibri" panose="020F0502020204030204" pitchFamily="34" charset="0"/>
                <a:cs typeface="Calibri" panose="020F0502020204030204" pitchFamily="34" charset="0"/>
              </a:rPr>
              <a:t>Background Story</a:t>
            </a:r>
          </a:p>
        </p:txBody>
      </p:sp>
      <p:grpSp>
        <p:nvGrpSpPr>
          <p:cNvPr id="4" name="Group 3">
            <a:extLst>
              <a:ext uri="{FF2B5EF4-FFF2-40B4-BE49-F238E27FC236}">
                <a16:creationId xmlns:a16="http://schemas.microsoft.com/office/drawing/2014/main" id="{8A2E827E-85C1-6144-98CC-1E3FDA1D9A0E}"/>
              </a:ext>
            </a:extLst>
          </p:cNvPr>
          <p:cNvGrpSpPr/>
          <p:nvPr/>
        </p:nvGrpSpPr>
        <p:grpSpPr>
          <a:xfrm>
            <a:off x="2473940" y="1816274"/>
            <a:ext cx="6905939" cy="3483860"/>
            <a:chOff x="2473940" y="1816274"/>
            <a:chExt cx="6905939" cy="3483860"/>
          </a:xfrm>
        </p:grpSpPr>
        <p:pic>
          <p:nvPicPr>
            <p:cNvPr id="5" name="Picture 4" descr="A picture containing accessory&#10;&#10;Description automatically generated">
              <a:extLst>
                <a:ext uri="{FF2B5EF4-FFF2-40B4-BE49-F238E27FC236}">
                  <a16:creationId xmlns:a16="http://schemas.microsoft.com/office/drawing/2014/main" id="{E3216A0E-03F3-E14D-BB4D-9ECD8786EB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6984" y="1816274"/>
              <a:ext cx="2612895" cy="3483860"/>
            </a:xfrm>
            <a:prstGeom prst="rect">
              <a:avLst/>
            </a:prstGeom>
          </p:spPr>
        </p:pic>
        <p:pic>
          <p:nvPicPr>
            <p:cNvPr id="6" name="Picture 5" descr="A picture containing text, indoor, library, shelf&#10;&#10;Description automatically generated">
              <a:extLst>
                <a:ext uri="{FF2B5EF4-FFF2-40B4-BE49-F238E27FC236}">
                  <a16:creationId xmlns:a16="http://schemas.microsoft.com/office/drawing/2014/main" id="{619B878A-9BD1-DE40-BCF2-70F9C00C81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
            <a:stretch/>
          </p:blipFill>
          <p:spPr>
            <a:xfrm>
              <a:off x="2473940" y="1816274"/>
              <a:ext cx="4151849" cy="3472225"/>
            </a:xfrm>
            <a:prstGeom prst="rect">
              <a:avLst/>
            </a:prstGeom>
          </p:spPr>
        </p:pic>
      </p:grpSp>
    </p:spTree>
    <p:extLst>
      <p:ext uri="{BB962C8B-B14F-4D97-AF65-F5344CB8AC3E}">
        <p14:creationId xmlns:p14="http://schemas.microsoft.com/office/powerpoint/2010/main" val="285294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Diagram&#10;&#10;Description automatically generated">
            <a:extLst>
              <a:ext uri="{FF2B5EF4-FFF2-40B4-BE49-F238E27FC236}">
                <a16:creationId xmlns:a16="http://schemas.microsoft.com/office/drawing/2014/main" id="{A37BBBFF-99CD-9548-91BD-2FAC1D4916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43038" y="671514"/>
            <a:ext cx="9301162" cy="4450820"/>
          </a:xfrm>
          <a:prstGeom prst="rect">
            <a:avLst/>
          </a:prstGeom>
        </p:spPr>
      </p:pic>
      <p:sp>
        <p:nvSpPr>
          <p:cNvPr id="4" name="Oval 3">
            <a:extLst>
              <a:ext uri="{FF2B5EF4-FFF2-40B4-BE49-F238E27FC236}">
                <a16:creationId xmlns:a16="http://schemas.microsoft.com/office/drawing/2014/main" id="{90BAEC36-B913-464B-81AF-16BDA6ED7DEB}"/>
              </a:ext>
            </a:extLst>
          </p:cNvPr>
          <p:cNvSpPr/>
          <p:nvPr/>
        </p:nvSpPr>
        <p:spPr>
          <a:xfrm rot="5400000">
            <a:off x="7765550" y="3421054"/>
            <a:ext cx="576626" cy="576626"/>
          </a:xfrm>
          <a:prstGeom prst="ellipse">
            <a:avLst/>
          </a:prstGeom>
          <a:noFill/>
          <a:ln w="38100">
            <a:solidFill>
              <a:srgbClr val="2C4A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2942571-01C9-7D45-8272-C50B47C2CFB2}"/>
              </a:ext>
            </a:extLst>
          </p:cNvPr>
          <p:cNvCxnSpPr>
            <a:cxnSpLocks/>
          </p:cNvCxnSpPr>
          <p:nvPr/>
        </p:nvCxnSpPr>
        <p:spPr>
          <a:xfrm flipH="1">
            <a:off x="7125683" y="3964833"/>
            <a:ext cx="766542" cy="1220433"/>
          </a:xfrm>
          <a:prstGeom prst="line">
            <a:avLst/>
          </a:prstGeom>
          <a:ln w="38100">
            <a:solidFill>
              <a:srgbClr val="2C4A6C"/>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9DE7CD4-79ED-EF40-9AF8-E31C8FE5725A}"/>
              </a:ext>
            </a:extLst>
          </p:cNvPr>
          <p:cNvSpPr txBox="1"/>
          <p:nvPr/>
        </p:nvSpPr>
        <p:spPr>
          <a:xfrm>
            <a:off x="5918758" y="5232401"/>
            <a:ext cx="2602390" cy="461665"/>
          </a:xfrm>
          <a:prstGeom prst="rect">
            <a:avLst/>
          </a:prstGeom>
          <a:noFill/>
        </p:spPr>
        <p:txBody>
          <a:bodyPr wrap="square" rtlCol="0">
            <a:spAutoFit/>
          </a:bodyPr>
          <a:lstStyle/>
          <a:p>
            <a:pPr algn="ctr"/>
            <a:r>
              <a:rPr lang="en-US" sz="1200" b="1" spc="300" dirty="0">
                <a:solidFill>
                  <a:srgbClr val="2C4A6C"/>
                </a:solidFill>
                <a:latin typeface="Calibri" panose="020F0502020204030204" pitchFamily="34" charset="0"/>
                <a:cs typeface="Calibri" panose="020F0502020204030204" pitchFamily="34" charset="0"/>
              </a:rPr>
              <a:t>JOMBANG GLASS BEAD CRAFT INDUSTRY</a:t>
            </a:r>
            <a:endParaRPr lang="en-US" sz="1200" spc="300" dirty="0">
              <a:solidFill>
                <a:srgbClr val="2C4A6C"/>
              </a:solidFill>
              <a:latin typeface="+mj-lt"/>
              <a:cs typeface="Calibri" panose="020F0502020204030204" pitchFamily="34" charset="0"/>
            </a:endParaRPr>
          </a:p>
        </p:txBody>
      </p:sp>
      <p:sp>
        <p:nvSpPr>
          <p:cNvPr id="8" name="TextBox 7">
            <a:extLst>
              <a:ext uri="{FF2B5EF4-FFF2-40B4-BE49-F238E27FC236}">
                <a16:creationId xmlns:a16="http://schemas.microsoft.com/office/drawing/2014/main" id="{923E5A3A-D82F-B649-BF51-211B2D87BBB8}"/>
              </a:ext>
            </a:extLst>
          </p:cNvPr>
          <p:cNvSpPr txBox="1"/>
          <p:nvPr/>
        </p:nvSpPr>
        <p:spPr>
          <a:xfrm>
            <a:off x="8255558" y="5232400"/>
            <a:ext cx="2602390" cy="461665"/>
          </a:xfrm>
          <a:prstGeom prst="rect">
            <a:avLst/>
          </a:prstGeom>
          <a:noFill/>
        </p:spPr>
        <p:txBody>
          <a:bodyPr wrap="square" rtlCol="0">
            <a:spAutoFit/>
          </a:bodyPr>
          <a:lstStyle/>
          <a:p>
            <a:pPr algn="ctr"/>
            <a:r>
              <a:rPr lang="en-US" sz="1200" b="1" spc="300" dirty="0">
                <a:solidFill>
                  <a:srgbClr val="2C4A6C"/>
                </a:solidFill>
                <a:latin typeface="Calibri" panose="020F0502020204030204" pitchFamily="34" charset="0"/>
                <a:cs typeface="Calibri" panose="020F0502020204030204" pitchFamily="34" charset="0"/>
              </a:rPr>
              <a:t>SURABAYA</a:t>
            </a:r>
          </a:p>
          <a:p>
            <a:pPr algn="ctr"/>
            <a:r>
              <a:rPr lang="en-US" sz="1200" spc="300" dirty="0">
                <a:solidFill>
                  <a:srgbClr val="2C4A6C"/>
                </a:solidFill>
                <a:latin typeface="Calibri" panose="020F0502020204030204" pitchFamily="34" charset="0"/>
                <a:cs typeface="Calibri" panose="020F0502020204030204" pitchFamily="34" charset="0"/>
              </a:rPr>
              <a:t>(Capital City, ITS)</a:t>
            </a:r>
          </a:p>
        </p:txBody>
      </p:sp>
      <p:sp>
        <p:nvSpPr>
          <p:cNvPr id="13" name="Oval 12">
            <a:extLst>
              <a:ext uri="{FF2B5EF4-FFF2-40B4-BE49-F238E27FC236}">
                <a16:creationId xmlns:a16="http://schemas.microsoft.com/office/drawing/2014/main" id="{E892E4EC-1DAA-724E-8981-0A26D427F181}"/>
              </a:ext>
            </a:extLst>
          </p:cNvPr>
          <p:cNvSpPr/>
          <p:nvPr/>
        </p:nvSpPr>
        <p:spPr>
          <a:xfrm rot="4910061">
            <a:off x="8296263" y="3067937"/>
            <a:ext cx="576626" cy="576626"/>
          </a:xfrm>
          <a:prstGeom prst="ellipse">
            <a:avLst/>
          </a:prstGeom>
          <a:noFill/>
          <a:ln w="38100">
            <a:solidFill>
              <a:srgbClr val="2C4A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FF7C84D0-D806-A14E-92E0-0F5975B40A98}"/>
              </a:ext>
            </a:extLst>
          </p:cNvPr>
          <p:cNvCxnSpPr>
            <a:cxnSpLocks/>
            <a:endCxn id="8" idx="0"/>
          </p:cNvCxnSpPr>
          <p:nvPr/>
        </p:nvCxnSpPr>
        <p:spPr>
          <a:xfrm>
            <a:off x="8715383" y="3615211"/>
            <a:ext cx="841370" cy="1617189"/>
          </a:xfrm>
          <a:prstGeom prst="line">
            <a:avLst/>
          </a:prstGeom>
          <a:ln w="38100">
            <a:solidFill>
              <a:srgbClr val="2C4A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4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wl of ice cream&#10;&#10;Description automatically generated with low confidence">
            <a:extLst>
              <a:ext uri="{FF2B5EF4-FFF2-40B4-BE49-F238E27FC236}">
                <a16:creationId xmlns:a16="http://schemas.microsoft.com/office/drawing/2014/main" id="{F11AF068-1A04-D841-AED2-FDB48FA97A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518753" y="148949"/>
            <a:ext cx="2614100" cy="3122893"/>
          </a:xfrm>
          <a:prstGeom prst="rect">
            <a:avLst/>
          </a:prstGeom>
        </p:spPr>
      </p:pic>
      <p:pic>
        <p:nvPicPr>
          <p:cNvPr id="3" name="Picture 2" descr="A picture containing variety&#10;&#10;Description automatically generated">
            <a:extLst>
              <a:ext uri="{FF2B5EF4-FFF2-40B4-BE49-F238E27FC236}">
                <a16:creationId xmlns:a16="http://schemas.microsoft.com/office/drawing/2014/main" id="{F2B8C1F9-12A1-184E-AA46-CF0667C5A3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4788950" y="148949"/>
            <a:ext cx="2614100" cy="3122893"/>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C17140F0-BC03-6C4E-951E-E8F50A20C38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04751" y="403346"/>
            <a:ext cx="3122893" cy="261410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EEFD6B9-0815-8141-8CC2-34DBFC39FCA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64354" y="3135979"/>
            <a:ext cx="3122893" cy="2611701"/>
          </a:xfrm>
          <a:prstGeom prst="rect">
            <a:avLst/>
          </a:prstGeom>
        </p:spPr>
      </p:pic>
      <p:pic>
        <p:nvPicPr>
          <p:cNvPr id="6" name="Picture 5" descr="A picture containing colorful, arranged&#10;&#10;Description automatically generated">
            <a:extLst>
              <a:ext uri="{FF2B5EF4-FFF2-40B4-BE49-F238E27FC236}">
                <a16:creationId xmlns:a16="http://schemas.microsoft.com/office/drawing/2014/main" id="{9E8BE4DE-84D2-0044-BD99-999BC77C320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4"/>
          <a:stretch/>
        </p:blipFill>
        <p:spPr>
          <a:xfrm rot="10800000">
            <a:off x="4534553" y="3135979"/>
            <a:ext cx="3122893" cy="2611701"/>
          </a:xfrm>
          <a:prstGeom prst="rect">
            <a:avLst/>
          </a:prstGeom>
        </p:spPr>
      </p:pic>
      <p:pic>
        <p:nvPicPr>
          <p:cNvPr id="9" name="Picture 8" descr="A picture containing indoor, wall, several&#10;&#10;Description automatically generated">
            <a:extLst>
              <a:ext uri="{FF2B5EF4-FFF2-40B4-BE49-F238E27FC236}">
                <a16:creationId xmlns:a16="http://schemas.microsoft.com/office/drawing/2014/main" id="{B77FF582-0C20-4642-B2D0-67D2C4B25F9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04751" y="3135979"/>
            <a:ext cx="3122893" cy="2614101"/>
          </a:xfrm>
          <a:prstGeom prst="rect">
            <a:avLst/>
          </a:prstGeom>
        </p:spPr>
      </p:pic>
    </p:spTree>
    <p:extLst>
      <p:ext uri="{BB962C8B-B14F-4D97-AF65-F5344CB8AC3E}">
        <p14:creationId xmlns:p14="http://schemas.microsoft.com/office/powerpoint/2010/main" val="3801278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153C34-342B-1942-A961-99508B03170A}"/>
              </a:ext>
            </a:extLst>
          </p:cNvPr>
          <p:cNvSpPr txBox="1"/>
          <p:nvPr/>
        </p:nvSpPr>
        <p:spPr>
          <a:xfrm>
            <a:off x="2114552" y="2327587"/>
            <a:ext cx="7962895" cy="1323439"/>
          </a:xfrm>
          <a:prstGeom prst="rect">
            <a:avLst/>
          </a:prstGeom>
          <a:noFill/>
        </p:spPr>
        <p:txBody>
          <a:bodyPr wrap="square" rtlCol="0">
            <a:spAutoFit/>
          </a:bodyPr>
          <a:lstStyle/>
          <a:p>
            <a:pPr algn="ctr"/>
            <a:r>
              <a:rPr lang="en-US" sz="4000" b="1" spc="300" dirty="0">
                <a:solidFill>
                  <a:srgbClr val="2C4A6C"/>
                </a:solidFill>
                <a:latin typeface="Calibri" panose="020F0502020204030204" pitchFamily="34" charset="0"/>
                <a:cs typeface="Calibri" panose="020F0502020204030204" pitchFamily="34" charset="0"/>
              </a:rPr>
              <a:t>Co-Creative Workshop: </a:t>
            </a:r>
            <a:r>
              <a:rPr lang="en-US" sz="4000" b="1" spc="300" dirty="0" err="1">
                <a:solidFill>
                  <a:srgbClr val="2C4A6C"/>
                </a:solidFill>
                <a:latin typeface="Calibri" panose="020F0502020204030204" pitchFamily="34" charset="0"/>
                <a:cs typeface="Calibri" panose="020F0502020204030204" pitchFamily="34" charset="0"/>
              </a:rPr>
              <a:t>Jombang</a:t>
            </a:r>
            <a:r>
              <a:rPr lang="en-US" sz="4000" b="1" spc="300" dirty="0">
                <a:solidFill>
                  <a:srgbClr val="2C4A6C"/>
                </a:solidFill>
                <a:latin typeface="Calibri" panose="020F0502020204030204" pitchFamily="34" charset="0"/>
                <a:cs typeface="Calibri" panose="020F0502020204030204" pitchFamily="34" charset="0"/>
              </a:rPr>
              <a:t>, East Java 2019</a:t>
            </a:r>
          </a:p>
        </p:txBody>
      </p:sp>
    </p:spTree>
    <p:extLst>
      <p:ext uri="{BB962C8B-B14F-4D97-AF65-F5344CB8AC3E}">
        <p14:creationId xmlns:p14="http://schemas.microsoft.com/office/powerpoint/2010/main" val="1544447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round a table with food on it&#10;&#10;Description automatically generated with medium confidence">
            <a:extLst>
              <a:ext uri="{FF2B5EF4-FFF2-40B4-BE49-F238E27FC236}">
                <a16:creationId xmlns:a16="http://schemas.microsoft.com/office/drawing/2014/main" id="{77DB593D-9CBF-FB47-AFC7-F70F522438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5557" y="3000647"/>
            <a:ext cx="4978400" cy="2359953"/>
          </a:xfrm>
          <a:prstGeom prst="rect">
            <a:avLst/>
          </a:prstGeom>
        </p:spPr>
      </p:pic>
      <p:pic>
        <p:nvPicPr>
          <p:cNvPr id="5" name="Picture 4" descr="A picture containing doughnut, donut, plate, indoor&#10;&#10;Description automatically generated">
            <a:extLst>
              <a:ext uri="{FF2B5EF4-FFF2-40B4-BE49-F238E27FC236}">
                <a16:creationId xmlns:a16="http://schemas.microsoft.com/office/drawing/2014/main" id="{BA487D24-C6BF-E145-86DE-DCB6FA311E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5556" y="897399"/>
            <a:ext cx="2660843" cy="1995633"/>
          </a:xfrm>
          <a:prstGeom prst="rect">
            <a:avLst/>
          </a:prstGeom>
        </p:spPr>
      </p:pic>
      <p:pic>
        <p:nvPicPr>
          <p:cNvPr id="7" name="Picture 6" descr="A picture containing table, indoor, vegetable&#10;&#10;Description automatically generated">
            <a:extLst>
              <a:ext uri="{FF2B5EF4-FFF2-40B4-BE49-F238E27FC236}">
                <a16:creationId xmlns:a16="http://schemas.microsoft.com/office/drawing/2014/main" id="{FB394FB7-7039-1549-B297-FB1D4C6BD2C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02888" y="897398"/>
            <a:ext cx="2210978" cy="1995633"/>
          </a:xfrm>
          <a:prstGeom prst="rect">
            <a:avLst/>
          </a:prstGeom>
        </p:spPr>
      </p:pic>
      <p:pic>
        <p:nvPicPr>
          <p:cNvPr id="11" name="Picture 10" descr="A group of people sitting around a table with a map on it&#10;&#10;Description automatically generated with low confidence">
            <a:extLst>
              <a:ext uri="{FF2B5EF4-FFF2-40B4-BE49-F238E27FC236}">
                <a16:creationId xmlns:a16="http://schemas.microsoft.com/office/drawing/2014/main" id="{8937E78B-B4B9-9142-9E0F-1502F2AC30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8134" y="897400"/>
            <a:ext cx="5950933" cy="4463200"/>
          </a:xfrm>
          <a:prstGeom prst="rect">
            <a:avLst/>
          </a:prstGeom>
        </p:spPr>
      </p:pic>
    </p:spTree>
    <p:extLst>
      <p:ext uri="{BB962C8B-B14F-4D97-AF65-F5344CB8AC3E}">
        <p14:creationId xmlns:p14="http://schemas.microsoft.com/office/powerpoint/2010/main" val="3159625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B6374675-CBBC-3046-8228-D3BA56CE99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641" y="440267"/>
            <a:ext cx="4155984" cy="5384270"/>
          </a:xfrm>
          <a:prstGeom prst="rect">
            <a:avLst/>
          </a:prstGeom>
        </p:spPr>
      </p:pic>
      <p:pic>
        <p:nvPicPr>
          <p:cNvPr id="5" name="Picture 4" descr="A picture containing text, several, arranged&#10;&#10;Description automatically generated">
            <a:extLst>
              <a:ext uri="{FF2B5EF4-FFF2-40B4-BE49-F238E27FC236}">
                <a16:creationId xmlns:a16="http://schemas.microsoft.com/office/drawing/2014/main" id="{3BCDF44F-9E8E-CD48-A765-842C67DA31C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76799" y="2743200"/>
            <a:ext cx="6482223" cy="3081337"/>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B3CCC03D-C164-0E41-8DE2-2D00B8BD4C0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76798" y="440267"/>
            <a:ext cx="6482223" cy="2133600"/>
          </a:xfrm>
          <a:prstGeom prst="rect">
            <a:avLst/>
          </a:prstGeom>
        </p:spPr>
      </p:pic>
    </p:spTree>
    <p:extLst>
      <p:ext uri="{BB962C8B-B14F-4D97-AF65-F5344CB8AC3E}">
        <p14:creationId xmlns:p14="http://schemas.microsoft.com/office/powerpoint/2010/main" val="279792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53C34-342B-1942-A961-99508B03170A}"/>
              </a:ext>
            </a:extLst>
          </p:cNvPr>
          <p:cNvSpPr txBox="1"/>
          <p:nvPr/>
        </p:nvSpPr>
        <p:spPr>
          <a:xfrm>
            <a:off x="2114552" y="2327587"/>
            <a:ext cx="7962895" cy="1323439"/>
          </a:xfrm>
          <a:prstGeom prst="rect">
            <a:avLst/>
          </a:prstGeom>
          <a:noFill/>
        </p:spPr>
        <p:txBody>
          <a:bodyPr wrap="square" rtlCol="0">
            <a:spAutoFit/>
          </a:bodyPr>
          <a:lstStyle/>
          <a:p>
            <a:pPr algn="ctr"/>
            <a:r>
              <a:rPr lang="en-US" sz="4000" b="1" spc="300" dirty="0">
                <a:solidFill>
                  <a:srgbClr val="2C4A6C"/>
                </a:solidFill>
                <a:latin typeface="Calibri" panose="020F0502020204030204" pitchFamily="34" charset="0"/>
                <a:cs typeface="Calibri" panose="020F0502020204030204" pitchFamily="34" charset="0"/>
              </a:rPr>
              <a:t>Crafting Creativity and Collaboration in 2020-2021</a:t>
            </a:r>
          </a:p>
        </p:txBody>
      </p:sp>
    </p:spTree>
    <p:extLst>
      <p:ext uri="{BB962C8B-B14F-4D97-AF65-F5344CB8AC3E}">
        <p14:creationId xmlns:p14="http://schemas.microsoft.com/office/powerpoint/2010/main" val="310777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C6604FC0-319B-B545-95BC-618DB899BB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8862" y="1815790"/>
            <a:ext cx="2529089" cy="3574728"/>
          </a:xfrm>
          <a:prstGeom prst="rect">
            <a:avLst/>
          </a:prstGeom>
          <a:effectLst>
            <a:outerShdw blurRad="266700" dist="177800" dir="3900000" algn="tl" rotWithShape="0">
              <a:prstClr val="black">
                <a:alpha val="40000"/>
              </a:prstClr>
            </a:outerShdw>
          </a:effectLst>
        </p:spPr>
      </p:pic>
      <p:pic>
        <p:nvPicPr>
          <p:cNvPr id="10" name="Picture 9">
            <a:extLst>
              <a:ext uri="{FF2B5EF4-FFF2-40B4-BE49-F238E27FC236}">
                <a16:creationId xmlns:a16="http://schemas.microsoft.com/office/drawing/2014/main" id="{3D55F77E-D382-994F-A82D-FBB70399D99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32958" y="1815790"/>
            <a:ext cx="2526084" cy="3574728"/>
          </a:xfrm>
          <a:prstGeom prst="rect">
            <a:avLst/>
          </a:prstGeom>
          <a:solidFill>
            <a:schemeClr val="bg1"/>
          </a:solidFill>
          <a:effectLst>
            <a:outerShdw blurRad="266700" dist="177800" dir="3900000" algn="tl" rotWithShape="0">
              <a:prstClr val="black">
                <a:alpha val="40000"/>
              </a:prstClr>
            </a:outerShdw>
          </a:effectLst>
        </p:spPr>
      </p:pic>
      <p:pic>
        <p:nvPicPr>
          <p:cNvPr id="12" name="Picture 11">
            <a:extLst>
              <a:ext uri="{FF2B5EF4-FFF2-40B4-BE49-F238E27FC236}">
                <a16:creationId xmlns:a16="http://schemas.microsoft.com/office/drawing/2014/main" id="{FF899986-BF20-C944-B033-02786C97E60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854049" y="1815790"/>
            <a:ext cx="2526084" cy="3574728"/>
          </a:xfrm>
          <a:prstGeom prst="rect">
            <a:avLst/>
          </a:prstGeom>
          <a:solidFill>
            <a:schemeClr val="bg1"/>
          </a:solidFill>
          <a:effectLst>
            <a:outerShdw blurRad="266700" dist="177800" dir="3900000" algn="tl" rotWithShape="0">
              <a:prstClr val="black">
                <a:alpha val="40000"/>
              </a:prstClr>
            </a:outerShdw>
          </a:effectLst>
        </p:spPr>
      </p:pic>
      <p:sp>
        <p:nvSpPr>
          <p:cNvPr id="5" name="TextBox 4">
            <a:extLst>
              <a:ext uri="{FF2B5EF4-FFF2-40B4-BE49-F238E27FC236}">
                <a16:creationId xmlns:a16="http://schemas.microsoft.com/office/drawing/2014/main" id="{5A58BF67-04A8-0F4E-92E6-C2E529D6009C}"/>
              </a:ext>
            </a:extLst>
          </p:cNvPr>
          <p:cNvSpPr txBox="1"/>
          <p:nvPr/>
        </p:nvSpPr>
        <p:spPr>
          <a:xfrm>
            <a:off x="837143" y="865774"/>
            <a:ext cx="10517714" cy="584775"/>
          </a:xfrm>
          <a:prstGeom prst="rect">
            <a:avLst/>
          </a:prstGeom>
          <a:noFill/>
        </p:spPr>
        <p:txBody>
          <a:bodyPr wrap="square" rtlCol="0">
            <a:spAutoFit/>
          </a:bodyPr>
          <a:lstStyle/>
          <a:p>
            <a:pPr algn="ctr"/>
            <a:r>
              <a:rPr lang="en-US" sz="3200" b="1" spc="300" dirty="0">
                <a:solidFill>
                  <a:srgbClr val="2C4A6C"/>
                </a:solidFill>
                <a:latin typeface="Calibri" panose="020F0502020204030204" pitchFamily="34" charset="0"/>
                <a:cs typeface="Calibri" panose="020F0502020204030204" pitchFamily="34" charset="0"/>
              </a:rPr>
              <a:t>Toolkit Development and Testing</a:t>
            </a:r>
          </a:p>
        </p:txBody>
      </p:sp>
    </p:spTree>
    <p:extLst>
      <p:ext uri="{BB962C8B-B14F-4D97-AF65-F5344CB8AC3E}">
        <p14:creationId xmlns:p14="http://schemas.microsoft.com/office/powerpoint/2010/main" val="133143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05A9F48-4A96-BE45-B598-14770DC19B7E}"/>
              </a:ext>
            </a:extLst>
          </p:cNvPr>
          <p:cNvSpPr txBox="1"/>
          <p:nvPr/>
        </p:nvSpPr>
        <p:spPr>
          <a:xfrm>
            <a:off x="2056342" y="1788778"/>
            <a:ext cx="8079315" cy="2677656"/>
          </a:xfrm>
          <a:prstGeom prst="rect">
            <a:avLst/>
          </a:prstGeom>
          <a:noFill/>
        </p:spPr>
        <p:txBody>
          <a:bodyPr wrap="square" rtlCol="0">
            <a:spAutoFit/>
          </a:bodyPr>
          <a:lstStyle/>
          <a:p>
            <a:pPr algn="ctr"/>
            <a:r>
              <a:rPr lang="en-US" sz="2800" b="1" i="1" spc="300" dirty="0">
                <a:solidFill>
                  <a:srgbClr val="2C4A6C"/>
                </a:solidFill>
                <a:latin typeface="Calibri" panose="020F0502020204030204" pitchFamily="34" charset="0"/>
                <a:cs typeface="Calibri" panose="020F0502020204030204" pitchFamily="34" charset="0"/>
              </a:rPr>
              <a:t>“Craft and Craft-making has the capacity to empower. It inhabits everyday life through both action and object, manifesting itself in functional, decorative and symbolic objects that reveal stories of cultures, identity and place”</a:t>
            </a:r>
          </a:p>
        </p:txBody>
      </p:sp>
    </p:spTree>
    <p:extLst>
      <p:ext uri="{BB962C8B-B14F-4D97-AF65-F5344CB8AC3E}">
        <p14:creationId xmlns:p14="http://schemas.microsoft.com/office/powerpoint/2010/main" val="226484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over a computer&#10;&#10;Description automatically generated with low confidence">
            <a:extLst>
              <a:ext uri="{FF2B5EF4-FFF2-40B4-BE49-F238E27FC236}">
                <a16:creationId xmlns:a16="http://schemas.microsoft.com/office/drawing/2014/main" id="{7EB40497-26B2-DF4A-B777-2122EA7602EF}"/>
              </a:ext>
            </a:extLst>
          </p:cNvPr>
          <p:cNvPicPr>
            <a:picLocks noChangeAspect="1"/>
          </p:cNvPicPr>
          <p:nvPr/>
        </p:nvPicPr>
        <p:blipFill>
          <a:blip r:embed="rId3"/>
          <a:stretch>
            <a:fillRect/>
          </a:stretch>
        </p:blipFill>
        <p:spPr>
          <a:xfrm>
            <a:off x="2012950" y="204244"/>
            <a:ext cx="8166100" cy="5686439"/>
          </a:xfrm>
          <a:prstGeom prst="rect">
            <a:avLst/>
          </a:prstGeom>
        </p:spPr>
      </p:pic>
    </p:spTree>
    <p:extLst>
      <p:ext uri="{BB962C8B-B14F-4D97-AF65-F5344CB8AC3E}">
        <p14:creationId xmlns:p14="http://schemas.microsoft.com/office/powerpoint/2010/main" val="3417542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6A7330D-07A7-5B4D-9BD9-F2216F3D9CF9}"/>
              </a:ext>
            </a:extLst>
          </p:cNvPr>
          <p:cNvCxnSpPr>
            <a:cxnSpLocks/>
          </p:cNvCxnSpPr>
          <p:nvPr/>
        </p:nvCxnSpPr>
        <p:spPr>
          <a:xfrm flipH="1">
            <a:off x="334341" y="722293"/>
            <a:ext cx="114512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4DD0FA4B-EC2E-DC48-B99B-559C2DD4805F}"/>
              </a:ext>
            </a:extLst>
          </p:cNvPr>
          <p:cNvSpPr/>
          <p:nvPr/>
        </p:nvSpPr>
        <p:spPr>
          <a:xfrm>
            <a:off x="1804887" y="624417"/>
            <a:ext cx="195749" cy="195749"/>
          </a:xfrm>
          <a:prstGeom prst="ellipse">
            <a:avLst/>
          </a:prstGeom>
          <a:solidFill>
            <a:srgbClr val="2C4A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C454D20-73B3-5948-9C4D-AD8DA305BEAD}"/>
              </a:ext>
            </a:extLst>
          </p:cNvPr>
          <p:cNvSpPr/>
          <p:nvPr/>
        </p:nvSpPr>
        <p:spPr>
          <a:xfrm>
            <a:off x="5370255" y="651188"/>
            <a:ext cx="195749" cy="195749"/>
          </a:xfrm>
          <a:prstGeom prst="ellipse">
            <a:avLst/>
          </a:prstGeom>
          <a:solidFill>
            <a:srgbClr val="2C4A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CF39C66-7500-7641-B81F-34DF1B715726}"/>
              </a:ext>
            </a:extLst>
          </p:cNvPr>
          <p:cNvSpPr/>
          <p:nvPr/>
        </p:nvSpPr>
        <p:spPr>
          <a:xfrm>
            <a:off x="9464885" y="624417"/>
            <a:ext cx="195749" cy="195749"/>
          </a:xfrm>
          <a:prstGeom prst="ellipse">
            <a:avLst/>
          </a:prstGeom>
          <a:solidFill>
            <a:srgbClr val="2C4A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9725C73-9900-C641-BB8D-F68661C8422A}"/>
              </a:ext>
            </a:extLst>
          </p:cNvPr>
          <p:cNvSpPr txBox="1"/>
          <p:nvPr/>
        </p:nvSpPr>
        <p:spPr>
          <a:xfrm>
            <a:off x="1456736" y="307232"/>
            <a:ext cx="962079" cy="276999"/>
          </a:xfrm>
          <a:prstGeom prst="rect">
            <a:avLst/>
          </a:prstGeom>
          <a:noFill/>
        </p:spPr>
        <p:txBody>
          <a:bodyPr wrap="square" rtlCol="0">
            <a:spAutoFit/>
          </a:bodyPr>
          <a:lstStyle/>
          <a:p>
            <a:pPr algn="ctr"/>
            <a:r>
              <a:rPr lang="en-US" sz="1200" b="1" spc="300" dirty="0">
                <a:solidFill>
                  <a:schemeClr val="bg1"/>
                </a:solidFill>
                <a:latin typeface="Calibri" panose="020F0502020204030204" pitchFamily="34" charset="0"/>
                <a:cs typeface="Calibri" panose="020F0502020204030204" pitchFamily="34" charset="0"/>
              </a:rPr>
              <a:t>Stage 1</a:t>
            </a:r>
          </a:p>
        </p:txBody>
      </p:sp>
      <p:sp>
        <p:nvSpPr>
          <p:cNvPr id="13" name="TextBox 12">
            <a:extLst>
              <a:ext uri="{FF2B5EF4-FFF2-40B4-BE49-F238E27FC236}">
                <a16:creationId xmlns:a16="http://schemas.microsoft.com/office/drawing/2014/main" id="{03F9AC04-D902-494C-9BC4-D950104CACDA}"/>
              </a:ext>
            </a:extLst>
          </p:cNvPr>
          <p:cNvSpPr txBox="1"/>
          <p:nvPr/>
        </p:nvSpPr>
        <p:spPr>
          <a:xfrm>
            <a:off x="4988238" y="334003"/>
            <a:ext cx="962079" cy="276999"/>
          </a:xfrm>
          <a:prstGeom prst="rect">
            <a:avLst/>
          </a:prstGeom>
          <a:noFill/>
        </p:spPr>
        <p:txBody>
          <a:bodyPr wrap="square" rtlCol="0">
            <a:spAutoFit/>
          </a:bodyPr>
          <a:lstStyle/>
          <a:p>
            <a:pPr algn="ctr"/>
            <a:r>
              <a:rPr lang="en-US" sz="1200" b="1" spc="300" dirty="0">
                <a:solidFill>
                  <a:schemeClr val="bg1"/>
                </a:solidFill>
                <a:latin typeface="Calibri" panose="020F0502020204030204" pitchFamily="34" charset="0"/>
                <a:cs typeface="Calibri" panose="020F0502020204030204" pitchFamily="34" charset="0"/>
              </a:rPr>
              <a:t>Stage 2</a:t>
            </a:r>
          </a:p>
        </p:txBody>
      </p:sp>
      <p:sp>
        <p:nvSpPr>
          <p:cNvPr id="14" name="TextBox 13">
            <a:extLst>
              <a:ext uri="{FF2B5EF4-FFF2-40B4-BE49-F238E27FC236}">
                <a16:creationId xmlns:a16="http://schemas.microsoft.com/office/drawing/2014/main" id="{1AE57493-6E8F-AC47-BDCE-82BF8B7F0C88}"/>
              </a:ext>
            </a:extLst>
          </p:cNvPr>
          <p:cNvSpPr txBox="1"/>
          <p:nvPr/>
        </p:nvSpPr>
        <p:spPr>
          <a:xfrm>
            <a:off x="9082869" y="307232"/>
            <a:ext cx="962079" cy="276999"/>
          </a:xfrm>
          <a:prstGeom prst="rect">
            <a:avLst/>
          </a:prstGeom>
          <a:noFill/>
        </p:spPr>
        <p:txBody>
          <a:bodyPr wrap="square" rtlCol="0">
            <a:spAutoFit/>
          </a:bodyPr>
          <a:lstStyle/>
          <a:p>
            <a:pPr algn="ctr"/>
            <a:r>
              <a:rPr lang="en-US" sz="1200" b="1" spc="300" dirty="0">
                <a:solidFill>
                  <a:schemeClr val="bg1"/>
                </a:solidFill>
                <a:latin typeface="Calibri" panose="020F0502020204030204" pitchFamily="34" charset="0"/>
                <a:cs typeface="Calibri" panose="020F0502020204030204" pitchFamily="34" charset="0"/>
              </a:rPr>
              <a:t>Stage 3</a:t>
            </a:r>
          </a:p>
        </p:txBody>
      </p:sp>
      <p:pic>
        <p:nvPicPr>
          <p:cNvPr id="15" name="Content Placeholder 3" descr="shutterstock_506738992.jpg">
            <a:extLst>
              <a:ext uri="{FF2B5EF4-FFF2-40B4-BE49-F238E27FC236}">
                <a16:creationId xmlns:a16="http://schemas.microsoft.com/office/drawing/2014/main" id="{2CE7EA75-3076-2D46-952D-AE0D63B560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8" r="-296"/>
          <a:stretch/>
        </p:blipFill>
        <p:spPr>
          <a:xfrm>
            <a:off x="746891" y="1670405"/>
            <a:ext cx="2311735" cy="1723160"/>
          </a:xfrm>
          <a:prstGeom prst="rect">
            <a:avLst/>
          </a:prstGeom>
        </p:spPr>
      </p:pic>
      <p:sp>
        <p:nvSpPr>
          <p:cNvPr id="4" name="Rectangle 3">
            <a:extLst>
              <a:ext uri="{FF2B5EF4-FFF2-40B4-BE49-F238E27FC236}">
                <a16:creationId xmlns:a16="http://schemas.microsoft.com/office/drawing/2014/main" id="{423BD747-46DE-5942-BDE0-D88EC8A12E3A}"/>
              </a:ext>
            </a:extLst>
          </p:cNvPr>
          <p:cNvSpPr/>
          <p:nvPr/>
        </p:nvSpPr>
        <p:spPr>
          <a:xfrm>
            <a:off x="480529" y="1317805"/>
            <a:ext cx="2844463" cy="4222389"/>
          </a:xfrm>
          <a:prstGeom prst="rect">
            <a:avLst/>
          </a:prstGeom>
          <a:noFill/>
          <a:ln>
            <a:solidFill>
              <a:srgbClr val="97A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box&#10;&#10;Description automatically generated">
            <a:extLst>
              <a:ext uri="{FF2B5EF4-FFF2-40B4-BE49-F238E27FC236}">
                <a16:creationId xmlns:a16="http://schemas.microsoft.com/office/drawing/2014/main" id="{3B8C27F8-134C-894C-942A-543288677F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893" y="3598333"/>
            <a:ext cx="2311734" cy="1533682"/>
          </a:xfrm>
          <a:prstGeom prst="rect">
            <a:avLst/>
          </a:prstGeom>
        </p:spPr>
      </p:pic>
      <p:sp>
        <p:nvSpPr>
          <p:cNvPr id="17" name="Rectangle 16">
            <a:extLst>
              <a:ext uri="{FF2B5EF4-FFF2-40B4-BE49-F238E27FC236}">
                <a16:creationId xmlns:a16="http://schemas.microsoft.com/office/drawing/2014/main" id="{45DAD834-317B-D345-98B2-789D4ED4D9DE}"/>
              </a:ext>
            </a:extLst>
          </p:cNvPr>
          <p:cNvSpPr/>
          <p:nvPr/>
        </p:nvSpPr>
        <p:spPr>
          <a:xfrm>
            <a:off x="3591354" y="1317805"/>
            <a:ext cx="3695425" cy="4222389"/>
          </a:xfrm>
          <a:prstGeom prst="rect">
            <a:avLst/>
          </a:prstGeom>
          <a:noFill/>
          <a:ln>
            <a:solidFill>
              <a:srgbClr val="97A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2FF04A-C7C1-294D-8D07-BDC08504A491}"/>
              </a:ext>
            </a:extLst>
          </p:cNvPr>
          <p:cNvSpPr/>
          <p:nvPr/>
        </p:nvSpPr>
        <p:spPr>
          <a:xfrm>
            <a:off x="7538189" y="1317805"/>
            <a:ext cx="4044211" cy="4222389"/>
          </a:xfrm>
          <a:prstGeom prst="rect">
            <a:avLst/>
          </a:prstGeom>
          <a:noFill/>
          <a:ln>
            <a:solidFill>
              <a:srgbClr val="97A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screenshot of a computer&#10;&#10;Description automatically generated with low confidence">
            <a:extLst>
              <a:ext uri="{FF2B5EF4-FFF2-40B4-BE49-F238E27FC236}">
                <a16:creationId xmlns:a16="http://schemas.microsoft.com/office/drawing/2014/main" id="{488D225D-B95D-9B42-BAB4-AF92BCD3E5EA}"/>
              </a:ext>
            </a:extLst>
          </p:cNvPr>
          <p:cNvPicPr>
            <a:picLocks noChangeAspect="1"/>
          </p:cNvPicPr>
          <p:nvPr/>
        </p:nvPicPr>
        <p:blipFill>
          <a:blip r:embed="rId5"/>
          <a:stretch>
            <a:fillRect/>
          </a:stretch>
        </p:blipFill>
        <p:spPr>
          <a:xfrm>
            <a:off x="3724536" y="2218478"/>
            <a:ext cx="3429059" cy="2017822"/>
          </a:xfrm>
          <a:prstGeom prst="rect">
            <a:avLst/>
          </a:prstGeom>
        </p:spPr>
      </p:pic>
      <p:pic>
        <p:nvPicPr>
          <p:cNvPr id="63" name="Picture 62" descr="Logo&#10;&#10;Description automatically generated with medium confidence">
            <a:extLst>
              <a:ext uri="{FF2B5EF4-FFF2-40B4-BE49-F238E27FC236}">
                <a16:creationId xmlns:a16="http://schemas.microsoft.com/office/drawing/2014/main" id="{E9AC5CB9-17DB-A848-B6C3-7D87A01A1300}"/>
              </a:ext>
            </a:extLst>
          </p:cNvPr>
          <p:cNvPicPr>
            <a:picLocks noChangeAspect="1"/>
          </p:cNvPicPr>
          <p:nvPr/>
        </p:nvPicPr>
        <p:blipFill>
          <a:blip r:embed="rId6"/>
          <a:stretch>
            <a:fillRect/>
          </a:stretch>
        </p:blipFill>
        <p:spPr>
          <a:xfrm>
            <a:off x="7776287" y="2261805"/>
            <a:ext cx="3651887" cy="1974495"/>
          </a:xfrm>
          <a:prstGeom prst="rect">
            <a:avLst/>
          </a:prstGeom>
        </p:spPr>
      </p:pic>
    </p:spTree>
    <p:extLst>
      <p:ext uri="{BB962C8B-B14F-4D97-AF65-F5344CB8AC3E}">
        <p14:creationId xmlns:p14="http://schemas.microsoft.com/office/powerpoint/2010/main" val="258883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4"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EAC7D2C9-789B-DE48-B13C-B95A493F1B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9534" y="2080216"/>
            <a:ext cx="6189933" cy="3524620"/>
          </a:xfrm>
          <a:prstGeom prst="rect">
            <a:avLst/>
          </a:prstGeom>
        </p:spPr>
      </p:pic>
      <p:pic>
        <p:nvPicPr>
          <p:cNvPr id="5" name="Picture 4" descr="Diagram&#10;&#10;Description automatically generated">
            <a:extLst>
              <a:ext uri="{FF2B5EF4-FFF2-40B4-BE49-F238E27FC236}">
                <a16:creationId xmlns:a16="http://schemas.microsoft.com/office/drawing/2014/main" id="{15BFF3FE-BC28-DF4E-9EBB-5750C351B6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533" y="622573"/>
            <a:ext cx="5723467" cy="3219953"/>
          </a:xfrm>
          <a:prstGeom prst="rect">
            <a:avLst/>
          </a:prstGeom>
        </p:spPr>
      </p:pic>
    </p:spTree>
    <p:extLst>
      <p:ext uri="{BB962C8B-B14F-4D97-AF65-F5344CB8AC3E}">
        <p14:creationId xmlns:p14="http://schemas.microsoft.com/office/powerpoint/2010/main" val="1556284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53C34-342B-1942-A961-99508B03170A}"/>
              </a:ext>
            </a:extLst>
          </p:cNvPr>
          <p:cNvSpPr txBox="1"/>
          <p:nvPr/>
        </p:nvSpPr>
        <p:spPr>
          <a:xfrm>
            <a:off x="-76200" y="2713095"/>
            <a:ext cx="12344400" cy="707886"/>
          </a:xfrm>
          <a:prstGeom prst="rect">
            <a:avLst/>
          </a:prstGeom>
          <a:noFill/>
        </p:spPr>
        <p:txBody>
          <a:bodyPr wrap="square" rtlCol="0">
            <a:spAutoFit/>
          </a:bodyPr>
          <a:lstStyle/>
          <a:p>
            <a:pPr algn="ctr"/>
            <a:r>
              <a:rPr lang="en-US" sz="4000" b="1" spc="300" dirty="0">
                <a:solidFill>
                  <a:srgbClr val="2C4A6C"/>
                </a:solidFill>
                <a:latin typeface="Calibri" panose="020F0502020204030204" pitchFamily="34" charset="0"/>
                <a:cs typeface="Calibri" panose="020F0502020204030204" pitchFamily="34" charset="0"/>
              </a:rPr>
              <a:t>Online Workshop Activities 2021</a:t>
            </a:r>
          </a:p>
        </p:txBody>
      </p:sp>
    </p:spTree>
    <p:extLst>
      <p:ext uri="{BB962C8B-B14F-4D97-AF65-F5344CB8AC3E}">
        <p14:creationId xmlns:p14="http://schemas.microsoft.com/office/powerpoint/2010/main" val="3119940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3BC07B-1E33-D04A-B32A-0C9B9AAFD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7750" y="482600"/>
            <a:ext cx="7556500" cy="5321300"/>
          </a:xfrm>
          <a:prstGeom prst="rect">
            <a:avLst/>
          </a:prstGeom>
        </p:spPr>
      </p:pic>
    </p:spTree>
    <p:extLst>
      <p:ext uri="{BB962C8B-B14F-4D97-AF65-F5344CB8AC3E}">
        <p14:creationId xmlns:p14="http://schemas.microsoft.com/office/powerpoint/2010/main" val="3236314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hiteboard&#10;&#10;Description automatically generated">
            <a:extLst>
              <a:ext uri="{FF2B5EF4-FFF2-40B4-BE49-F238E27FC236}">
                <a16:creationId xmlns:a16="http://schemas.microsoft.com/office/drawing/2014/main" id="{D1441EC8-73AC-9F44-92F3-745ED3EC42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4955" y="531170"/>
            <a:ext cx="8144933" cy="4117940"/>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B8334F35-1BB7-7143-B868-2DBB09819D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0089" y="2878667"/>
            <a:ext cx="4899379" cy="2834102"/>
          </a:xfrm>
          <a:prstGeom prst="rect">
            <a:avLst/>
          </a:prstGeom>
        </p:spPr>
      </p:pic>
    </p:spTree>
    <p:extLst>
      <p:ext uri="{BB962C8B-B14F-4D97-AF65-F5344CB8AC3E}">
        <p14:creationId xmlns:p14="http://schemas.microsoft.com/office/powerpoint/2010/main" val="1028606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1BDFF5BF-B9D2-3B4D-A75A-4D97454272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1603" y="827569"/>
            <a:ext cx="3527150" cy="2283078"/>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7E89DA93-2541-7848-87EA-3713FF40B4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1143" y="827569"/>
            <a:ext cx="3764996" cy="2283078"/>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FADF2581-8416-A948-BA54-1D347B12E6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25734" y="3230163"/>
            <a:ext cx="3654747" cy="2278520"/>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30117486-80A8-1E4A-A991-B03AE1FC2A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9028" y="3221049"/>
            <a:ext cx="3563606" cy="2287634"/>
          </a:xfrm>
          <a:prstGeom prst="rect">
            <a:avLst/>
          </a:prstGeom>
        </p:spPr>
      </p:pic>
      <p:pic>
        <p:nvPicPr>
          <p:cNvPr id="11" name="Picture 10" descr="Text, whiteboard&#10;&#10;Description automatically generated">
            <a:extLst>
              <a:ext uri="{FF2B5EF4-FFF2-40B4-BE49-F238E27FC236}">
                <a16:creationId xmlns:a16="http://schemas.microsoft.com/office/drawing/2014/main" id="{667ECD29-994A-F24A-9DAB-294938350C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93581" y="3221199"/>
            <a:ext cx="3932727" cy="2287635"/>
          </a:xfrm>
          <a:prstGeom prst="rect">
            <a:avLst/>
          </a:prstGeom>
        </p:spPr>
      </p:pic>
    </p:spTree>
    <p:extLst>
      <p:ext uri="{BB962C8B-B14F-4D97-AF65-F5344CB8AC3E}">
        <p14:creationId xmlns:p14="http://schemas.microsoft.com/office/powerpoint/2010/main" val="3425540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F0A1BAA-0920-5947-9741-4C99A891B573}"/>
              </a:ext>
            </a:extLst>
          </p:cNvPr>
          <p:cNvGrpSpPr/>
          <p:nvPr/>
        </p:nvGrpSpPr>
        <p:grpSpPr>
          <a:xfrm>
            <a:off x="1338120" y="677334"/>
            <a:ext cx="9515760" cy="5165900"/>
            <a:chOff x="1050640" y="841799"/>
            <a:chExt cx="8306557" cy="4625267"/>
          </a:xfrm>
        </p:grpSpPr>
        <p:pic>
          <p:nvPicPr>
            <p:cNvPr id="3" name="Picture 2" descr="A picture containing text, screenshot, display, several&#10;&#10;Description automatically generated">
              <a:extLst>
                <a:ext uri="{FF2B5EF4-FFF2-40B4-BE49-F238E27FC236}">
                  <a16:creationId xmlns:a16="http://schemas.microsoft.com/office/drawing/2014/main" id="{CEF5852C-5950-7E4C-8EF7-FA745E8489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40" y="863599"/>
              <a:ext cx="4435761" cy="2410816"/>
            </a:xfrm>
            <a:prstGeom prst="rect">
              <a:avLst/>
            </a:prstGeom>
          </p:spPr>
        </p:pic>
        <p:pic>
          <p:nvPicPr>
            <p:cNvPr id="7" name="Picture 6" descr="A group of people working on laptops&#10;&#10;Description automatically generated with low confidence">
              <a:extLst>
                <a:ext uri="{FF2B5EF4-FFF2-40B4-BE49-F238E27FC236}">
                  <a16:creationId xmlns:a16="http://schemas.microsoft.com/office/drawing/2014/main" id="{69E21770-B2B8-9346-8444-25ED21820F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0640" y="3486371"/>
              <a:ext cx="4435761" cy="1980695"/>
            </a:xfrm>
            <a:prstGeom prst="rect">
              <a:avLst/>
            </a:prstGeom>
          </p:spPr>
        </p:pic>
        <p:pic>
          <p:nvPicPr>
            <p:cNvPr id="9" name="Picture 8" descr="A picture containing flower, plant&#10;&#10;Description automatically generated">
              <a:extLst>
                <a:ext uri="{FF2B5EF4-FFF2-40B4-BE49-F238E27FC236}">
                  <a16:creationId xmlns:a16="http://schemas.microsoft.com/office/drawing/2014/main" id="{9055DF71-8222-C442-A7B3-84BB535207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1750" y="2847200"/>
              <a:ext cx="3705447" cy="2619866"/>
            </a:xfrm>
            <a:prstGeom prst="rect">
              <a:avLst/>
            </a:prstGeom>
          </p:spPr>
        </p:pic>
        <p:pic>
          <p:nvPicPr>
            <p:cNvPr id="11" name="Picture 10" descr="A picture containing text, indoor, wall, person&#10;&#10;Description automatically generated">
              <a:extLst>
                <a:ext uri="{FF2B5EF4-FFF2-40B4-BE49-F238E27FC236}">
                  <a16:creationId xmlns:a16="http://schemas.microsoft.com/office/drawing/2014/main" id="{5708FEB2-C104-344F-8FF8-A81CA15C24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51750" y="841799"/>
              <a:ext cx="3705446" cy="1833667"/>
            </a:xfrm>
            <a:prstGeom prst="rect">
              <a:avLst/>
            </a:prstGeom>
          </p:spPr>
        </p:pic>
      </p:grpSp>
    </p:spTree>
    <p:extLst>
      <p:ext uri="{BB962C8B-B14F-4D97-AF65-F5344CB8AC3E}">
        <p14:creationId xmlns:p14="http://schemas.microsoft.com/office/powerpoint/2010/main" val="2027390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9029B-6BB4-A248-8388-9F1CDE6C36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16" y="2939455"/>
            <a:ext cx="2875652" cy="2444305"/>
          </a:xfrm>
          <a:prstGeom prst="rect">
            <a:avLst/>
          </a:prstGeom>
        </p:spPr>
      </p:pic>
      <p:pic>
        <p:nvPicPr>
          <p:cNvPr id="7" name="Picture 6" descr="A picture containing indoor, accessory, bag&#10;&#10;Description automatically generated">
            <a:extLst>
              <a:ext uri="{FF2B5EF4-FFF2-40B4-BE49-F238E27FC236}">
                <a16:creationId xmlns:a16="http://schemas.microsoft.com/office/drawing/2014/main" id="{486FA76C-2B97-A148-B381-D0091932FD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316" y="917321"/>
            <a:ext cx="2875653" cy="1916353"/>
          </a:xfrm>
          <a:prstGeom prst="rect">
            <a:avLst/>
          </a:prstGeom>
        </p:spPr>
      </p:pic>
      <p:grpSp>
        <p:nvGrpSpPr>
          <p:cNvPr id="11" name="Group 10">
            <a:extLst>
              <a:ext uri="{FF2B5EF4-FFF2-40B4-BE49-F238E27FC236}">
                <a16:creationId xmlns:a16="http://schemas.microsoft.com/office/drawing/2014/main" id="{9BFEDE25-8ADB-D34A-A371-A2A25402D8BA}"/>
              </a:ext>
            </a:extLst>
          </p:cNvPr>
          <p:cNvGrpSpPr/>
          <p:nvPr/>
        </p:nvGrpSpPr>
        <p:grpSpPr>
          <a:xfrm>
            <a:off x="3759198" y="917321"/>
            <a:ext cx="7641872" cy="4452052"/>
            <a:chOff x="3759198" y="917321"/>
            <a:chExt cx="7641872" cy="4452052"/>
          </a:xfrm>
        </p:grpSpPr>
        <p:pic>
          <p:nvPicPr>
            <p:cNvPr id="3" name="Picture 2" descr="A picture containing text, indoor, different, several&#10;&#10;Description automatically generated">
              <a:extLst>
                <a:ext uri="{FF2B5EF4-FFF2-40B4-BE49-F238E27FC236}">
                  <a16:creationId xmlns:a16="http://schemas.microsoft.com/office/drawing/2014/main" id="{2B893589-4DAB-9941-A2E7-53F2A82791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59198" y="918828"/>
              <a:ext cx="6085109" cy="4450545"/>
            </a:xfrm>
            <a:prstGeom prst="rect">
              <a:avLst/>
            </a:prstGeom>
            <a:ln w="38100">
              <a:solidFill>
                <a:schemeClr val="tx1"/>
              </a:solidFill>
            </a:ln>
          </p:spPr>
        </p:pic>
        <p:pic>
          <p:nvPicPr>
            <p:cNvPr id="10" name="Picture 9" descr="A picture containing text, indoor, different, several&#10;&#10;Description automatically generated">
              <a:extLst>
                <a:ext uri="{FF2B5EF4-FFF2-40B4-BE49-F238E27FC236}">
                  <a16:creationId xmlns:a16="http://schemas.microsoft.com/office/drawing/2014/main" id="{B9052B65-319C-3341-8D31-C8634DA7E1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601200" y="917321"/>
              <a:ext cx="1799870" cy="4450545"/>
            </a:xfrm>
            <a:prstGeom prst="rect">
              <a:avLst/>
            </a:prstGeom>
            <a:ln w="38100">
              <a:solidFill>
                <a:schemeClr val="tx1"/>
              </a:solidFill>
            </a:ln>
          </p:spPr>
        </p:pic>
      </p:grpSp>
    </p:spTree>
    <p:extLst>
      <p:ext uri="{BB962C8B-B14F-4D97-AF65-F5344CB8AC3E}">
        <p14:creationId xmlns:p14="http://schemas.microsoft.com/office/powerpoint/2010/main" val="686381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615651" y="456295"/>
            <a:ext cx="6721812" cy="5323425"/>
            <a:chOff x="2449513" y="456295"/>
            <a:chExt cx="6721812" cy="5323425"/>
          </a:xfrm>
        </p:grpSpPr>
        <p:grpSp>
          <p:nvGrpSpPr>
            <p:cNvPr id="2" name="Group 1"/>
            <p:cNvGrpSpPr/>
            <p:nvPr/>
          </p:nvGrpSpPr>
          <p:grpSpPr>
            <a:xfrm>
              <a:off x="6482988" y="456295"/>
              <a:ext cx="2677562" cy="1773681"/>
              <a:chOff x="1633312" y="482564"/>
              <a:chExt cx="4171950" cy="2578763"/>
            </a:xfrm>
          </p:grpSpPr>
          <p:pic>
            <p:nvPicPr>
              <p:cNvPr id="7" name="Picture 6" descr="A close-up of a necklace&#10;&#10;Description automatically generated with low confidence">
                <a:extLst>
                  <a:ext uri="{FF2B5EF4-FFF2-40B4-BE49-F238E27FC236}">
                    <a16:creationId xmlns:a16="http://schemas.microsoft.com/office/drawing/2014/main" id="{5A8B3AAA-0201-F248-9B3B-1BC4C9A01F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2140" y="682404"/>
                <a:ext cx="2157376" cy="2157376"/>
              </a:xfrm>
              <a:prstGeom prst="rect">
                <a:avLst/>
              </a:prstGeom>
            </p:spPr>
          </p:pic>
          <p:pic>
            <p:nvPicPr>
              <p:cNvPr id="15" name="Picture 14" descr="A pair of earrings&#10;&#10;Description automatically generated with medium confidence">
                <a:extLst>
                  <a:ext uri="{FF2B5EF4-FFF2-40B4-BE49-F238E27FC236}">
                    <a16:creationId xmlns:a16="http://schemas.microsoft.com/office/drawing/2014/main" id="{BE9FD91C-D550-6247-A0C2-F5E0795B50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5932" y="1754086"/>
                <a:ext cx="1099982" cy="1099982"/>
              </a:xfrm>
              <a:prstGeom prst="rect">
                <a:avLst/>
              </a:prstGeom>
            </p:spPr>
          </p:pic>
          <p:pic>
            <p:nvPicPr>
              <p:cNvPr id="17" name="Picture 16" descr="A pair of earrings&#10;&#10;Description automatically generated with low confidence">
                <a:extLst>
                  <a:ext uri="{FF2B5EF4-FFF2-40B4-BE49-F238E27FC236}">
                    <a16:creationId xmlns:a16="http://schemas.microsoft.com/office/drawing/2014/main" id="{ECEE85A4-2035-2B40-B1B4-FE0E32284C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5932" y="654103"/>
                <a:ext cx="1099983" cy="1099983"/>
              </a:xfrm>
              <a:prstGeom prst="rect">
                <a:avLst/>
              </a:prstGeom>
            </p:spPr>
          </p:pic>
          <p:sp>
            <p:nvSpPr>
              <p:cNvPr id="18" name="Rectangle 17">
                <a:extLst>
                  <a:ext uri="{FF2B5EF4-FFF2-40B4-BE49-F238E27FC236}">
                    <a16:creationId xmlns:a16="http://schemas.microsoft.com/office/drawing/2014/main" id="{CD257D44-7550-8648-AC5D-3B22A29FAFE8}"/>
                  </a:ext>
                </a:extLst>
              </p:cNvPr>
              <p:cNvSpPr/>
              <p:nvPr/>
            </p:nvSpPr>
            <p:spPr>
              <a:xfrm>
                <a:off x="1633312" y="482564"/>
                <a:ext cx="4171950" cy="2578763"/>
              </a:xfrm>
              <a:prstGeom prst="rect">
                <a:avLst/>
              </a:prstGeom>
              <a:noFill/>
              <a:ln w="28575">
                <a:solidFill>
                  <a:srgbClr val="97A7B5">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6482988" y="2352017"/>
              <a:ext cx="2677562" cy="1655053"/>
              <a:chOff x="6096000" y="502352"/>
              <a:chExt cx="4171950" cy="2578763"/>
            </a:xfrm>
          </p:grpSpPr>
          <p:pic>
            <p:nvPicPr>
              <p:cNvPr id="3" name="Picture 2" descr="A close-up of a necklace&#10;&#10;Description automatically generated with medium confidence">
                <a:extLst>
                  <a:ext uri="{FF2B5EF4-FFF2-40B4-BE49-F238E27FC236}">
                    <a16:creationId xmlns:a16="http://schemas.microsoft.com/office/drawing/2014/main" id="{1AF0E1D5-C40C-9D4C-9F75-06A3F232A2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09142" y="550055"/>
                <a:ext cx="2447772" cy="2447772"/>
              </a:xfrm>
              <a:prstGeom prst="rect">
                <a:avLst/>
              </a:prstGeom>
            </p:spPr>
          </p:pic>
          <p:pic>
            <p:nvPicPr>
              <p:cNvPr id="13" name="Picture 12" descr="A picture containing accessory&#10;&#10;Description automatically generated">
                <a:extLst>
                  <a:ext uri="{FF2B5EF4-FFF2-40B4-BE49-F238E27FC236}">
                    <a16:creationId xmlns:a16="http://schemas.microsoft.com/office/drawing/2014/main" id="{F23C22D8-64A3-B943-9282-FECDA07095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45855" y="1438979"/>
                <a:ext cx="1415089" cy="1415089"/>
              </a:xfrm>
              <a:prstGeom prst="rect">
                <a:avLst/>
              </a:prstGeom>
            </p:spPr>
          </p:pic>
          <p:sp>
            <p:nvSpPr>
              <p:cNvPr id="20" name="Rectangle 19">
                <a:extLst>
                  <a:ext uri="{FF2B5EF4-FFF2-40B4-BE49-F238E27FC236}">
                    <a16:creationId xmlns:a16="http://schemas.microsoft.com/office/drawing/2014/main" id="{00D9D95A-8ADA-6D41-B370-2AFA24DAA2F6}"/>
                  </a:ext>
                </a:extLst>
              </p:cNvPr>
              <p:cNvSpPr/>
              <p:nvPr/>
            </p:nvSpPr>
            <p:spPr>
              <a:xfrm>
                <a:off x="6096000" y="502352"/>
                <a:ext cx="4171950" cy="2578763"/>
              </a:xfrm>
              <a:prstGeom prst="rect">
                <a:avLst/>
              </a:prstGeom>
              <a:noFill/>
              <a:ln w="28575">
                <a:solidFill>
                  <a:srgbClr val="97A7B5">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493763" y="4124666"/>
              <a:ext cx="2677562" cy="1655053"/>
              <a:chOff x="6096000" y="3254339"/>
              <a:chExt cx="4171950" cy="2578763"/>
            </a:xfrm>
          </p:grpSpPr>
          <p:pic>
            <p:nvPicPr>
              <p:cNvPr id="9" name="Picture 8" descr="A picture containing accessory, necklet&#10;&#10;Description automatically generated">
                <a:extLst>
                  <a:ext uri="{FF2B5EF4-FFF2-40B4-BE49-F238E27FC236}">
                    <a16:creationId xmlns:a16="http://schemas.microsoft.com/office/drawing/2014/main" id="{71CC0588-9621-6A40-BB45-6C43388FA59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62490" y="3460870"/>
                <a:ext cx="2157376" cy="2157376"/>
              </a:xfrm>
              <a:prstGeom prst="rect">
                <a:avLst/>
              </a:prstGeom>
            </p:spPr>
          </p:pic>
          <p:sp>
            <p:nvSpPr>
              <p:cNvPr id="21" name="Rectangle 20">
                <a:extLst>
                  <a:ext uri="{FF2B5EF4-FFF2-40B4-BE49-F238E27FC236}">
                    <a16:creationId xmlns:a16="http://schemas.microsoft.com/office/drawing/2014/main" id="{DD261CCC-805E-EA42-AB95-B25422B3AD09}"/>
                  </a:ext>
                </a:extLst>
              </p:cNvPr>
              <p:cNvSpPr/>
              <p:nvPr/>
            </p:nvSpPr>
            <p:spPr>
              <a:xfrm>
                <a:off x="6096000" y="3254339"/>
                <a:ext cx="4171950" cy="2578763"/>
              </a:xfrm>
              <a:prstGeom prst="rect">
                <a:avLst/>
              </a:prstGeom>
              <a:noFill/>
              <a:ln w="28575">
                <a:solidFill>
                  <a:srgbClr val="97A7B5">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449513" y="456296"/>
              <a:ext cx="3940990" cy="5323424"/>
              <a:chOff x="1738313" y="152404"/>
              <a:chExt cx="4171950" cy="5833102"/>
            </a:xfrm>
          </p:grpSpPr>
          <p:pic>
            <p:nvPicPr>
              <p:cNvPr id="11" name="Picture 10" descr="A group of colorful gummy bears&#10;&#10;Description automatically generated with low confidence">
                <a:extLst>
                  <a:ext uri="{FF2B5EF4-FFF2-40B4-BE49-F238E27FC236}">
                    <a16:creationId xmlns:a16="http://schemas.microsoft.com/office/drawing/2014/main" id="{A877A584-5922-6E47-A090-6E84241E884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081977" y="3759200"/>
                <a:ext cx="2612915" cy="2022610"/>
              </a:xfrm>
              <a:prstGeom prst="rect">
                <a:avLst/>
              </a:prstGeom>
            </p:spPr>
          </p:pic>
          <p:sp>
            <p:nvSpPr>
              <p:cNvPr id="19" name="Rectangle 18">
                <a:extLst>
                  <a:ext uri="{FF2B5EF4-FFF2-40B4-BE49-F238E27FC236}">
                    <a16:creationId xmlns:a16="http://schemas.microsoft.com/office/drawing/2014/main" id="{C66756B2-E960-E047-AA8F-A6B27E21D76E}"/>
                  </a:ext>
                </a:extLst>
              </p:cNvPr>
              <p:cNvSpPr/>
              <p:nvPr/>
            </p:nvSpPr>
            <p:spPr>
              <a:xfrm>
                <a:off x="1738313" y="152404"/>
                <a:ext cx="4171950" cy="5833102"/>
              </a:xfrm>
              <a:prstGeom prst="rect">
                <a:avLst/>
              </a:prstGeom>
              <a:noFill/>
              <a:ln w="28575">
                <a:solidFill>
                  <a:srgbClr val="97A7B5">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accessory, colorful, decorated&#10;&#10;Description automatically generated">
                <a:extLst>
                  <a:ext uri="{FF2B5EF4-FFF2-40B4-BE49-F238E27FC236}">
                    <a16:creationId xmlns:a16="http://schemas.microsoft.com/office/drawing/2014/main" id="{04F2C31B-ABE5-2542-90A5-E247DD52F77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986187" y="292108"/>
                <a:ext cx="3755780" cy="3505192"/>
              </a:xfrm>
              <a:prstGeom prst="rect">
                <a:avLst/>
              </a:prstGeom>
            </p:spPr>
          </p:pic>
        </p:grpSp>
      </p:grpSp>
    </p:spTree>
    <p:extLst>
      <p:ext uri="{BB962C8B-B14F-4D97-AF65-F5344CB8AC3E}">
        <p14:creationId xmlns:p14="http://schemas.microsoft.com/office/powerpoint/2010/main" val="298782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5B2AFD83-0267-1540-8220-8D43AD2728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0400" y="665914"/>
            <a:ext cx="7332133" cy="4871285"/>
          </a:xfrm>
          <a:prstGeom prst="rect">
            <a:avLst/>
          </a:prstGeom>
        </p:spPr>
      </p:pic>
      <p:sp>
        <p:nvSpPr>
          <p:cNvPr id="4" name="Oval 3">
            <a:extLst>
              <a:ext uri="{FF2B5EF4-FFF2-40B4-BE49-F238E27FC236}">
                <a16:creationId xmlns:a16="http://schemas.microsoft.com/office/drawing/2014/main" id="{90BAEC36-B913-464B-81AF-16BDA6ED7DEB}"/>
              </a:ext>
            </a:extLst>
          </p:cNvPr>
          <p:cNvSpPr/>
          <p:nvPr/>
        </p:nvSpPr>
        <p:spPr>
          <a:xfrm>
            <a:off x="3200400" y="3996267"/>
            <a:ext cx="829733" cy="829733"/>
          </a:xfrm>
          <a:prstGeom prst="ellipse">
            <a:avLst/>
          </a:prstGeom>
          <a:noFill/>
          <a:ln w="38100">
            <a:solidFill>
              <a:srgbClr val="2C4A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2942571-01C9-7D45-8272-C50B47C2CFB2}"/>
              </a:ext>
            </a:extLst>
          </p:cNvPr>
          <p:cNvCxnSpPr>
            <a:cxnSpLocks/>
            <a:stCxn id="4" idx="6"/>
          </p:cNvCxnSpPr>
          <p:nvPr/>
        </p:nvCxnSpPr>
        <p:spPr>
          <a:xfrm>
            <a:off x="4030133" y="4411134"/>
            <a:ext cx="4491015" cy="0"/>
          </a:xfrm>
          <a:prstGeom prst="line">
            <a:avLst/>
          </a:prstGeom>
          <a:ln w="38100">
            <a:solidFill>
              <a:srgbClr val="2C4A6C"/>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8538081" y="1253067"/>
            <a:ext cx="2929468" cy="3894666"/>
            <a:chOff x="8538081" y="1253067"/>
            <a:chExt cx="2929468" cy="3894666"/>
          </a:xfrm>
        </p:grpSpPr>
        <p:sp>
          <p:nvSpPr>
            <p:cNvPr id="7" name="TextBox 6">
              <a:extLst>
                <a:ext uri="{FF2B5EF4-FFF2-40B4-BE49-F238E27FC236}">
                  <a16:creationId xmlns:a16="http://schemas.microsoft.com/office/drawing/2014/main" id="{A9DE7CD4-79ED-EF40-9AF8-E31C8FE5725A}"/>
                </a:ext>
              </a:extLst>
            </p:cNvPr>
            <p:cNvSpPr txBox="1"/>
            <p:nvPr/>
          </p:nvSpPr>
          <p:spPr>
            <a:xfrm>
              <a:off x="8701620" y="1528523"/>
              <a:ext cx="2602390" cy="1938992"/>
            </a:xfrm>
            <a:prstGeom prst="rect">
              <a:avLst/>
            </a:prstGeom>
            <a:noFill/>
          </p:spPr>
          <p:txBody>
            <a:bodyPr wrap="square" rtlCol="0">
              <a:spAutoFit/>
            </a:bodyPr>
            <a:lstStyle/>
            <a:p>
              <a:pPr algn="ctr"/>
              <a:r>
                <a:rPr lang="en-US" sz="1200" b="1" spc="300" dirty="0">
                  <a:solidFill>
                    <a:srgbClr val="2C4A6C"/>
                  </a:solidFill>
                  <a:latin typeface="Calibri" panose="020F0502020204030204" pitchFamily="34" charset="0"/>
                  <a:cs typeface="Calibri" panose="020F0502020204030204" pitchFamily="34" charset="0"/>
                </a:rPr>
                <a:t>LIVING IN </a:t>
              </a:r>
              <a:r>
                <a:rPr lang="en-US" sz="1200" spc="300" dirty="0">
                  <a:solidFill>
                    <a:srgbClr val="2C4A6C"/>
                  </a:solidFill>
                  <a:latin typeface="Calibri" panose="020F0502020204030204" pitchFamily="34" charset="0"/>
                  <a:cs typeface="Calibri" panose="020F0502020204030204" pitchFamily="34" charset="0"/>
                </a:rPr>
                <a:t>East Java Indonesia, in a town named </a:t>
              </a:r>
              <a:r>
                <a:rPr lang="en-US" sz="1200" spc="300" dirty="0" err="1">
                  <a:solidFill>
                    <a:srgbClr val="2C4A6C"/>
                  </a:solidFill>
                  <a:latin typeface="Calibri" panose="020F0502020204030204" pitchFamily="34" charset="0"/>
                  <a:cs typeface="Calibri" panose="020F0502020204030204" pitchFamily="34" charset="0"/>
                </a:rPr>
                <a:t>Sidoarjo</a:t>
              </a:r>
              <a:r>
                <a:rPr lang="en-US" sz="1200" spc="300" dirty="0">
                  <a:solidFill>
                    <a:srgbClr val="2C4A6C"/>
                  </a:solidFill>
                  <a:latin typeface="Calibri" panose="020F0502020204030204" pitchFamily="34" charset="0"/>
                  <a:cs typeface="Calibri" panose="020F0502020204030204" pitchFamily="34" charset="0"/>
                </a:rPr>
                <a:t>.</a:t>
              </a:r>
            </a:p>
            <a:p>
              <a:pPr algn="ctr"/>
              <a:endParaRPr lang="en-US" sz="1200" b="1" spc="300" dirty="0">
                <a:solidFill>
                  <a:srgbClr val="2C4A6C"/>
                </a:solidFill>
                <a:latin typeface="Calibri" panose="020F0502020204030204" pitchFamily="34" charset="0"/>
                <a:cs typeface="Calibri" panose="020F0502020204030204" pitchFamily="34" charset="0"/>
              </a:endParaRPr>
            </a:p>
            <a:p>
              <a:pPr algn="ctr"/>
              <a:r>
                <a:rPr lang="en-US" sz="1200" b="1" spc="300" dirty="0">
                  <a:solidFill>
                    <a:srgbClr val="2C4A6C"/>
                  </a:solidFill>
                  <a:latin typeface="Calibri" panose="020F0502020204030204" pitchFamily="34" charset="0"/>
                  <a:cs typeface="Calibri" panose="020F0502020204030204" pitchFamily="34" charset="0"/>
                </a:rPr>
                <a:t>GRADUATED FROM </a:t>
              </a:r>
              <a:r>
                <a:rPr lang="en-US" sz="1200" spc="300" dirty="0">
                  <a:solidFill>
                    <a:srgbClr val="2C4A6C"/>
                  </a:solidFill>
                  <a:latin typeface="Calibri" panose="020F0502020204030204" pitchFamily="34" charset="0"/>
                  <a:cs typeface="Calibri" panose="020F0502020204030204" pitchFamily="34" charset="0"/>
                </a:rPr>
                <a:t>ITS Surabaya, East Java</a:t>
              </a:r>
            </a:p>
            <a:p>
              <a:pPr algn="ctr"/>
              <a:endParaRPr lang="en-US" sz="1200" b="1" spc="300" dirty="0">
                <a:solidFill>
                  <a:srgbClr val="2C4A6C"/>
                </a:solidFill>
                <a:latin typeface="Calibri" panose="020F0502020204030204" pitchFamily="34" charset="0"/>
                <a:cs typeface="Calibri" panose="020F0502020204030204" pitchFamily="34" charset="0"/>
              </a:endParaRPr>
            </a:p>
            <a:p>
              <a:pPr algn="ctr"/>
              <a:r>
                <a:rPr lang="en-US" sz="1200" b="1" spc="300" dirty="0">
                  <a:solidFill>
                    <a:srgbClr val="2C4A6C"/>
                  </a:solidFill>
                  <a:latin typeface="Calibri" panose="020F0502020204030204" pitchFamily="34" charset="0"/>
                  <a:cs typeface="Calibri" panose="020F0502020204030204" pitchFamily="34" charset="0"/>
                </a:rPr>
                <a:t>CURRENTLY </a:t>
              </a:r>
              <a:r>
                <a:rPr lang="en-US" sz="1200" spc="300" dirty="0">
                  <a:solidFill>
                    <a:srgbClr val="2C4A6C"/>
                  </a:solidFill>
                  <a:latin typeface="Calibri" panose="020F0502020204030204" pitchFamily="34" charset="0"/>
                  <a:cs typeface="Calibri" panose="020F0502020204030204" pitchFamily="34" charset="0"/>
                </a:rPr>
                <a:t>a freelance designer-maker</a:t>
              </a:r>
            </a:p>
            <a:p>
              <a:pPr algn="ctr"/>
              <a:endParaRPr lang="en-US" sz="1200" spc="300" dirty="0">
                <a:solidFill>
                  <a:srgbClr val="2C4A6C"/>
                </a:solidFill>
                <a:latin typeface="+mj-lt"/>
                <a:cs typeface="Calibri" panose="020F0502020204030204" pitchFamily="34" charset="0"/>
              </a:endParaRPr>
            </a:p>
          </p:txBody>
        </p:sp>
        <p:pic>
          <p:nvPicPr>
            <p:cNvPr id="9" name="Picture 8" descr="Text&#10;&#10;Description automatically generated with medium confidence">
              <a:extLst>
                <a:ext uri="{FF2B5EF4-FFF2-40B4-BE49-F238E27FC236}">
                  <a16:creationId xmlns:a16="http://schemas.microsoft.com/office/drawing/2014/main" id="{DF21A875-FFEE-2043-85D4-A99A02365A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32347" y="3742971"/>
              <a:ext cx="1633188" cy="1007527"/>
            </a:xfrm>
            <a:prstGeom prst="rect">
              <a:avLst/>
            </a:prstGeom>
          </p:spPr>
        </p:pic>
        <p:sp>
          <p:nvSpPr>
            <p:cNvPr id="10" name="Rectangle 9">
              <a:extLst>
                <a:ext uri="{FF2B5EF4-FFF2-40B4-BE49-F238E27FC236}">
                  <a16:creationId xmlns:a16="http://schemas.microsoft.com/office/drawing/2014/main" id="{78755002-55EB-D44A-9589-E17C79D0A0DB}"/>
                </a:ext>
              </a:extLst>
            </p:cNvPr>
            <p:cNvSpPr/>
            <p:nvPr/>
          </p:nvSpPr>
          <p:spPr>
            <a:xfrm>
              <a:off x="8538081" y="1253067"/>
              <a:ext cx="2929468" cy="3894666"/>
            </a:xfrm>
            <a:prstGeom prst="rect">
              <a:avLst/>
            </a:prstGeom>
            <a:noFill/>
            <a:ln w="38100">
              <a:solidFill>
                <a:srgbClr val="97A7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73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53C34-342B-1942-A961-99508B03170A}"/>
              </a:ext>
            </a:extLst>
          </p:cNvPr>
          <p:cNvSpPr txBox="1"/>
          <p:nvPr/>
        </p:nvSpPr>
        <p:spPr>
          <a:xfrm>
            <a:off x="0" y="983604"/>
            <a:ext cx="12192000" cy="707886"/>
          </a:xfrm>
          <a:prstGeom prst="rect">
            <a:avLst/>
          </a:prstGeom>
          <a:noFill/>
        </p:spPr>
        <p:txBody>
          <a:bodyPr wrap="square" rtlCol="0">
            <a:spAutoFit/>
          </a:bodyPr>
          <a:lstStyle/>
          <a:p>
            <a:pPr algn="ctr"/>
            <a:r>
              <a:rPr lang="en-US" sz="4000" b="1" spc="300" dirty="0">
                <a:solidFill>
                  <a:srgbClr val="2C4A6C"/>
                </a:solidFill>
                <a:latin typeface="Calibri" panose="020F0502020204030204" pitchFamily="34" charset="0"/>
                <a:cs typeface="Calibri" panose="020F0502020204030204" pitchFamily="34" charset="0"/>
              </a:rPr>
              <a:t>Key Findings</a:t>
            </a:r>
          </a:p>
        </p:txBody>
      </p:sp>
      <p:grpSp>
        <p:nvGrpSpPr>
          <p:cNvPr id="7" name="Group 6"/>
          <p:cNvGrpSpPr/>
          <p:nvPr/>
        </p:nvGrpSpPr>
        <p:grpSpPr>
          <a:xfrm>
            <a:off x="3947901" y="2912617"/>
            <a:ext cx="1067995" cy="1370506"/>
            <a:chOff x="3947901" y="2912617"/>
            <a:chExt cx="1067995" cy="1370506"/>
          </a:xfrm>
        </p:grpSpPr>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26339" y="2912617"/>
              <a:ext cx="711120" cy="711120"/>
            </a:xfrm>
            <a:prstGeom prst="rect">
              <a:avLst/>
            </a:prstGeom>
          </p:spPr>
        </p:pic>
        <p:sp>
          <p:nvSpPr>
            <p:cNvPr id="11" name="TextBox 10">
              <a:extLst>
                <a:ext uri="{FF2B5EF4-FFF2-40B4-BE49-F238E27FC236}">
                  <a16:creationId xmlns:a16="http://schemas.microsoft.com/office/drawing/2014/main" id="{47D8756A-3BCB-AF4C-A2A6-4CD06C6A08CD}"/>
                </a:ext>
              </a:extLst>
            </p:cNvPr>
            <p:cNvSpPr txBox="1"/>
            <p:nvPr/>
          </p:nvSpPr>
          <p:spPr>
            <a:xfrm>
              <a:off x="3947901" y="3759903"/>
              <a:ext cx="1067995" cy="523220"/>
            </a:xfrm>
            <a:prstGeom prst="rect">
              <a:avLst/>
            </a:prstGeom>
            <a:noFill/>
          </p:spPr>
          <p:txBody>
            <a:bodyPr wrap="square" rtlCol="0">
              <a:spAutoFit/>
            </a:bodyPr>
            <a:lstStyle/>
            <a:p>
              <a:pPr algn="ctr"/>
              <a:r>
                <a:rPr lang="en-US" sz="1400" b="1" spc="300" dirty="0">
                  <a:solidFill>
                    <a:srgbClr val="2C4A6C"/>
                  </a:solidFill>
                  <a:cs typeface="Calibri" panose="020F0502020204030204" pitchFamily="34" charset="0"/>
                </a:rPr>
                <a:t>Time </a:t>
              </a:r>
            </a:p>
            <a:p>
              <a:pPr algn="ctr"/>
              <a:r>
                <a:rPr lang="en-US" sz="1400" b="1" spc="300" dirty="0">
                  <a:solidFill>
                    <a:srgbClr val="2C4A6C"/>
                  </a:solidFill>
                  <a:cs typeface="Calibri" panose="020F0502020204030204" pitchFamily="34" charset="0"/>
                </a:rPr>
                <a:t>Scale</a:t>
              </a:r>
            </a:p>
          </p:txBody>
        </p:sp>
      </p:grpSp>
      <p:grpSp>
        <p:nvGrpSpPr>
          <p:cNvPr id="3" name="Group 2"/>
          <p:cNvGrpSpPr/>
          <p:nvPr/>
        </p:nvGrpSpPr>
        <p:grpSpPr>
          <a:xfrm>
            <a:off x="2075246" y="2912617"/>
            <a:ext cx="1706831" cy="1384820"/>
            <a:chOff x="2075246" y="2912617"/>
            <a:chExt cx="1706831" cy="1384820"/>
          </a:xfrm>
        </p:grpSpPr>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73102" y="2912617"/>
              <a:ext cx="711120" cy="711120"/>
            </a:xfrm>
            <a:prstGeom prst="rect">
              <a:avLst/>
            </a:prstGeom>
          </p:spPr>
        </p:pic>
        <p:sp>
          <p:nvSpPr>
            <p:cNvPr id="13" name="TextBox 12">
              <a:extLst>
                <a:ext uri="{FF2B5EF4-FFF2-40B4-BE49-F238E27FC236}">
                  <a16:creationId xmlns:a16="http://schemas.microsoft.com/office/drawing/2014/main" id="{47D8756A-3BCB-AF4C-A2A6-4CD06C6A08CD}"/>
                </a:ext>
              </a:extLst>
            </p:cNvPr>
            <p:cNvSpPr txBox="1"/>
            <p:nvPr/>
          </p:nvSpPr>
          <p:spPr>
            <a:xfrm>
              <a:off x="2075246" y="3774217"/>
              <a:ext cx="1706831" cy="523220"/>
            </a:xfrm>
            <a:prstGeom prst="rect">
              <a:avLst/>
            </a:prstGeom>
            <a:noFill/>
          </p:spPr>
          <p:txBody>
            <a:bodyPr wrap="square" rtlCol="0">
              <a:spAutoFit/>
            </a:bodyPr>
            <a:lstStyle/>
            <a:p>
              <a:pPr algn="ctr"/>
              <a:r>
                <a:rPr lang="en-US" sz="1400" b="1" spc="300" dirty="0">
                  <a:solidFill>
                    <a:srgbClr val="2C4A6C"/>
                  </a:solidFill>
                  <a:cs typeface="Calibri" panose="020F0502020204030204" pitchFamily="34" charset="0"/>
                </a:rPr>
                <a:t>Participants’ Contexts</a:t>
              </a:r>
            </a:p>
          </p:txBody>
        </p:sp>
      </p:grpSp>
      <p:grpSp>
        <p:nvGrpSpPr>
          <p:cNvPr id="8" name="Group 7"/>
          <p:cNvGrpSpPr/>
          <p:nvPr/>
        </p:nvGrpSpPr>
        <p:grpSpPr>
          <a:xfrm>
            <a:off x="5205489" y="2912617"/>
            <a:ext cx="1802527" cy="1387727"/>
            <a:chOff x="5205489" y="2912617"/>
            <a:chExt cx="1802527" cy="1387727"/>
          </a:xfrm>
        </p:grpSpPr>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51193" y="2912617"/>
              <a:ext cx="711120" cy="711120"/>
            </a:xfrm>
            <a:prstGeom prst="rect">
              <a:avLst/>
            </a:prstGeom>
          </p:spPr>
        </p:pic>
        <p:sp>
          <p:nvSpPr>
            <p:cNvPr id="14" name="TextBox 13">
              <a:extLst>
                <a:ext uri="{FF2B5EF4-FFF2-40B4-BE49-F238E27FC236}">
                  <a16:creationId xmlns:a16="http://schemas.microsoft.com/office/drawing/2014/main" id="{47D8756A-3BCB-AF4C-A2A6-4CD06C6A08CD}"/>
                </a:ext>
              </a:extLst>
            </p:cNvPr>
            <p:cNvSpPr txBox="1"/>
            <p:nvPr/>
          </p:nvSpPr>
          <p:spPr>
            <a:xfrm>
              <a:off x="5205489" y="3777124"/>
              <a:ext cx="1802527" cy="523220"/>
            </a:xfrm>
            <a:prstGeom prst="rect">
              <a:avLst/>
            </a:prstGeom>
            <a:noFill/>
          </p:spPr>
          <p:txBody>
            <a:bodyPr wrap="square" rtlCol="0">
              <a:spAutoFit/>
            </a:bodyPr>
            <a:lstStyle/>
            <a:p>
              <a:pPr algn="ctr"/>
              <a:r>
                <a:rPr lang="en-US" sz="1400" b="1" spc="300" dirty="0">
                  <a:solidFill>
                    <a:srgbClr val="2C4A6C"/>
                  </a:solidFill>
                  <a:cs typeface="Calibri" panose="020F0502020204030204" pitchFamily="34" charset="0"/>
                </a:rPr>
                <a:t>Online Infrastructure</a:t>
              </a:r>
            </a:p>
          </p:txBody>
        </p:sp>
      </p:grpSp>
      <p:grpSp>
        <p:nvGrpSpPr>
          <p:cNvPr id="12" name="Group 11"/>
          <p:cNvGrpSpPr/>
          <p:nvPr/>
        </p:nvGrpSpPr>
        <p:grpSpPr>
          <a:xfrm>
            <a:off x="7136160" y="2912617"/>
            <a:ext cx="1547415" cy="1387727"/>
            <a:chOff x="7136160" y="2912617"/>
            <a:chExt cx="1547415" cy="1387727"/>
          </a:xfrm>
        </p:grpSpPr>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38305" y="2912617"/>
              <a:ext cx="743126" cy="743126"/>
            </a:xfrm>
            <a:prstGeom prst="rect">
              <a:avLst/>
            </a:prstGeom>
          </p:spPr>
        </p:pic>
        <p:sp>
          <p:nvSpPr>
            <p:cNvPr id="15" name="TextBox 14">
              <a:extLst>
                <a:ext uri="{FF2B5EF4-FFF2-40B4-BE49-F238E27FC236}">
                  <a16:creationId xmlns:a16="http://schemas.microsoft.com/office/drawing/2014/main" id="{47D8756A-3BCB-AF4C-A2A6-4CD06C6A08CD}"/>
                </a:ext>
              </a:extLst>
            </p:cNvPr>
            <p:cNvSpPr txBox="1"/>
            <p:nvPr/>
          </p:nvSpPr>
          <p:spPr>
            <a:xfrm>
              <a:off x="7136160" y="3777124"/>
              <a:ext cx="1547415" cy="523220"/>
            </a:xfrm>
            <a:prstGeom prst="rect">
              <a:avLst/>
            </a:prstGeom>
            <a:noFill/>
          </p:spPr>
          <p:txBody>
            <a:bodyPr wrap="square" rtlCol="0">
              <a:spAutoFit/>
            </a:bodyPr>
            <a:lstStyle/>
            <a:p>
              <a:pPr algn="ctr"/>
              <a:r>
                <a:rPr lang="en-US" sz="1400" b="1" spc="300" dirty="0">
                  <a:solidFill>
                    <a:srgbClr val="2C4A6C"/>
                  </a:solidFill>
                  <a:cs typeface="Calibri" panose="020F0502020204030204" pitchFamily="34" charset="0"/>
                </a:rPr>
                <a:t>The Facilitators</a:t>
              </a:r>
            </a:p>
          </p:txBody>
        </p:sp>
      </p:grpSp>
      <p:grpSp>
        <p:nvGrpSpPr>
          <p:cNvPr id="17" name="Group 16"/>
          <p:cNvGrpSpPr/>
          <p:nvPr/>
        </p:nvGrpSpPr>
        <p:grpSpPr>
          <a:xfrm>
            <a:off x="9015990" y="2912617"/>
            <a:ext cx="1178462" cy="1387727"/>
            <a:chOff x="9015990" y="2912617"/>
            <a:chExt cx="1178462" cy="1387727"/>
          </a:xfrm>
        </p:grpSpPr>
        <p:pic>
          <p:nvPicPr>
            <p:cNvPr id="5" name="Picture 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249661" y="2912617"/>
              <a:ext cx="711120" cy="711120"/>
            </a:xfrm>
            <a:prstGeom prst="rect">
              <a:avLst/>
            </a:prstGeom>
          </p:spPr>
        </p:pic>
        <p:sp>
          <p:nvSpPr>
            <p:cNvPr id="16" name="TextBox 15">
              <a:extLst>
                <a:ext uri="{FF2B5EF4-FFF2-40B4-BE49-F238E27FC236}">
                  <a16:creationId xmlns:a16="http://schemas.microsoft.com/office/drawing/2014/main" id="{47D8756A-3BCB-AF4C-A2A6-4CD06C6A08CD}"/>
                </a:ext>
              </a:extLst>
            </p:cNvPr>
            <p:cNvSpPr txBox="1"/>
            <p:nvPr/>
          </p:nvSpPr>
          <p:spPr>
            <a:xfrm>
              <a:off x="9015990" y="3777124"/>
              <a:ext cx="1178462" cy="523220"/>
            </a:xfrm>
            <a:prstGeom prst="rect">
              <a:avLst/>
            </a:prstGeom>
            <a:noFill/>
          </p:spPr>
          <p:txBody>
            <a:bodyPr wrap="square" rtlCol="0">
              <a:spAutoFit/>
            </a:bodyPr>
            <a:lstStyle/>
            <a:p>
              <a:pPr algn="ctr"/>
              <a:r>
                <a:rPr lang="en-US" sz="1400" b="1" spc="300" dirty="0">
                  <a:solidFill>
                    <a:srgbClr val="2C4A6C"/>
                  </a:solidFill>
                  <a:cs typeface="Calibri" panose="020F0502020204030204" pitchFamily="34" charset="0"/>
                </a:rPr>
                <a:t>The</a:t>
              </a:r>
            </a:p>
            <a:p>
              <a:pPr algn="ctr"/>
              <a:r>
                <a:rPr lang="en-US" sz="1400" b="1" spc="300" dirty="0">
                  <a:solidFill>
                    <a:srgbClr val="2C4A6C"/>
                  </a:solidFill>
                  <a:cs typeface="Calibri" panose="020F0502020204030204" pitchFamily="34" charset="0"/>
                </a:rPr>
                <a:t>Toolkits</a:t>
              </a:r>
            </a:p>
          </p:txBody>
        </p:sp>
      </p:grpSp>
    </p:spTree>
    <p:extLst>
      <p:ext uri="{BB962C8B-B14F-4D97-AF65-F5344CB8AC3E}">
        <p14:creationId xmlns:p14="http://schemas.microsoft.com/office/powerpoint/2010/main" val="89310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D80AAD-B030-4E48-AEAE-EE141F443151}"/>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5"/>
          <a:stretch/>
        </p:blipFill>
        <p:spPr>
          <a:xfrm>
            <a:off x="0" y="-1"/>
            <a:ext cx="12192000" cy="6231467"/>
          </a:xfrm>
          <a:prstGeom prst="rect">
            <a:avLst/>
          </a:prstGeom>
          <a:solidFill>
            <a:schemeClr val="tx2">
              <a:lumMod val="50000"/>
            </a:schemeClr>
          </a:solidFill>
        </p:spPr>
      </p:pic>
      <p:sp>
        <p:nvSpPr>
          <p:cNvPr id="4" name="Rectangle 3">
            <a:extLst>
              <a:ext uri="{FF2B5EF4-FFF2-40B4-BE49-F238E27FC236}">
                <a16:creationId xmlns:a16="http://schemas.microsoft.com/office/drawing/2014/main" id="{824BC4F5-A693-F34F-8557-974AB073658B}"/>
              </a:ext>
            </a:extLst>
          </p:cNvPr>
          <p:cNvSpPr/>
          <p:nvPr/>
        </p:nvSpPr>
        <p:spPr>
          <a:xfrm>
            <a:off x="-2629" y="-1"/>
            <a:ext cx="12192000" cy="6231466"/>
          </a:xfrm>
          <a:prstGeom prst="rect">
            <a:avLst/>
          </a:prstGeom>
          <a:solidFill>
            <a:srgbClr val="2C4A6C">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35A27C0-9307-AB48-8D27-961D78B6A1C4}"/>
              </a:ext>
            </a:extLst>
          </p:cNvPr>
          <p:cNvSpPr txBox="1"/>
          <p:nvPr/>
        </p:nvSpPr>
        <p:spPr>
          <a:xfrm>
            <a:off x="3061805" y="1058377"/>
            <a:ext cx="6068390" cy="707886"/>
          </a:xfrm>
          <a:prstGeom prst="rect">
            <a:avLst/>
          </a:prstGeom>
          <a:noFill/>
        </p:spPr>
        <p:txBody>
          <a:bodyPr wrap="square" rtlCol="0">
            <a:spAutoFit/>
          </a:bodyPr>
          <a:lstStyle/>
          <a:p>
            <a:pPr algn="ctr"/>
            <a:r>
              <a:rPr lang="en-US" sz="4000" b="1" spc="300" dirty="0">
                <a:solidFill>
                  <a:schemeClr val="bg1"/>
                </a:solidFill>
                <a:latin typeface="Calibri Light" panose="020F0302020204030204" pitchFamily="34" charset="0"/>
                <a:cs typeface="Calibri Light" panose="020F0302020204030204" pitchFamily="34" charset="0"/>
              </a:rPr>
              <a:t>Thank you for listening</a:t>
            </a:r>
          </a:p>
        </p:txBody>
      </p:sp>
      <p:sp>
        <p:nvSpPr>
          <p:cNvPr id="7" name="TextBox 6">
            <a:extLst>
              <a:ext uri="{FF2B5EF4-FFF2-40B4-BE49-F238E27FC236}">
                <a16:creationId xmlns:a16="http://schemas.microsoft.com/office/drawing/2014/main" id="{0E66315B-EE04-CC49-8D52-8D607507C347}"/>
              </a:ext>
            </a:extLst>
          </p:cNvPr>
          <p:cNvSpPr txBox="1"/>
          <p:nvPr/>
        </p:nvSpPr>
        <p:spPr>
          <a:xfrm>
            <a:off x="3310758" y="2431334"/>
            <a:ext cx="5565227" cy="2554545"/>
          </a:xfrm>
          <a:prstGeom prst="rect">
            <a:avLst/>
          </a:prstGeom>
          <a:noFill/>
        </p:spPr>
        <p:txBody>
          <a:bodyPr wrap="square" rtlCol="0">
            <a:spAutoFit/>
          </a:bodyPr>
          <a:lstStyle/>
          <a:p>
            <a:pPr algn="ctr"/>
            <a:r>
              <a:rPr lang="en-US" sz="1600" b="1" spc="300" dirty="0">
                <a:solidFill>
                  <a:schemeClr val="bg1"/>
                </a:solidFill>
                <a:latin typeface="Calibri Light" panose="020F0302020204030204" pitchFamily="34" charset="0"/>
                <a:cs typeface="Calibri Light" panose="020F0302020204030204" pitchFamily="34" charset="0"/>
              </a:rPr>
              <a:t>Further Reading : </a:t>
            </a:r>
          </a:p>
          <a:p>
            <a:pPr algn="ctr"/>
            <a:endParaRPr lang="en-US" sz="1600" b="1" spc="300" dirty="0">
              <a:solidFill>
                <a:schemeClr val="bg1"/>
              </a:solidFill>
              <a:latin typeface="Calibri Light" panose="020F0302020204030204" pitchFamily="34" charset="0"/>
              <a:cs typeface="Calibri Light" panose="020F0302020204030204" pitchFamily="34" charset="0"/>
            </a:endParaRPr>
          </a:p>
          <a:p>
            <a:pPr algn="ctr"/>
            <a:r>
              <a:rPr lang="en-US" sz="1600" b="1" spc="300" dirty="0">
                <a:solidFill>
                  <a:schemeClr val="bg1"/>
                </a:solidFill>
                <a:latin typeface="Calibri Light" panose="020F0302020204030204" pitchFamily="34" charset="0"/>
                <a:cs typeface="Calibri Light" panose="020F0302020204030204" pitchFamily="34" charset="0"/>
              </a:rPr>
              <a:t>https://www.makinglinks5.com/resources </a:t>
            </a:r>
          </a:p>
          <a:p>
            <a:pPr algn="ctr"/>
            <a:endParaRPr lang="en-US" sz="1600" b="1" spc="300" dirty="0">
              <a:solidFill>
                <a:schemeClr val="bg1"/>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endParaRPr>
          </a:p>
          <a:p>
            <a:pPr algn="ctr"/>
            <a:r>
              <a:rPr lang="en-US" sz="1600" b="1" spc="300" dirty="0">
                <a:solidFill>
                  <a:schemeClr val="bg1"/>
                </a:solidFill>
                <a:latin typeface="Calibri Light" panose="020F0302020204030204" pitchFamily="34" charset="0"/>
                <a:cs typeface="Calibri Light" panose="020F0302020204030204" pitchFamily="34" charset="0"/>
              </a:rPr>
              <a:t>Authors’ Email : </a:t>
            </a:r>
          </a:p>
          <a:p>
            <a:pPr algn="ctr"/>
            <a:endParaRPr lang="en-US" sz="1600" b="1" spc="300" dirty="0">
              <a:solidFill>
                <a:schemeClr val="bg1"/>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endParaRPr>
          </a:p>
          <a:p>
            <a:pPr algn="ctr"/>
            <a:r>
              <a:rPr lang="en-US" sz="1600" b="1" spc="300" dirty="0">
                <a:solidFill>
                  <a:schemeClr val="bg1"/>
                </a:solidFill>
                <a:latin typeface="Calibri Light" panose="020F0302020204030204" pitchFamily="34" charset="0"/>
                <a:cs typeface="Calibri Light" panose="020F0302020204030204" pitchFamily="34" charset="0"/>
              </a:rPr>
              <a:t>veronicaajeng@gmail.com</a:t>
            </a:r>
          </a:p>
          <a:p>
            <a:pPr algn="ctr"/>
            <a:r>
              <a:rPr lang="en-US" sz="1600" b="1" spc="300" dirty="0">
                <a:solidFill>
                  <a:schemeClr val="bg1"/>
                </a:solidFill>
                <a:latin typeface="Calibri Light" panose="020F0302020204030204" pitchFamily="34" charset="0"/>
                <a:cs typeface="Calibri Light" panose="020F0302020204030204" pitchFamily="34" charset="0"/>
              </a:rPr>
              <a:t>m.hanson@shu.ac.uk</a:t>
            </a:r>
          </a:p>
          <a:p>
            <a:pPr algn="ctr"/>
            <a:r>
              <a:rPr lang="en-US" sz="1600" b="1" spc="300" dirty="0">
                <a:solidFill>
                  <a:schemeClr val="bg1"/>
                </a:solidFill>
                <a:latin typeface="Calibri Light" panose="020F0302020204030204" pitchFamily="34" charset="0"/>
                <a:cs typeface="Calibri Light" panose="020F0302020204030204" pitchFamily="34" charset="0"/>
              </a:rPr>
              <a:t>laura@justtrade.co.uk</a:t>
            </a:r>
          </a:p>
          <a:p>
            <a:pPr algn="ctr"/>
            <a:r>
              <a:rPr lang="en-US" sz="1600" b="1" spc="300" dirty="0">
                <a:solidFill>
                  <a:schemeClr val="bg1"/>
                </a:solidFill>
                <a:latin typeface="Calibri Light" panose="020F0302020204030204" pitchFamily="34" charset="0"/>
                <a:cs typeface="Calibri Light" panose="020F0302020204030204" pitchFamily="34" charset="0"/>
              </a:rPr>
              <a:t>e_zulaikha@prodes.its.ac.id</a:t>
            </a:r>
          </a:p>
        </p:txBody>
      </p:sp>
    </p:spTree>
    <p:extLst>
      <p:ext uri="{BB962C8B-B14F-4D97-AF65-F5344CB8AC3E}">
        <p14:creationId xmlns:p14="http://schemas.microsoft.com/office/powerpoint/2010/main" val="122231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BEE2EAD-4D00-7A4B-BC2C-93F2D43D6C9B}"/>
              </a:ext>
            </a:extLst>
          </p:cNvPr>
          <p:cNvGrpSpPr/>
          <p:nvPr/>
        </p:nvGrpSpPr>
        <p:grpSpPr>
          <a:xfrm>
            <a:off x="1195816" y="506927"/>
            <a:ext cx="9800367" cy="5279474"/>
            <a:chOff x="1137267" y="489993"/>
            <a:chExt cx="9800367" cy="5279474"/>
          </a:xfrm>
        </p:grpSpPr>
        <p:pic>
          <p:nvPicPr>
            <p:cNvPr id="3" name="Picture 2" descr="A person holding a flower&#10;&#10;Description automatically generated with medium confidence">
              <a:extLst>
                <a:ext uri="{FF2B5EF4-FFF2-40B4-BE49-F238E27FC236}">
                  <a16:creationId xmlns:a16="http://schemas.microsoft.com/office/drawing/2014/main" id="{16ECFB9D-8FBD-0148-8882-F08DCD7904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7057" y="489993"/>
              <a:ext cx="3745621" cy="2497080"/>
            </a:xfrm>
            <a:prstGeom prst="rect">
              <a:avLst/>
            </a:prstGeom>
          </p:spPr>
        </p:pic>
        <p:pic>
          <p:nvPicPr>
            <p:cNvPr id="5" name="Picture 4" descr="A person in a white dress&#10;&#10;Description automatically generated with medium confidence">
              <a:extLst>
                <a:ext uri="{FF2B5EF4-FFF2-40B4-BE49-F238E27FC236}">
                  <a16:creationId xmlns:a16="http://schemas.microsoft.com/office/drawing/2014/main" id="{2F0D00BA-A8DC-D04F-B38A-F77117A5D2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19778" y="492142"/>
              <a:ext cx="2117856" cy="2494932"/>
            </a:xfrm>
            <a:prstGeom prst="rect">
              <a:avLst/>
            </a:prstGeom>
          </p:spPr>
        </p:pic>
        <p:pic>
          <p:nvPicPr>
            <p:cNvPr id="7" name="Picture 6" descr="A person with a flower in the hair&#10;&#10;Description automatically generated with medium confidence">
              <a:extLst>
                <a:ext uri="{FF2B5EF4-FFF2-40B4-BE49-F238E27FC236}">
                  <a16:creationId xmlns:a16="http://schemas.microsoft.com/office/drawing/2014/main" id="{43D584DE-4EB2-E44E-827F-9E2F80830E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71535" y="3058733"/>
              <a:ext cx="4066099" cy="2710733"/>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66911D78-BB6F-944A-88D9-DB7092BA2D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07057" y="3058733"/>
              <a:ext cx="1807156" cy="2710733"/>
            </a:xfrm>
            <a:prstGeom prst="rect">
              <a:avLst/>
            </a:prstGeom>
          </p:spPr>
        </p:pic>
        <p:pic>
          <p:nvPicPr>
            <p:cNvPr id="13" name="Picture 12" descr="A picture containing text, indoor&#10;&#10;Description automatically generated">
              <a:extLst>
                <a:ext uri="{FF2B5EF4-FFF2-40B4-BE49-F238E27FC236}">
                  <a16:creationId xmlns:a16="http://schemas.microsoft.com/office/drawing/2014/main" id="{16475A7A-69A2-CB4C-918C-33F650F466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2712717" y="935441"/>
              <a:ext cx="2672687" cy="1781792"/>
            </a:xfrm>
            <a:prstGeom prst="rect">
              <a:avLst/>
            </a:prstGeom>
          </p:spPr>
        </p:pic>
        <p:pic>
          <p:nvPicPr>
            <p:cNvPr id="15" name="Picture 14" descr="A picture containing indoor, footwear&#10;&#10;Description automatically generated">
              <a:extLst>
                <a:ext uri="{FF2B5EF4-FFF2-40B4-BE49-F238E27FC236}">
                  <a16:creationId xmlns:a16="http://schemas.microsoft.com/office/drawing/2014/main" id="{DD1BF451-7331-FA41-8100-9CD30D05537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37267" y="1853701"/>
              <a:ext cx="1963470" cy="1308980"/>
            </a:xfrm>
            <a:prstGeom prst="rect">
              <a:avLst/>
            </a:prstGeom>
          </p:spPr>
        </p:pic>
        <p:pic>
          <p:nvPicPr>
            <p:cNvPr id="17" name="Picture 16" descr="A picture containing indoor, envelope, bedclothes, fabric&#10;&#10;Description automatically generated">
              <a:extLst>
                <a:ext uri="{FF2B5EF4-FFF2-40B4-BE49-F238E27FC236}">
                  <a16:creationId xmlns:a16="http://schemas.microsoft.com/office/drawing/2014/main" id="{56666018-F993-004F-B9A0-07A68D2D184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43536" y="489994"/>
              <a:ext cx="1963470" cy="1308980"/>
            </a:xfrm>
            <a:prstGeom prst="rect">
              <a:avLst/>
            </a:prstGeom>
          </p:spPr>
        </p:pic>
        <p:pic>
          <p:nvPicPr>
            <p:cNvPr id="19" name="Picture 18" descr="A picture containing indoor, furniture, several&#10;&#10;Description automatically generated">
              <a:extLst>
                <a:ext uri="{FF2B5EF4-FFF2-40B4-BE49-F238E27FC236}">
                  <a16:creationId xmlns:a16="http://schemas.microsoft.com/office/drawing/2014/main" id="{8D30B7B7-CF04-A146-8EF5-0FC2BC2B7FA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37267" y="3234341"/>
              <a:ext cx="3802690" cy="2535126"/>
            </a:xfrm>
            <a:prstGeom prst="rect">
              <a:avLst/>
            </a:prstGeom>
          </p:spPr>
        </p:pic>
      </p:grpSp>
    </p:spTree>
    <p:extLst>
      <p:ext uri="{BB962C8B-B14F-4D97-AF65-F5344CB8AC3E}">
        <p14:creationId xmlns:p14="http://schemas.microsoft.com/office/powerpoint/2010/main" val="381623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10;&#10;Description automatically generated">
            <a:extLst>
              <a:ext uri="{FF2B5EF4-FFF2-40B4-BE49-F238E27FC236}">
                <a16:creationId xmlns:a16="http://schemas.microsoft.com/office/drawing/2014/main" id="{C6143CDB-444A-6E46-93E3-CF113C8606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62133" y="434941"/>
            <a:ext cx="3200135" cy="1727853"/>
          </a:xfrm>
          <a:prstGeom prst="rect">
            <a:avLst/>
          </a:prstGeom>
        </p:spPr>
      </p:pic>
      <p:pic>
        <p:nvPicPr>
          <p:cNvPr id="3" name="Picture 2" descr="A picture containing plate, meal&#10;&#10;Description automatically generated">
            <a:extLst>
              <a:ext uri="{FF2B5EF4-FFF2-40B4-BE49-F238E27FC236}">
                <a16:creationId xmlns:a16="http://schemas.microsoft.com/office/drawing/2014/main" id="{C4D7355F-2C7E-8546-AD2D-3EBCF8F7EE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609599" y="434941"/>
            <a:ext cx="7410405" cy="5433997"/>
          </a:xfrm>
          <a:prstGeom prst="rect">
            <a:avLst/>
          </a:prstGeom>
        </p:spPr>
      </p:pic>
      <p:pic>
        <p:nvPicPr>
          <p:cNvPr id="4" name="Picture 3" descr="A picture containing curtain, closet, broom, arranged&#10;&#10;Description automatically generated">
            <a:extLst>
              <a:ext uri="{FF2B5EF4-FFF2-40B4-BE49-F238E27FC236}">
                <a16:creationId xmlns:a16="http://schemas.microsoft.com/office/drawing/2014/main" id="{38F25357-4BE7-8C49-86C8-2A61D46DAA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62133" y="2285135"/>
            <a:ext cx="3200135" cy="1732984"/>
          </a:xfrm>
          <a:prstGeom prst="rect">
            <a:avLst/>
          </a:prstGeom>
        </p:spPr>
      </p:pic>
      <p:pic>
        <p:nvPicPr>
          <p:cNvPr id="5" name="Picture 4" descr="A picture containing indoor, curtain, bedclothes&#10;&#10;Description automatically generated">
            <a:extLst>
              <a:ext uri="{FF2B5EF4-FFF2-40B4-BE49-F238E27FC236}">
                <a16:creationId xmlns:a16="http://schemas.microsoft.com/office/drawing/2014/main" id="{362A9F2C-0F56-5D40-A3E2-C56EAF3D5CB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162133" y="4140461"/>
            <a:ext cx="3200135" cy="1728477"/>
          </a:xfrm>
          <a:prstGeom prst="rect">
            <a:avLst/>
          </a:prstGeom>
        </p:spPr>
      </p:pic>
    </p:spTree>
    <p:extLst>
      <p:ext uri="{BB962C8B-B14F-4D97-AF65-F5344CB8AC3E}">
        <p14:creationId xmlns:p14="http://schemas.microsoft.com/office/powerpoint/2010/main" val="148910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53C34-342B-1942-A961-99508B03170A}"/>
              </a:ext>
            </a:extLst>
          </p:cNvPr>
          <p:cNvSpPr txBox="1"/>
          <p:nvPr/>
        </p:nvSpPr>
        <p:spPr>
          <a:xfrm>
            <a:off x="3111514" y="1169055"/>
            <a:ext cx="6339166" cy="707886"/>
          </a:xfrm>
          <a:prstGeom prst="rect">
            <a:avLst/>
          </a:prstGeom>
          <a:noFill/>
        </p:spPr>
        <p:txBody>
          <a:bodyPr wrap="square" rtlCol="0">
            <a:spAutoFit/>
          </a:bodyPr>
          <a:lstStyle/>
          <a:p>
            <a:pPr algn="ctr"/>
            <a:r>
              <a:rPr lang="en-US" sz="4000" b="1" spc="300" dirty="0">
                <a:solidFill>
                  <a:srgbClr val="2C4A6C"/>
                </a:solidFill>
                <a:latin typeface="Calibri" panose="020F0502020204030204" pitchFamily="34" charset="0"/>
                <a:cs typeface="Calibri" panose="020F0502020204030204" pitchFamily="34" charset="0"/>
              </a:rPr>
              <a:t>Making Links Projects</a:t>
            </a:r>
          </a:p>
        </p:txBody>
      </p:sp>
      <p:sp>
        <p:nvSpPr>
          <p:cNvPr id="3" name="TextBox 2">
            <a:extLst>
              <a:ext uri="{FF2B5EF4-FFF2-40B4-BE49-F238E27FC236}">
                <a16:creationId xmlns:a16="http://schemas.microsoft.com/office/drawing/2014/main" id="{3672A376-DD41-CF47-A470-4F0B04B80ED3}"/>
              </a:ext>
            </a:extLst>
          </p:cNvPr>
          <p:cNvSpPr txBox="1"/>
          <p:nvPr/>
        </p:nvSpPr>
        <p:spPr>
          <a:xfrm>
            <a:off x="2118925" y="2317725"/>
            <a:ext cx="8139681" cy="646331"/>
          </a:xfrm>
          <a:prstGeom prst="rect">
            <a:avLst/>
          </a:prstGeom>
          <a:noFill/>
        </p:spPr>
        <p:txBody>
          <a:bodyPr wrap="square" rtlCol="0">
            <a:spAutoFit/>
          </a:bodyPr>
          <a:lstStyle/>
          <a:p>
            <a:pPr algn="ctr"/>
            <a:r>
              <a:rPr lang="en-US" sz="1200" spc="300" dirty="0">
                <a:solidFill>
                  <a:srgbClr val="2C4A6C"/>
                </a:solidFill>
                <a:latin typeface="+mj-lt"/>
                <a:cs typeface="Calibri" panose="020F0502020204030204" pitchFamily="34" charset="0"/>
              </a:rPr>
              <a:t>Making Links 5 is a collaborative project. It aims to offer accessible tools for artisan craft makers by teaching design thinking through making in co-creative, collaborative environments, underpinned by the principles of fair trade.</a:t>
            </a:r>
          </a:p>
        </p:txBody>
      </p:sp>
      <p:sp>
        <p:nvSpPr>
          <p:cNvPr id="4" name="TextBox 3">
            <a:extLst>
              <a:ext uri="{FF2B5EF4-FFF2-40B4-BE49-F238E27FC236}">
                <a16:creationId xmlns:a16="http://schemas.microsoft.com/office/drawing/2014/main" id="{47D8756A-3BCB-AF4C-A2A6-4CD06C6A08CD}"/>
              </a:ext>
            </a:extLst>
          </p:cNvPr>
          <p:cNvSpPr txBox="1"/>
          <p:nvPr/>
        </p:nvSpPr>
        <p:spPr>
          <a:xfrm>
            <a:off x="2118925" y="3945820"/>
            <a:ext cx="1302331" cy="461665"/>
          </a:xfrm>
          <a:prstGeom prst="rect">
            <a:avLst/>
          </a:prstGeom>
          <a:noFill/>
        </p:spPr>
        <p:txBody>
          <a:bodyPr wrap="square" rtlCol="0">
            <a:spAutoFit/>
          </a:bodyPr>
          <a:lstStyle/>
          <a:p>
            <a:pPr algn="ctr"/>
            <a:r>
              <a:rPr lang="en-US" sz="2400" b="1" spc="300" dirty="0">
                <a:solidFill>
                  <a:srgbClr val="2C4A6C"/>
                </a:solidFill>
                <a:latin typeface="Calibri" panose="020F0502020204030204" pitchFamily="34" charset="0"/>
                <a:cs typeface="Calibri" panose="020F0502020204030204" pitchFamily="34" charset="0"/>
              </a:rPr>
              <a:t>AIM</a:t>
            </a:r>
            <a:endParaRPr lang="en-US" sz="2400" spc="300" dirty="0">
              <a:solidFill>
                <a:srgbClr val="2C4A6C"/>
              </a:solidFill>
              <a:latin typeface="+mj-lt"/>
              <a:cs typeface="Calibri" panose="020F0502020204030204" pitchFamily="34" charset="0"/>
            </a:endParaRPr>
          </a:p>
        </p:txBody>
      </p:sp>
      <p:sp>
        <p:nvSpPr>
          <p:cNvPr id="5" name="TextBox 4">
            <a:extLst>
              <a:ext uri="{FF2B5EF4-FFF2-40B4-BE49-F238E27FC236}">
                <a16:creationId xmlns:a16="http://schemas.microsoft.com/office/drawing/2014/main" id="{FFF164D2-C407-CC4F-AFE7-9D080634A30C}"/>
              </a:ext>
            </a:extLst>
          </p:cNvPr>
          <p:cNvSpPr txBox="1"/>
          <p:nvPr/>
        </p:nvSpPr>
        <p:spPr>
          <a:xfrm>
            <a:off x="4980290" y="3945820"/>
            <a:ext cx="2051189" cy="461665"/>
          </a:xfrm>
          <a:prstGeom prst="rect">
            <a:avLst/>
          </a:prstGeom>
          <a:noFill/>
        </p:spPr>
        <p:txBody>
          <a:bodyPr wrap="square" rtlCol="0">
            <a:spAutoFit/>
          </a:bodyPr>
          <a:lstStyle/>
          <a:p>
            <a:pPr algn="ctr"/>
            <a:r>
              <a:rPr lang="en-US" sz="2400" b="1" spc="300" dirty="0">
                <a:solidFill>
                  <a:srgbClr val="2C4A6C"/>
                </a:solidFill>
                <a:latin typeface="Calibri" panose="020F0502020204030204" pitchFamily="34" charset="0"/>
                <a:cs typeface="Calibri" panose="020F0502020204030204" pitchFamily="34" charset="0"/>
              </a:rPr>
              <a:t>OBJECTIVE</a:t>
            </a:r>
            <a:endParaRPr lang="en-US" sz="2400" spc="300" dirty="0">
              <a:solidFill>
                <a:srgbClr val="2C4A6C"/>
              </a:solidFill>
              <a:latin typeface="+mj-lt"/>
              <a:cs typeface="Calibri" panose="020F0502020204030204" pitchFamily="34" charset="0"/>
            </a:endParaRPr>
          </a:p>
        </p:txBody>
      </p:sp>
      <p:sp>
        <p:nvSpPr>
          <p:cNvPr id="6" name="TextBox 5">
            <a:extLst>
              <a:ext uri="{FF2B5EF4-FFF2-40B4-BE49-F238E27FC236}">
                <a16:creationId xmlns:a16="http://schemas.microsoft.com/office/drawing/2014/main" id="{BA69CD90-F96C-EA4A-9401-A86C183E09D5}"/>
              </a:ext>
            </a:extLst>
          </p:cNvPr>
          <p:cNvSpPr txBox="1"/>
          <p:nvPr/>
        </p:nvSpPr>
        <p:spPr>
          <a:xfrm>
            <a:off x="8246272" y="3945819"/>
            <a:ext cx="2012334" cy="461665"/>
          </a:xfrm>
          <a:prstGeom prst="rect">
            <a:avLst/>
          </a:prstGeom>
          <a:noFill/>
        </p:spPr>
        <p:txBody>
          <a:bodyPr wrap="square" rtlCol="0">
            <a:spAutoFit/>
          </a:bodyPr>
          <a:lstStyle/>
          <a:p>
            <a:pPr algn="ctr"/>
            <a:r>
              <a:rPr lang="en-US" sz="2400" b="1" spc="300" dirty="0">
                <a:solidFill>
                  <a:srgbClr val="2C4A6C"/>
                </a:solidFill>
                <a:latin typeface="Calibri" panose="020F0502020204030204" pitchFamily="34" charset="0"/>
                <a:cs typeface="Calibri" panose="020F0502020204030204" pitchFamily="34" charset="0"/>
              </a:rPr>
              <a:t>AMBITION</a:t>
            </a:r>
            <a:endParaRPr lang="en-US" sz="2400" spc="300" dirty="0">
              <a:solidFill>
                <a:srgbClr val="2C4A6C"/>
              </a:solidFill>
              <a:latin typeface="+mj-lt"/>
              <a:cs typeface="Calibri" panose="020F0502020204030204" pitchFamily="34" charset="0"/>
            </a:endParaRPr>
          </a:p>
        </p:txBody>
      </p:sp>
    </p:spTree>
    <p:extLst>
      <p:ext uri="{BB962C8B-B14F-4D97-AF65-F5344CB8AC3E}">
        <p14:creationId xmlns:p14="http://schemas.microsoft.com/office/powerpoint/2010/main" val="124984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09B929-9A41-3148-B315-A79FA7DDE737}"/>
              </a:ext>
            </a:extLst>
          </p:cNvPr>
          <p:cNvSpPr/>
          <p:nvPr/>
        </p:nvSpPr>
        <p:spPr>
          <a:xfrm>
            <a:off x="-53172" y="0"/>
            <a:ext cx="12245172" cy="6858000"/>
          </a:xfrm>
          <a:prstGeom prst="rect">
            <a:avLst/>
          </a:prstGeom>
          <a:solidFill>
            <a:srgbClr val="97A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4D61C0-2A14-F446-B01B-A021095828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5206" t="33196" r="32644" b="38246"/>
          <a:stretch/>
        </p:blipFill>
        <p:spPr>
          <a:xfrm>
            <a:off x="3807970" y="1436689"/>
            <a:ext cx="4373464" cy="3984622"/>
          </a:xfrm>
          <a:prstGeom prst="rect">
            <a:avLst/>
          </a:prstGeom>
        </p:spPr>
      </p:pic>
      <p:grpSp>
        <p:nvGrpSpPr>
          <p:cNvPr id="17" name="Group 16">
            <a:extLst>
              <a:ext uri="{FF2B5EF4-FFF2-40B4-BE49-F238E27FC236}">
                <a16:creationId xmlns:a16="http://schemas.microsoft.com/office/drawing/2014/main" id="{2DBB2F56-5C29-C042-873C-889265E4058E}"/>
              </a:ext>
            </a:extLst>
          </p:cNvPr>
          <p:cNvGrpSpPr/>
          <p:nvPr/>
        </p:nvGrpSpPr>
        <p:grpSpPr>
          <a:xfrm>
            <a:off x="5823285" y="2921264"/>
            <a:ext cx="6529137" cy="1384995"/>
            <a:chOff x="4138863" y="2857096"/>
            <a:chExt cx="6529137" cy="1384995"/>
          </a:xfrm>
        </p:grpSpPr>
        <p:sp>
          <p:nvSpPr>
            <p:cNvPr id="14" name="TextBox 13">
              <a:extLst>
                <a:ext uri="{FF2B5EF4-FFF2-40B4-BE49-F238E27FC236}">
                  <a16:creationId xmlns:a16="http://schemas.microsoft.com/office/drawing/2014/main" id="{405A9F48-4A96-BE45-B598-14770DC19B7E}"/>
                </a:ext>
              </a:extLst>
            </p:cNvPr>
            <p:cNvSpPr txBox="1"/>
            <p:nvPr/>
          </p:nvSpPr>
          <p:spPr>
            <a:xfrm>
              <a:off x="4310280" y="2857096"/>
              <a:ext cx="6357720" cy="1384995"/>
            </a:xfrm>
            <a:prstGeom prst="rect">
              <a:avLst/>
            </a:prstGeom>
            <a:noFill/>
          </p:spPr>
          <p:txBody>
            <a:bodyPr wrap="square" rtlCol="0">
              <a:spAutoFit/>
            </a:bodyPr>
            <a:lstStyle/>
            <a:p>
              <a:r>
                <a:rPr lang="en-US" sz="2800" spc="300" dirty="0">
                  <a:solidFill>
                    <a:srgbClr val="2C4A6C"/>
                  </a:solidFill>
                  <a:latin typeface="+mj-lt"/>
                  <a:cs typeface="Calibri" panose="020F0502020204030204" pitchFamily="34" charset="0"/>
                </a:rPr>
                <a:t>Design toolkits </a:t>
              </a:r>
            </a:p>
            <a:p>
              <a:r>
                <a:rPr lang="en-US" sz="2800" spc="300" dirty="0">
                  <a:solidFill>
                    <a:srgbClr val="2C4A6C"/>
                  </a:solidFill>
                  <a:latin typeface="+mj-lt"/>
                  <a:cs typeface="Calibri" panose="020F0502020204030204" pitchFamily="34" charset="0"/>
                </a:rPr>
                <a:t>for artisan </a:t>
              </a:r>
              <a:r>
                <a:rPr lang="en-US" sz="2800" spc="300" dirty="0" err="1">
                  <a:solidFill>
                    <a:srgbClr val="2C4A6C"/>
                  </a:solidFill>
                  <a:latin typeface="+mj-lt"/>
                  <a:cs typeface="Calibri" panose="020F0502020204030204" pitchFamily="34" charset="0"/>
                </a:rPr>
                <a:t>craftmakers</a:t>
              </a:r>
              <a:endParaRPr lang="en-US" sz="2800" spc="300" dirty="0">
                <a:solidFill>
                  <a:srgbClr val="2C4A6C"/>
                </a:solidFill>
                <a:latin typeface="+mj-lt"/>
                <a:cs typeface="Calibri" panose="020F0502020204030204" pitchFamily="34" charset="0"/>
              </a:endParaRPr>
            </a:p>
            <a:p>
              <a:endParaRPr lang="en-US" sz="2800" spc="300" dirty="0">
                <a:solidFill>
                  <a:srgbClr val="2C4A6C"/>
                </a:solidFill>
                <a:latin typeface="+mj-lt"/>
                <a:cs typeface="Calibri" panose="020F0502020204030204" pitchFamily="34" charset="0"/>
              </a:endParaRPr>
            </a:p>
          </p:txBody>
        </p:sp>
        <p:cxnSp>
          <p:nvCxnSpPr>
            <p:cNvPr id="16" name="Straight Connector 15">
              <a:extLst>
                <a:ext uri="{FF2B5EF4-FFF2-40B4-BE49-F238E27FC236}">
                  <a16:creationId xmlns:a16="http://schemas.microsoft.com/office/drawing/2014/main" id="{E32414FC-8015-5C4C-B0EB-A4861C41319A}"/>
                </a:ext>
              </a:extLst>
            </p:cNvPr>
            <p:cNvCxnSpPr>
              <a:cxnSpLocks/>
            </p:cNvCxnSpPr>
            <p:nvPr/>
          </p:nvCxnSpPr>
          <p:spPr>
            <a:xfrm>
              <a:off x="4138863" y="2983831"/>
              <a:ext cx="0" cy="6898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576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0 L -0.22761 0 " pathEditMode="relative" rAng="0" ptsTypes="AA">
                                      <p:cBhvr>
                                        <p:cTn id="6" dur="2000" fill="hold"/>
                                        <p:tgtEl>
                                          <p:spTgt spid="7"/>
                                        </p:tgtEl>
                                        <p:attrNameLst>
                                          <p:attrName>ppt_x</p:attrName>
                                          <p:attrName>ppt_y</p:attrName>
                                        </p:attrNameLst>
                                      </p:cBhvr>
                                      <p:rCtr x="-11380" y="0"/>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C3C26D-2D33-074F-9D8E-3EC76046DFBE}"/>
              </a:ext>
            </a:extLst>
          </p:cNvPr>
          <p:cNvSpPr txBox="1"/>
          <p:nvPr/>
        </p:nvSpPr>
        <p:spPr>
          <a:xfrm>
            <a:off x="515148" y="4542814"/>
            <a:ext cx="1989948" cy="276999"/>
          </a:xfrm>
          <a:prstGeom prst="rect">
            <a:avLst/>
          </a:prstGeom>
          <a:noFill/>
        </p:spPr>
        <p:txBody>
          <a:bodyPr wrap="square" rtlCol="0">
            <a:spAutoFit/>
          </a:bodyPr>
          <a:lstStyle/>
          <a:p>
            <a:pPr algn="ctr"/>
            <a:r>
              <a:rPr lang="en-US" sz="1200" b="1" spc="300" dirty="0">
                <a:solidFill>
                  <a:srgbClr val="2C4A6C"/>
                </a:solidFill>
                <a:latin typeface="Calibri" panose="020F0502020204030204" pitchFamily="34" charset="0"/>
                <a:cs typeface="Calibri" panose="020F0502020204030204" pitchFamily="34" charset="0"/>
              </a:rPr>
              <a:t>Veronica </a:t>
            </a:r>
            <a:r>
              <a:rPr lang="en-US" sz="1200" b="1" spc="300" dirty="0" err="1">
                <a:solidFill>
                  <a:srgbClr val="2C4A6C"/>
                </a:solidFill>
                <a:latin typeface="Calibri" panose="020F0502020204030204" pitchFamily="34" charset="0"/>
                <a:cs typeface="Calibri" panose="020F0502020204030204" pitchFamily="34" charset="0"/>
              </a:rPr>
              <a:t>Larasati</a:t>
            </a:r>
            <a:endParaRPr lang="en-US" sz="1200" b="1" spc="300" dirty="0">
              <a:solidFill>
                <a:srgbClr val="2C4A6C"/>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9763B08-298C-9D40-8BFC-8281D480AE87}"/>
              </a:ext>
            </a:extLst>
          </p:cNvPr>
          <p:cNvSpPr txBox="1"/>
          <p:nvPr/>
        </p:nvSpPr>
        <p:spPr>
          <a:xfrm>
            <a:off x="2903695" y="4542814"/>
            <a:ext cx="1772662" cy="276999"/>
          </a:xfrm>
          <a:prstGeom prst="rect">
            <a:avLst/>
          </a:prstGeom>
          <a:noFill/>
        </p:spPr>
        <p:txBody>
          <a:bodyPr wrap="square" rtlCol="0">
            <a:spAutoFit/>
          </a:bodyPr>
          <a:lstStyle/>
          <a:p>
            <a:pPr algn="ctr"/>
            <a:r>
              <a:rPr lang="en-US" sz="1200" b="1" spc="300" dirty="0">
                <a:solidFill>
                  <a:srgbClr val="2C4A6C"/>
                </a:solidFill>
                <a:latin typeface="Calibri" panose="020F0502020204030204" pitchFamily="34" charset="0"/>
                <a:cs typeface="Calibri" panose="020F0502020204030204" pitchFamily="34" charset="0"/>
              </a:rPr>
              <a:t>Maria Hanson</a:t>
            </a:r>
          </a:p>
        </p:txBody>
      </p:sp>
      <p:sp>
        <p:nvSpPr>
          <p:cNvPr id="4" name="TextBox 3">
            <a:extLst>
              <a:ext uri="{FF2B5EF4-FFF2-40B4-BE49-F238E27FC236}">
                <a16:creationId xmlns:a16="http://schemas.microsoft.com/office/drawing/2014/main" id="{F14E75B0-0B22-374B-8C97-36E8ADB1D568}"/>
              </a:ext>
            </a:extLst>
          </p:cNvPr>
          <p:cNvSpPr txBox="1"/>
          <p:nvPr/>
        </p:nvSpPr>
        <p:spPr>
          <a:xfrm>
            <a:off x="5077288" y="4542814"/>
            <a:ext cx="1926975" cy="276999"/>
          </a:xfrm>
          <a:prstGeom prst="rect">
            <a:avLst/>
          </a:prstGeom>
          <a:noFill/>
        </p:spPr>
        <p:txBody>
          <a:bodyPr wrap="square" rtlCol="0">
            <a:spAutoFit/>
          </a:bodyPr>
          <a:lstStyle/>
          <a:p>
            <a:pPr algn="ctr"/>
            <a:r>
              <a:rPr lang="en-US" sz="1200" b="1" spc="300" dirty="0">
                <a:solidFill>
                  <a:srgbClr val="2C4A6C"/>
                </a:solidFill>
                <a:latin typeface="Calibri" panose="020F0502020204030204" pitchFamily="34" charset="0"/>
                <a:cs typeface="Calibri" panose="020F0502020204030204" pitchFamily="34" charset="0"/>
              </a:rPr>
              <a:t>Dr </a:t>
            </a:r>
            <a:r>
              <a:rPr lang="en-US" sz="1200" b="1" spc="300" dirty="0" err="1">
                <a:solidFill>
                  <a:srgbClr val="2C4A6C"/>
                </a:solidFill>
                <a:latin typeface="Calibri" panose="020F0502020204030204" pitchFamily="34" charset="0"/>
                <a:cs typeface="Calibri" panose="020F0502020204030204" pitchFamily="34" charset="0"/>
              </a:rPr>
              <a:t>Ellya</a:t>
            </a:r>
            <a:r>
              <a:rPr lang="en-US" sz="1200" b="1" spc="300" dirty="0">
                <a:solidFill>
                  <a:srgbClr val="2C4A6C"/>
                </a:solidFill>
                <a:latin typeface="Calibri" panose="020F0502020204030204" pitchFamily="34" charset="0"/>
                <a:cs typeface="Calibri" panose="020F0502020204030204" pitchFamily="34" charset="0"/>
              </a:rPr>
              <a:t> </a:t>
            </a:r>
            <a:r>
              <a:rPr lang="en-US" sz="1200" b="1" spc="300" dirty="0" err="1">
                <a:solidFill>
                  <a:srgbClr val="2C4A6C"/>
                </a:solidFill>
                <a:latin typeface="Calibri" panose="020F0502020204030204" pitchFamily="34" charset="0"/>
                <a:cs typeface="Calibri" panose="020F0502020204030204" pitchFamily="34" charset="0"/>
              </a:rPr>
              <a:t>Zulaikha</a:t>
            </a:r>
            <a:endParaRPr lang="en-US" sz="1200" b="1" spc="300" dirty="0">
              <a:solidFill>
                <a:srgbClr val="2C4A6C"/>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FE3A3DA-7280-8C44-BD70-ECE9ADF469BC}"/>
              </a:ext>
            </a:extLst>
          </p:cNvPr>
          <p:cNvSpPr txBox="1"/>
          <p:nvPr/>
        </p:nvSpPr>
        <p:spPr>
          <a:xfrm>
            <a:off x="7358838" y="4542814"/>
            <a:ext cx="2068795" cy="276999"/>
          </a:xfrm>
          <a:prstGeom prst="rect">
            <a:avLst/>
          </a:prstGeom>
          <a:noFill/>
        </p:spPr>
        <p:txBody>
          <a:bodyPr wrap="square" rtlCol="0">
            <a:spAutoFit/>
          </a:bodyPr>
          <a:lstStyle/>
          <a:p>
            <a:pPr algn="ctr"/>
            <a:r>
              <a:rPr lang="en-US" sz="1200" b="1" spc="300" dirty="0">
                <a:solidFill>
                  <a:srgbClr val="2C4A6C"/>
                </a:solidFill>
                <a:latin typeface="Calibri" panose="020F0502020204030204" pitchFamily="34" charset="0"/>
                <a:cs typeface="Calibri" panose="020F0502020204030204" pitchFamily="34" charset="0"/>
              </a:rPr>
              <a:t>Laura Cave</a:t>
            </a:r>
          </a:p>
        </p:txBody>
      </p:sp>
      <p:sp>
        <p:nvSpPr>
          <p:cNvPr id="7" name="TextBox 6">
            <a:extLst>
              <a:ext uri="{FF2B5EF4-FFF2-40B4-BE49-F238E27FC236}">
                <a16:creationId xmlns:a16="http://schemas.microsoft.com/office/drawing/2014/main" id="{BA020CA1-DEB0-B14B-947D-611409953FD8}"/>
              </a:ext>
            </a:extLst>
          </p:cNvPr>
          <p:cNvSpPr txBox="1"/>
          <p:nvPr/>
        </p:nvSpPr>
        <p:spPr>
          <a:xfrm>
            <a:off x="9632138" y="4542814"/>
            <a:ext cx="2068795" cy="276999"/>
          </a:xfrm>
          <a:prstGeom prst="rect">
            <a:avLst/>
          </a:prstGeom>
          <a:noFill/>
        </p:spPr>
        <p:txBody>
          <a:bodyPr wrap="square" rtlCol="0">
            <a:spAutoFit/>
          </a:bodyPr>
          <a:lstStyle/>
          <a:p>
            <a:pPr algn="ctr"/>
            <a:r>
              <a:rPr lang="en-US" sz="1200" b="1" spc="300" dirty="0" err="1">
                <a:solidFill>
                  <a:srgbClr val="2C4A6C"/>
                </a:solidFill>
                <a:latin typeface="Calibri" panose="020F0502020204030204" pitchFamily="34" charset="0"/>
                <a:cs typeface="Calibri" panose="020F0502020204030204" pitchFamily="34" charset="0"/>
              </a:rPr>
              <a:t>Kadek</a:t>
            </a:r>
            <a:r>
              <a:rPr lang="en-US" sz="1200" b="1" spc="300" dirty="0">
                <a:solidFill>
                  <a:srgbClr val="2C4A6C"/>
                </a:solidFill>
                <a:latin typeface="Calibri" panose="020F0502020204030204" pitchFamily="34" charset="0"/>
                <a:cs typeface="Calibri" panose="020F0502020204030204" pitchFamily="34" charset="0"/>
              </a:rPr>
              <a:t> </a:t>
            </a:r>
            <a:r>
              <a:rPr lang="en-US" sz="1200" b="1" spc="300" dirty="0" err="1">
                <a:solidFill>
                  <a:srgbClr val="2C4A6C"/>
                </a:solidFill>
                <a:latin typeface="Calibri" panose="020F0502020204030204" pitchFamily="34" charset="0"/>
                <a:cs typeface="Calibri" panose="020F0502020204030204" pitchFamily="34" charset="0"/>
              </a:rPr>
              <a:t>Febry</a:t>
            </a:r>
            <a:endParaRPr lang="en-US" sz="1200" b="1" spc="300" dirty="0">
              <a:solidFill>
                <a:srgbClr val="2C4A6C"/>
              </a:solidFill>
              <a:latin typeface="Calibri" panose="020F0502020204030204" pitchFamily="34" charset="0"/>
              <a:cs typeface="Calibri" panose="020F0502020204030204" pitchFamily="34" charset="0"/>
            </a:endParaRPr>
          </a:p>
        </p:txBody>
      </p:sp>
      <p:pic>
        <p:nvPicPr>
          <p:cNvPr id="9" name="Picture 8" descr="A person wearing a green hoodie&#10;&#10;Description automatically generated with low confidence">
            <a:extLst>
              <a:ext uri="{FF2B5EF4-FFF2-40B4-BE49-F238E27FC236}">
                <a16:creationId xmlns:a16="http://schemas.microsoft.com/office/drawing/2014/main" id="{B5A737E0-F358-3C46-977E-E44971F0C0A3}"/>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5148199" y="1660963"/>
            <a:ext cx="1785154" cy="2689541"/>
          </a:xfrm>
          <a:prstGeom prst="rect">
            <a:avLst/>
          </a:prstGeom>
        </p:spPr>
      </p:pic>
      <p:pic>
        <p:nvPicPr>
          <p:cNvPr id="11" name="Picture 10" descr="A person smiling for the camera&#10;&#10;Description automatically generated with medium confidence">
            <a:extLst>
              <a:ext uri="{FF2B5EF4-FFF2-40B4-BE49-F238E27FC236}">
                <a16:creationId xmlns:a16="http://schemas.microsoft.com/office/drawing/2014/main" id="{32EA208A-57E1-9745-82B5-698449213F9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879"/>
          <a:stretch/>
        </p:blipFill>
        <p:spPr>
          <a:xfrm>
            <a:off x="7372816" y="1679787"/>
            <a:ext cx="1942804" cy="2670719"/>
          </a:xfrm>
          <a:prstGeom prst="rect">
            <a:avLst/>
          </a:prstGeom>
        </p:spPr>
      </p:pic>
      <p:pic>
        <p:nvPicPr>
          <p:cNvPr id="13" name="Picture 12" descr="A person wearing glasses&#10;&#10;Description automatically generated with medium confidence">
            <a:extLst>
              <a:ext uri="{FF2B5EF4-FFF2-40B4-BE49-F238E27FC236}">
                <a16:creationId xmlns:a16="http://schemas.microsoft.com/office/drawing/2014/main" id="{A96DC0C7-30FD-FC47-9218-1D5D35A3412F}"/>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a:off x="2903695" y="1679787"/>
            <a:ext cx="1772661" cy="2670719"/>
          </a:xfrm>
          <a:prstGeom prst="rect">
            <a:avLst/>
          </a:prstGeom>
        </p:spPr>
      </p:pic>
      <p:pic>
        <p:nvPicPr>
          <p:cNvPr id="15" name="Picture 14" descr="A picture containing outdoor, person, crowd&#10;&#10;Description automatically generated">
            <a:extLst>
              <a:ext uri="{FF2B5EF4-FFF2-40B4-BE49-F238E27FC236}">
                <a16:creationId xmlns:a16="http://schemas.microsoft.com/office/drawing/2014/main" id="{360C5022-AB1B-2B40-B02C-14A12765CB4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3609" y="1660964"/>
            <a:ext cx="1793027" cy="2689541"/>
          </a:xfrm>
          <a:prstGeom prst="rect">
            <a:avLst/>
          </a:prstGeom>
        </p:spPr>
      </p:pic>
      <p:pic>
        <p:nvPicPr>
          <p:cNvPr id="17" name="Picture 16" descr="A person wearing glasses&#10;&#10;Description automatically generated with low confidence">
            <a:extLst>
              <a:ext uri="{FF2B5EF4-FFF2-40B4-BE49-F238E27FC236}">
                <a16:creationId xmlns:a16="http://schemas.microsoft.com/office/drawing/2014/main" id="{BAFA4397-0842-5945-8521-FF4984DFB4F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74916" y="1679787"/>
            <a:ext cx="1906529" cy="2670717"/>
          </a:xfrm>
          <a:prstGeom prst="rect">
            <a:avLst/>
          </a:prstGeom>
        </p:spPr>
      </p:pic>
    </p:spTree>
    <p:extLst>
      <p:ext uri="{BB962C8B-B14F-4D97-AF65-F5344CB8AC3E}">
        <p14:creationId xmlns:p14="http://schemas.microsoft.com/office/powerpoint/2010/main" val="187380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DE7CD4-79ED-EF40-9AF8-E31C8FE5725A}"/>
              </a:ext>
            </a:extLst>
          </p:cNvPr>
          <p:cNvSpPr txBox="1"/>
          <p:nvPr/>
        </p:nvSpPr>
        <p:spPr>
          <a:xfrm>
            <a:off x="1821840" y="2582666"/>
            <a:ext cx="8982466" cy="1077218"/>
          </a:xfrm>
          <a:prstGeom prst="rect">
            <a:avLst/>
          </a:prstGeom>
          <a:noFill/>
        </p:spPr>
        <p:txBody>
          <a:bodyPr wrap="square" rtlCol="0">
            <a:spAutoFit/>
          </a:bodyPr>
          <a:lstStyle/>
          <a:p>
            <a:pPr algn="ctr"/>
            <a:r>
              <a:rPr lang="en-US" sz="1600" spc="300" dirty="0">
                <a:solidFill>
                  <a:srgbClr val="2C4A6C"/>
                </a:solidFill>
                <a:latin typeface="Calibri" panose="020F0502020204030204" pitchFamily="34" charset="0"/>
                <a:cs typeface="Calibri" panose="020F0502020204030204" pitchFamily="34" charset="0"/>
              </a:rPr>
              <a:t>Research England allocated SHU £200k </a:t>
            </a:r>
          </a:p>
          <a:p>
            <a:pPr algn="ctr"/>
            <a:r>
              <a:rPr lang="en-US" sz="1600" spc="300" dirty="0">
                <a:solidFill>
                  <a:srgbClr val="2C4A6C"/>
                </a:solidFill>
                <a:latin typeface="Calibri" panose="020F0502020204030204" pitchFamily="34" charset="0"/>
                <a:cs typeface="Calibri" panose="020F0502020204030204" pitchFamily="34" charset="0"/>
              </a:rPr>
              <a:t>QR Global Challenges Research Funding (GCRF) for 2018-19.</a:t>
            </a:r>
          </a:p>
          <a:p>
            <a:pPr algn="ctr"/>
            <a:endParaRPr lang="en-US" sz="1600" spc="300" dirty="0">
              <a:solidFill>
                <a:srgbClr val="2C4A6C"/>
              </a:solidFill>
              <a:latin typeface="Calibri" panose="020F0502020204030204" pitchFamily="34" charset="0"/>
              <a:cs typeface="Calibri" panose="020F0502020204030204" pitchFamily="34" charset="0"/>
            </a:endParaRPr>
          </a:p>
          <a:p>
            <a:pPr algn="ctr"/>
            <a:r>
              <a:rPr lang="en-US" sz="1600" b="1" spc="300" dirty="0">
                <a:solidFill>
                  <a:srgbClr val="2C4A6C"/>
                </a:solidFill>
                <a:latin typeface="Calibri" panose="020F0502020204030204" pitchFamily="34" charset="0"/>
                <a:cs typeface="Calibri" panose="020F0502020204030204" pitchFamily="34" charset="0"/>
              </a:rPr>
              <a:t>SHU three-year GCRF strategy. Projects to fall under four beacons:</a:t>
            </a:r>
          </a:p>
        </p:txBody>
      </p:sp>
      <p:sp>
        <p:nvSpPr>
          <p:cNvPr id="2" name="Rectangle 1">
            <a:extLst>
              <a:ext uri="{FF2B5EF4-FFF2-40B4-BE49-F238E27FC236}">
                <a16:creationId xmlns:a16="http://schemas.microsoft.com/office/drawing/2014/main" id="{3938B367-207A-684A-AAE3-4743989B0FD7}"/>
              </a:ext>
            </a:extLst>
          </p:cNvPr>
          <p:cNvSpPr/>
          <p:nvPr/>
        </p:nvSpPr>
        <p:spPr>
          <a:xfrm>
            <a:off x="4064000" y="4167511"/>
            <a:ext cx="5096933" cy="830997"/>
          </a:xfrm>
          <a:prstGeom prst="rect">
            <a:avLst/>
          </a:prstGeom>
        </p:spPr>
        <p:txBody>
          <a:bodyPr wrap="square">
            <a:spAutoFit/>
          </a:bodyPr>
          <a:lstStyle/>
          <a:p>
            <a:r>
              <a:rPr lang="en-US" sz="1200" spc="300" dirty="0">
                <a:solidFill>
                  <a:srgbClr val="2C4A6C"/>
                </a:solidFill>
                <a:latin typeface="Calibri" panose="020F0502020204030204" pitchFamily="34" charset="0"/>
                <a:cs typeface="Calibri" panose="020F0502020204030204" pitchFamily="34" charset="0"/>
              </a:rPr>
              <a:t>Beacon 1: Gender, Violence and Human Rights</a:t>
            </a:r>
          </a:p>
          <a:p>
            <a:r>
              <a:rPr lang="en-US" sz="1200" spc="300" dirty="0">
                <a:solidFill>
                  <a:srgbClr val="2C4A6C"/>
                </a:solidFill>
                <a:latin typeface="Calibri" panose="020F0502020204030204" pitchFamily="34" charset="0"/>
                <a:cs typeface="Calibri" panose="020F0502020204030204" pitchFamily="34" charset="0"/>
              </a:rPr>
              <a:t>Beacon 2: Sustainable Food Production</a:t>
            </a:r>
          </a:p>
          <a:p>
            <a:r>
              <a:rPr lang="en-US" sz="1200" spc="300" dirty="0">
                <a:solidFill>
                  <a:srgbClr val="2C4A6C"/>
                </a:solidFill>
                <a:latin typeface="Calibri" panose="020F0502020204030204" pitchFamily="34" charset="0"/>
                <a:cs typeface="Calibri" panose="020F0502020204030204" pitchFamily="34" charset="0"/>
              </a:rPr>
              <a:t>Beacon 3: Empowering through Creative Practice</a:t>
            </a:r>
          </a:p>
          <a:p>
            <a:r>
              <a:rPr lang="en-US" sz="1200" spc="300" dirty="0">
                <a:solidFill>
                  <a:srgbClr val="2C4A6C"/>
                </a:solidFill>
                <a:latin typeface="Calibri" panose="020F0502020204030204" pitchFamily="34" charset="0"/>
                <a:cs typeface="Calibri" panose="020F0502020204030204" pitchFamily="34" charset="0"/>
              </a:rPr>
              <a:t>Beacon 4: Health Inequalities</a:t>
            </a:r>
          </a:p>
        </p:txBody>
      </p:sp>
      <p:pic>
        <p:nvPicPr>
          <p:cNvPr id="8" name="Picture 7" descr="A picture containing icon&#10;&#10;Description automatically generated">
            <a:extLst>
              <a:ext uri="{FF2B5EF4-FFF2-40B4-BE49-F238E27FC236}">
                <a16:creationId xmlns:a16="http://schemas.microsoft.com/office/drawing/2014/main" id="{194D8E1D-8A27-EE40-978A-194A375766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7146" y="1302439"/>
            <a:ext cx="1296309" cy="772600"/>
          </a:xfrm>
          <a:prstGeom prst="rect">
            <a:avLst/>
          </a:prstGeom>
        </p:spPr>
      </p:pic>
      <p:pic>
        <p:nvPicPr>
          <p:cNvPr id="12" name="Picture 11" descr="Text&#10;&#10;Description automatically generated">
            <a:extLst>
              <a:ext uri="{FF2B5EF4-FFF2-40B4-BE49-F238E27FC236}">
                <a16:creationId xmlns:a16="http://schemas.microsoft.com/office/drawing/2014/main" id="{4A3124CC-BFF3-F649-87AE-802C5C1018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7574" y="1379353"/>
            <a:ext cx="1296309" cy="695686"/>
          </a:xfrm>
          <a:prstGeom prst="rect">
            <a:avLst/>
          </a:prstGeom>
        </p:spPr>
      </p:pic>
      <p:sp>
        <p:nvSpPr>
          <p:cNvPr id="13" name="Right Arrow 12">
            <a:extLst>
              <a:ext uri="{FF2B5EF4-FFF2-40B4-BE49-F238E27FC236}">
                <a16:creationId xmlns:a16="http://schemas.microsoft.com/office/drawing/2014/main" id="{4FAC7750-3CE0-F248-9116-B464C36DD913}"/>
              </a:ext>
            </a:extLst>
          </p:cNvPr>
          <p:cNvSpPr/>
          <p:nvPr/>
        </p:nvSpPr>
        <p:spPr>
          <a:xfrm>
            <a:off x="6096000" y="1642534"/>
            <a:ext cx="434147" cy="178513"/>
          </a:xfrm>
          <a:prstGeom prst="rightArrow">
            <a:avLst/>
          </a:prstGeom>
          <a:solidFill>
            <a:srgbClr val="97A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175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11880</TotalTime>
  <Words>3820</Words>
  <Application>Microsoft Office PowerPoint</Application>
  <PresentationFormat>Widescreen</PresentationFormat>
  <Paragraphs>338</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Gavin, Justine</cp:lastModifiedBy>
  <cp:revision>72</cp:revision>
  <cp:lastPrinted>2021-09-01T10:36:00Z</cp:lastPrinted>
  <dcterms:created xsi:type="dcterms:W3CDTF">2020-06-30T11:27:30Z</dcterms:created>
  <dcterms:modified xsi:type="dcterms:W3CDTF">2025-05-14T13:18:15Z</dcterms:modified>
</cp:coreProperties>
</file>