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6" r:id="rId2"/>
  </p:sldIdLst>
  <p:sldSz cx="30275213" cy="4280376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dan Beaumont" initials="JB" lastIdx="1" clrIdx="0">
    <p:extLst>
      <p:ext uri="{19B8F6BF-5375-455C-9EA6-DF929625EA0E}">
        <p15:presenceInfo xmlns:p15="http://schemas.microsoft.com/office/powerpoint/2012/main" userId="ad165ac46b4789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5342" autoAdjust="0"/>
  </p:normalViewPr>
  <p:slideViewPr>
    <p:cSldViewPr snapToGrid="0">
      <p:cViewPr varScale="1">
        <p:scale>
          <a:sx n="18" d="100"/>
          <a:sy n="18" d="100"/>
        </p:scale>
        <p:origin x="3030"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142B5966-FE64-44B9-9CD3-C6E9F0D84025}" type="datetimeFigureOut">
              <a:rPr lang="en-GB" smtClean="0"/>
              <a:t>08/08/2023</a:t>
            </a:fld>
            <a:endParaRPr lang="en-GB"/>
          </a:p>
        </p:txBody>
      </p:sp>
      <p:sp>
        <p:nvSpPr>
          <p:cNvPr id="4" name="Slide Image Placeholder 3"/>
          <p:cNvSpPr>
            <a:spLocks noGrp="1" noRot="1" noChangeAspect="1"/>
          </p:cNvSpPr>
          <p:nvPr>
            <p:ph type="sldImg" idx="2"/>
          </p:nvPr>
        </p:nvSpPr>
        <p:spPr>
          <a:xfrm>
            <a:off x="2330450" y="1279525"/>
            <a:ext cx="2444750" cy="34544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443F3650-5E2A-478E-8FE5-3CD13E922EA3}" type="slidenum">
              <a:rPr lang="en-GB" smtClean="0"/>
              <a:t>‹#›</a:t>
            </a:fld>
            <a:endParaRPr lang="en-GB"/>
          </a:p>
        </p:txBody>
      </p:sp>
    </p:spTree>
    <p:extLst>
      <p:ext uri="{BB962C8B-B14F-4D97-AF65-F5344CB8AC3E}">
        <p14:creationId xmlns:p14="http://schemas.microsoft.com/office/powerpoint/2010/main" val="147762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B97DF0-1E9F-4F47-8D16-0B5A402B9B6C}" type="datetimeFigureOut">
              <a:rPr lang="en-GB" smtClean="0"/>
              <a:t>08/08/2023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178856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97DF0-1E9F-4F47-8D16-0B5A402B9B6C}" type="datetimeFigureOut">
              <a:rPr lang="en-GB" smtClean="0"/>
              <a:t>08/08/2023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40055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97DF0-1E9F-4F47-8D16-0B5A402B9B6C}" type="datetimeFigureOut">
              <a:rPr lang="en-GB" smtClean="0"/>
              <a:t>08/08/2023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116049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97DF0-1E9F-4F47-8D16-0B5A402B9B6C}" type="datetimeFigureOut">
              <a:rPr lang="en-GB" smtClean="0"/>
              <a:t>08/08/2023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1594444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B97DF0-1E9F-4F47-8D16-0B5A402B9B6C}" type="datetimeFigureOut">
              <a:rPr lang="en-GB" smtClean="0"/>
              <a:t>08/08/2023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3323461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B97DF0-1E9F-4F47-8D16-0B5A402B9B6C}" type="datetimeFigureOut">
              <a:rPr lang="en-GB" smtClean="0"/>
              <a:t>08/08/2023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202191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B97DF0-1E9F-4F47-8D16-0B5A402B9B6C}" type="datetimeFigureOut">
              <a:rPr lang="en-GB" smtClean="0"/>
              <a:t>08/08/2023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248640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B97DF0-1E9F-4F47-8D16-0B5A402B9B6C}" type="datetimeFigureOut">
              <a:rPr lang="en-GB" smtClean="0"/>
              <a:t>08/08/2023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3937677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97DF0-1E9F-4F47-8D16-0B5A402B9B6C}" type="datetimeFigureOut">
              <a:rPr lang="en-GB" smtClean="0"/>
              <a:t>08/08/2023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1372982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9EB97DF0-1E9F-4F47-8D16-0B5A402B9B6C}" type="datetimeFigureOut">
              <a:rPr lang="en-GB" smtClean="0"/>
              <a:t>08/08/2023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14600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9EB97DF0-1E9F-4F47-8D16-0B5A402B9B6C}" type="datetimeFigureOut">
              <a:rPr lang="en-GB" smtClean="0"/>
              <a:t>08/08/2023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3EEE6A-78D6-4404-946E-32FE86AEA378}" type="slidenum">
              <a:rPr lang="en-GB" smtClean="0"/>
              <a:t>‹#›</a:t>
            </a:fld>
            <a:endParaRPr lang="en-GB"/>
          </a:p>
        </p:txBody>
      </p:sp>
    </p:spTree>
    <p:extLst>
      <p:ext uri="{BB962C8B-B14F-4D97-AF65-F5344CB8AC3E}">
        <p14:creationId xmlns:p14="http://schemas.microsoft.com/office/powerpoint/2010/main" val="393613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9EB97DF0-1E9F-4F47-8D16-0B5A402B9B6C}" type="datetimeFigureOut">
              <a:rPr lang="en-GB" smtClean="0"/>
              <a:t>08/08/2023</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F3EEE6A-78D6-4404-946E-32FE86AEA378}" type="slidenum">
              <a:rPr lang="en-GB" smtClean="0"/>
              <a:t>‹#›</a:t>
            </a:fld>
            <a:endParaRPr lang="en-GB"/>
          </a:p>
        </p:txBody>
      </p:sp>
    </p:spTree>
    <p:extLst>
      <p:ext uri="{BB962C8B-B14F-4D97-AF65-F5344CB8AC3E}">
        <p14:creationId xmlns:p14="http://schemas.microsoft.com/office/powerpoint/2010/main" val="342063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Rounded Corners 21">
            <a:extLst>
              <a:ext uri="{FF2B5EF4-FFF2-40B4-BE49-F238E27FC236}">
                <a16:creationId xmlns:a16="http://schemas.microsoft.com/office/drawing/2014/main" id="{3C97AD12-B139-44A5-83D7-A543A883B5BA}"/>
              </a:ext>
            </a:extLst>
          </p:cNvPr>
          <p:cNvSpPr/>
          <p:nvPr/>
        </p:nvSpPr>
        <p:spPr>
          <a:xfrm>
            <a:off x="166002" y="40824000"/>
            <a:ext cx="29916000" cy="180000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4500" dirty="0">
              <a:latin typeface="Arial Black" panose="020B0A04020102020204" pitchFamily="34" charset="0"/>
            </a:endParaRPr>
          </a:p>
        </p:txBody>
      </p:sp>
      <p:pic>
        <p:nvPicPr>
          <p:cNvPr id="25" name="Picture 24">
            <a:extLst>
              <a:ext uri="{FF2B5EF4-FFF2-40B4-BE49-F238E27FC236}">
                <a16:creationId xmlns:a16="http://schemas.microsoft.com/office/drawing/2014/main" id="{AB39AA2A-7BCC-43C2-80D0-D56C8E141A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995" y="41004000"/>
            <a:ext cx="4704503" cy="1440000"/>
          </a:xfrm>
          <a:prstGeom prst="rect">
            <a:avLst/>
          </a:prstGeom>
        </p:spPr>
      </p:pic>
      <p:sp>
        <p:nvSpPr>
          <p:cNvPr id="26" name="TextBox 25">
            <a:extLst>
              <a:ext uri="{FF2B5EF4-FFF2-40B4-BE49-F238E27FC236}">
                <a16:creationId xmlns:a16="http://schemas.microsoft.com/office/drawing/2014/main" id="{C9381337-F244-4614-A159-BBE05239BCD2}"/>
              </a:ext>
            </a:extLst>
          </p:cNvPr>
          <p:cNvSpPr txBox="1"/>
          <p:nvPr/>
        </p:nvSpPr>
        <p:spPr>
          <a:xfrm>
            <a:off x="5711118" y="41230623"/>
            <a:ext cx="9914021" cy="1077218"/>
          </a:xfrm>
          <a:prstGeom prst="rect">
            <a:avLst/>
          </a:prstGeom>
          <a:noFill/>
        </p:spPr>
        <p:txBody>
          <a:bodyPr wrap="square" lIns="0" tIns="0" rIns="0" bIns="0" rtlCol="0">
            <a:spAutoFit/>
          </a:bodyPr>
          <a:lstStyle/>
          <a:p>
            <a:r>
              <a:rPr lang="en-GB" sz="3500" b="1" dirty="0">
                <a:solidFill>
                  <a:schemeClr val="bg1"/>
                </a:solidFill>
              </a:rPr>
              <a:t>School of Social and Health Sciences</a:t>
            </a:r>
          </a:p>
          <a:p>
            <a:r>
              <a:rPr lang="en-GB" sz="3500" dirty="0">
                <a:solidFill>
                  <a:schemeClr val="bg1"/>
                </a:solidFill>
              </a:rPr>
              <a:t>Leeds Trinity University, Horsforth, UK</a:t>
            </a:r>
          </a:p>
        </p:txBody>
      </p:sp>
      <p:sp>
        <p:nvSpPr>
          <p:cNvPr id="27" name="TextBox 26">
            <a:extLst>
              <a:ext uri="{FF2B5EF4-FFF2-40B4-BE49-F238E27FC236}">
                <a16:creationId xmlns:a16="http://schemas.microsoft.com/office/drawing/2014/main" id="{8488F1B4-7A55-4E41-A1B3-615A6539789A}"/>
              </a:ext>
            </a:extLst>
          </p:cNvPr>
          <p:cNvSpPr txBox="1"/>
          <p:nvPr/>
        </p:nvSpPr>
        <p:spPr>
          <a:xfrm>
            <a:off x="19627588" y="41185391"/>
            <a:ext cx="9914021" cy="1077218"/>
          </a:xfrm>
          <a:prstGeom prst="rect">
            <a:avLst/>
          </a:prstGeom>
          <a:noFill/>
        </p:spPr>
        <p:txBody>
          <a:bodyPr wrap="square" lIns="0" tIns="0" rIns="0" bIns="0" rtlCol="0">
            <a:spAutoFit/>
          </a:bodyPr>
          <a:lstStyle/>
          <a:p>
            <a:pPr algn="r"/>
            <a:r>
              <a:rPr lang="en-GB" sz="3500" b="1" dirty="0">
                <a:solidFill>
                  <a:schemeClr val="bg1"/>
                </a:solidFill>
              </a:rPr>
              <a:t>UK Congress on Obesity</a:t>
            </a:r>
          </a:p>
          <a:p>
            <a:pPr algn="r"/>
            <a:r>
              <a:rPr lang="en-GB" sz="3500" dirty="0">
                <a:solidFill>
                  <a:schemeClr val="bg1"/>
                </a:solidFill>
              </a:rPr>
              <a:t>September 2019, University of Leeds</a:t>
            </a:r>
          </a:p>
        </p:txBody>
      </p:sp>
      <p:sp>
        <p:nvSpPr>
          <p:cNvPr id="8" name="Rectangle: Rounded Corners 7">
            <a:extLst>
              <a:ext uri="{FF2B5EF4-FFF2-40B4-BE49-F238E27FC236}">
                <a16:creationId xmlns:a16="http://schemas.microsoft.com/office/drawing/2014/main" id="{E95C6BD6-F0AD-4D7B-BD50-6AB2836C130B}"/>
              </a:ext>
            </a:extLst>
          </p:cNvPr>
          <p:cNvSpPr/>
          <p:nvPr/>
        </p:nvSpPr>
        <p:spPr>
          <a:xfrm>
            <a:off x="166002" y="35200494"/>
            <a:ext cx="29916000" cy="108000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4500" dirty="0">
                <a:latin typeface="Arial Black" panose="020B0A04020102020204" pitchFamily="34" charset="0"/>
              </a:rPr>
              <a:t>Conclusion</a:t>
            </a:r>
          </a:p>
        </p:txBody>
      </p:sp>
      <p:sp>
        <p:nvSpPr>
          <p:cNvPr id="9" name="Rounded Rectangle 70">
            <a:extLst>
              <a:ext uri="{FF2B5EF4-FFF2-40B4-BE49-F238E27FC236}">
                <a16:creationId xmlns:a16="http://schemas.microsoft.com/office/drawing/2014/main" id="{72047732-4CF9-4EED-92DC-13EE6DC7B91C}"/>
              </a:ext>
            </a:extLst>
          </p:cNvPr>
          <p:cNvSpPr/>
          <p:nvPr/>
        </p:nvSpPr>
        <p:spPr>
          <a:xfrm rot="5400000">
            <a:off x="232943" y="35272494"/>
            <a:ext cx="936000" cy="936000"/>
          </a:xfrm>
          <a:prstGeom prst="roundRect">
            <a:avLst>
              <a:gd name="adj" fmla="val 50000"/>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GB" sz="4500" dirty="0">
                <a:solidFill>
                  <a:schemeClr val="tx1"/>
                </a:solidFill>
                <a:latin typeface="Arial Black" panose="020B0A04020102020204" pitchFamily="34" charset="0"/>
                <a:ea typeface="Verdana" panose="020B0604030504040204" pitchFamily="34" charset="0"/>
                <a:cs typeface="Verdana" panose="020B0604030504040204" pitchFamily="34" charset="0"/>
              </a:rPr>
              <a:t>4</a:t>
            </a:r>
          </a:p>
        </p:txBody>
      </p:sp>
      <p:sp>
        <p:nvSpPr>
          <p:cNvPr id="20" name="Rectangle: Rounded Corners 19">
            <a:extLst>
              <a:ext uri="{FF2B5EF4-FFF2-40B4-BE49-F238E27FC236}">
                <a16:creationId xmlns:a16="http://schemas.microsoft.com/office/drawing/2014/main" id="{D1753E5F-BACE-40E7-ABEC-7C5AF1AFF814}"/>
              </a:ext>
            </a:extLst>
          </p:cNvPr>
          <p:cNvSpPr/>
          <p:nvPr/>
        </p:nvSpPr>
        <p:spPr>
          <a:xfrm>
            <a:off x="166002" y="37676810"/>
            <a:ext cx="29916000" cy="1800000"/>
          </a:xfrm>
          <a:prstGeom prst="roundRect">
            <a:avLst>
              <a:gd name="adj" fmla="val 50000"/>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Future Direction: Examine the effects of tDCS on appeal bias in individuals with “problematic” eating behaviour traits (e.g. high trait craving or binge-eating) who are overweight/obese or at risk of weight gain.</a:t>
            </a:r>
          </a:p>
        </p:txBody>
      </p:sp>
      <p:sp>
        <p:nvSpPr>
          <p:cNvPr id="31" name="Rectangle 30">
            <a:extLst>
              <a:ext uri="{FF2B5EF4-FFF2-40B4-BE49-F238E27FC236}">
                <a16:creationId xmlns:a16="http://schemas.microsoft.com/office/drawing/2014/main" id="{FEAB7BB3-74A9-455E-A724-EDA83EEEF8F7}"/>
              </a:ext>
            </a:extLst>
          </p:cNvPr>
          <p:cNvSpPr/>
          <p:nvPr/>
        </p:nvSpPr>
        <p:spPr>
          <a:xfrm>
            <a:off x="166002" y="39636359"/>
            <a:ext cx="29916000" cy="1015663"/>
          </a:xfrm>
          <a:prstGeom prst="rect">
            <a:avLst/>
          </a:prstGeom>
        </p:spPr>
        <p:txBody>
          <a:bodyPr wrap="square">
            <a:noAutofit/>
          </a:bodyPr>
          <a:lstStyle/>
          <a:p>
            <a:pPr algn="ctr"/>
            <a:r>
              <a:rPr lang="en-GB" sz="2000" baseline="30000" dirty="0">
                <a:solidFill>
                  <a:schemeClr val="tx1">
                    <a:lumMod val="50000"/>
                    <a:lumOff val="50000"/>
                  </a:schemeClr>
                </a:solidFill>
              </a:rPr>
              <a:t>1 </a:t>
            </a:r>
            <a:r>
              <a:rPr lang="en-GB" sz="2000" dirty="0">
                <a:solidFill>
                  <a:schemeClr val="tx1">
                    <a:lumMod val="50000"/>
                    <a:lumOff val="50000"/>
                  </a:schemeClr>
                </a:solidFill>
              </a:rPr>
              <a:t>Alonso-Alonso &amp; Pascual-Leone (2007) </a:t>
            </a:r>
            <a:r>
              <a:rPr lang="en-GB" sz="2000" i="1" dirty="0">
                <a:solidFill>
                  <a:schemeClr val="tx1">
                    <a:lumMod val="50000"/>
                    <a:lumOff val="50000"/>
                  </a:schemeClr>
                </a:solidFill>
              </a:rPr>
              <a:t>Front Hum </a:t>
            </a:r>
            <a:r>
              <a:rPr lang="en-GB" sz="2000" i="1" dirty="0" err="1">
                <a:solidFill>
                  <a:schemeClr val="tx1">
                    <a:lumMod val="50000"/>
                    <a:lumOff val="50000"/>
                  </a:schemeClr>
                </a:solidFill>
              </a:rPr>
              <a:t>Neurosci</a:t>
            </a:r>
            <a:r>
              <a:rPr lang="en-GB" sz="2000" dirty="0">
                <a:solidFill>
                  <a:schemeClr val="tx1">
                    <a:lumMod val="50000"/>
                    <a:lumOff val="50000"/>
                  </a:schemeClr>
                </a:solidFill>
              </a:rPr>
              <a:t> </a:t>
            </a:r>
            <a:r>
              <a:rPr lang="en-GB" sz="2000" b="1" dirty="0">
                <a:solidFill>
                  <a:schemeClr val="tx1">
                    <a:lumMod val="50000"/>
                    <a:lumOff val="50000"/>
                  </a:schemeClr>
                </a:solidFill>
              </a:rPr>
              <a:t>7</a:t>
            </a:r>
            <a:r>
              <a:rPr lang="en-GB" sz="2000" dirty="0">
                <a:solidFill>
                  <a:schemeClr val="tx1">
                    <a:lumMod val="50000"/>
                    <a:lumOff val="50000"/>
                  </a:schemeClr>
                </a:solidFill>
              </a:rPr>
              <a:t>, 512; </a:t>
            </a:r>
            <a:r>
              <a:rPr lang="en-GB" sz="2000" baseline="30000" dirty="0">
                <a:solidFill>
                  <a:schemeClr val="tx1">
                    <a:lumMod val="50000"/>
                    <a:lumOff val="50000"/>
                  </a:schemeClr>
                </a:solidFill>
              </a:rPr>
              <a:t>2 </a:t>
            </a:r>
            <a:r>
              <a:rPr lang="en-GB" sz="2000" dirty="0">
                <a:solidFill>
                  <a:schemeClr val="tx1">
                    <a:lumMod val="50000"/>
                    <a:lumOff val="50000"/>
                  </a:schemeClr>
                </a:solidFill>
              </a:rPr>
              <a:t>Hall &amp; Lowe (2018) </a:t>
            </a:r>
            <a:r>
              <a:rPr lang="en-GB" sz="2000" i="1" dirty="0" err="1">
                <a:solidFill>
                  <a:schemeClr val="tx1">
                    <a:lumMod val="50000"/>
                    <a:lumOff val="50000"/>
                  </a:schemeClr>
                </a:solidFill>
              </a:rPr>
              <a:t>Nutr</a:t>
            </a:r>
            <a:r>
              <a:rPr lang="en-GB" sz="2000" i="1" dirty="0">
                <a:solidFill>
                  <a:schemeClr val="tx1">
                    <a:lumMod val="50000"/>
                    <a:lumOff val="50000"/>
                  </a:schemeClr>
                </a:solidFill>
              </a:rPr>
              <a:t> </a:t>
            </a:r>
            <a:r>
              <a:rPr lang="en-GB" sz="2000" i="1" dirty="0" err="1">
                <a:solidFill>
                  <a:schemeClr val="tx1">
                    <a:lumMod val="50000"/>
                    <a:lumOff val="50000"/>
                  </a:schemeClr>
                </a:solidFill>
              </a:rPr>
              <a:t>Neurosci</a:t>
            </a:r>
            <a:r>
              <a:rPr lang="en-GB" sz="2000" dirty="0">
                <a:solidFill>
                  <a:schemeClr val="tx1">
                    <a:lumMod val="50000"/>
                    <a:lumOff val="50000"/>
                  </a:schemeClr>
                </a:solidFill>
              </a:rPr>
              <a:t>, 1-4; </a:t>
            </a:r>
            <a:r>
              <a:rPr lang="en-GB" sz="2000" baseline="30000" dirty="0">
                <a:solidFill>
                  <a:schemeClr val="tx1">
                    <a:lumMod val="50000"/>
                    <a:lumOff val="50000"/>
                  </a:schemeClr>
                </a:solidFill>
              </a:rPr>
              <a:t>3</a:t>
            </a:r>
            <a:r>
              <a:rPr lang="en-GB" sz="2000" dirty="0">
                <a:solidFill>
                  <a:schemeClr val="tx1">
                    <a:lumMod val="50000"/>
                    <a:lumOff val="50000"/>
                  </a:schemeClr>
                </a:solidFill>
              </a:rPr>
              <a:t> </a:t>
            </a:r>
            <a:r>
              <a:rPr lang="en-GB" sz="2000" dirty="0" err="1">
                <a:solidFill>
                  <a:schemeClr val="tx1">
                    <a:lumMod val="50000"/>
                    <a:lumOff val="50000"/>
                  </a:schemeClr>
                </a:solidFill>
              </a:rPr>
              <a:t>Boeka</a:t>
            </a:r>
            <a:r>
              <a:rPr lang="en-GB" sz="2000" dirty="0">
                <a:solidFill>
                  <a:schemeClr val="tx1">
                    <a:lumMod val="50000"/>
                    <a:lumOff val="50000"/>
                  </a:schemeClr>
                </a:solidFill>
              </a:rPr>
              <a:t> &amp; </a:t>
            </a:r>
            <a:r>
              <a:rPr lang="en-GB" sz="2000" dirty="0" err="1">
                <a:solidFill>
                  <a:schemeClr val="tx1">
                    <a:lumMod val="50000"/>
                    <a:lumOff val="50000"/>
                  </a:schemeClr>
                </a:solidFill>
              </a:rPr>
              <a:t>Lokken</a:t>
            </a:r>
            <a:r>
              <a:rPr lang="en-GB" sz="2000" dirty="0">
                <a:solidFill>
                  <a:schemeClr val="tx1">
                    <a:lumMod val="50000"/>
                    <a:lumOff val="50000"/>
                  </a:schemeClr>
                </a:solidFill>
              </a:rPr>
              <a:t> (2011) </a:t>
            </a:r>
            <a:r>
              <a:rPr lang="en-GB" sz="2000" i="1" dirty="0">
                <a:solidFill>
                  <a:schemeClr val="tx1">
                    <a:lumMod val="50000"/>
                    <a:lumOff val="50000"/>
                  </a:schemeClr>
                </a:solidFill>
              </a:rPr>
              <a:t>Eat Weight </a:t>
            </a:r>
            <a:r>
              <a:rPr lang="en-GB" sz="2000" i="1" dirty="0" err="1">
                <a:solidFill>
                  <a:schemeClr val="tx1">
                    <a:lumMod val="50000"/>
                    <a:lumOff val="50000"/>
                  </a:schemeClr>
                </a:solidFill>
              </a:rPr>
              <a:t>Disord</a:t>
            </a:r>
            <a:r>
              <a:rPr lang="en-GB" sz="2000" dirty="0">
                <a:solidFill>
                  <a:schemeClr val="tx1">
                    <a:lumMod val="50000"/>
                    <a:lumOff val="50000"/>
                  </a:schemeClr>
                </a:solidFill>
              </a:rPr>
              <a:t> </a:t>
            </a:r>
            <a:r>
              <a:rPr lang="en-GB" sz="2000" b="1" dirty="0">
                <a:solidFill>
                  <a:schemeClr val="tx1">
                    <a:lumMod val="50000"/>
                    <a:lumOff val="50000"/>
                  </a:schemeClr>
                </a:solidFill>
              </a:rPr>
              <a:t>16</a:t>
            </a:r>
            <a:r>
              <a:rPr lang="en-GB" sz="2000" dirty="0">
                <a:solidFill>
                  <a:schemeClr val="tx1">
                    <a:lumMod val="50000"/>
                    <a:lumOff val="50000"/>
                  </a:schemeClr>
                </a:solidFill>
              </a:rPr>
              <a:t>, e121-126; </a:t>
            </a:r>
            <a:r>
              <a:rPr lang="en-GB" sz="2000" baseline="30000" dirty="0">
                <a:solidFill>
                  <a:schemeClr val="tx1">
                    <a:lumMod val="50000"/>
                    <a:lumOff val="50000"/>
                  </a:schemeClr>
                </a:solidFill>
              </a:rPr>
              <a:t>4</a:t>
            </a:r>
            <a:r>
              <a:rPr lang="en-GB" sz="2000" dirty="0">
                <a:solidFill>
                  <a:schemeClr val="tx1">
                    <a:lumMod val="50000"/>
                    <a:lumOff val="50000"/>
                  </a:schemeClr>
                </a:solidFill>
              </a:rPr>
              <a:t> Filmer et al. (2014) </a:t>
            </a:r>
            <a:r>
              <a:rPr lang="en-GB" sz="2000" i="1" dirty="0">
                <a:solidFill>
                  <a:schemeClr val="tx1">
                    <a:lumMod val="50000"/>
                    <a:lumOff val="50000"/>
                  </a:schemeClr>
                </a:solidFill>
              </a:rPr>
              <a:t>Trends </a:t>
            </a:r>
            <a:r>
              <a:rPr lang="en-GB" sz="2000" i="1" dirty="0" err="1">
                <a:solidFill>
                  <a:schemeClr val="tx1">
                    <a:lumMod val="50000"/>
                    <a:lumOff val="50000"/>
                  </a:schemeClr>
                </a:solidFill>
              </a:rPr>
              <a:t>Neurosci</a:t>
            </a:r>
            <a:r>
              <a:rPr lang="en-GB" sz="2000" dirty="0">
                <a:solidFill>
                  <a:schemeClr val="tx1">
                    <a:lumMod val="50000"/>
                    <a:lumOff val="50000"/>
                  </a:schemeClr>
                </a:solidFill>
              </a:rPr>
              <a:t> </a:t>
            </a:r>
            <a:r>
              <a:rPr lang="en-GB" sz="2000" b="1" dirty="0">
                <a:solidFill>
                  <a:schemeClr val="tx1">
                    <a:lumMod val="50000"/>
                    <a:lumOff val="50000"/>
                  </a:schemeClr>
                </a:solidFill>
              </a:rPr>
              <a:t>37</a:t>
            </a:r>
            <a:r>
              <a:rPr lang="en-GB" sz="2000" dirty="0">
                <a:solidFill>
                  <a:schemeClr val="tx1">
                    <a:lumMod val="50000"/>
                    <a:lumOff val="50000"/>
                  </a:schemeClr>
                </a:solidFill>
              </a:rPr>
              <a:t>, 742-753 ; </a:t>
            </a:r>
            <a:r>
              <a:rPr lang="en-GB" sz="2000" baseline="30000" dirty="0">
                <a:solidFill>
                  <a:schemeClr val="tx1">
                    <a:lumMod val="50000"/>
                    <a:lumOff val="50000"/>
                  </a:schemeClr>
                </a:solidFill>
              </a:rPr>
              <a:t>5</a:t>
            </a:r>
            <a:r>
              <a:rPr lang="en-GB" sz="2000" dirty="0">
                <a:solidFill>
                  <a:schemeClr val="tx1">
                    <a:lumMod val="50000"/>
                    <a:lumOff val="50000"/>
                  </a:schemeClr>
                </a:solidFill>
              </a:rPr>
              <a:t> </a:t>
            </a:r>
            <a:r>
              <a:rPr lang="en-GB" sz="2000" dirty="0" err="1">
                <a:solidFill>
                  <a:schemeClr val="tx1">
                    <a:lumMod val="50000"/>
                    <a:lumOff val="50000"/>
                  </a:schemeClr>
                </a:solidFill>
              </a:rPr>
              <a:t>Meule</a:t>
            </a:r>
            <a:r>
              <a:rPr lang="en-GB" sz="2000" dirty="0">
                <a:solidFill>
                  <a:schemeClr val="tx1">
                    <a:lumMod val="50000"/>
                    <a:lumOff val="50000"/>
                  </a:schemeClr>
                </a:solidFill>
              </a:rPr>
              <a:t>, Hermann &amp; Kübler (2014) </a:t>
            </a:r>
            <a:r>
              <a:rPr lang="en-GB" sz="2000" i="1" dirty="0">
                <a:solidFill>
                  <a:schemeClr val="tx1">
                    <a:lumMod val="50000"/>
                    <a:lumOff val="50000"/>
                  </a:schemeClr>
                </a:solidFill>
              </a:rPr>
              <a:t>Front </a:t>
            </a:r>
            <a:r>
              <a:rPr lang="en-GB" sz="2000" i="1" dirty="0" err="1">
                <a:solidFill>
                  <a:schemeClr val="tx1">
                    <a:lumMod val="50000"/>
                    <a:lumOff val="50000"/>
                  </a:schemeClr>
                </a:solidFill>
              </a:rPr>
              <a:t>Psychol</a:t>
            </a:r>
            <a:r>
              <a:rPr lang="en-GB" sz="2000" dirty="0">
                <a:solidFill>
                  <a:schemeClr val="tx1">
                    <a:lumMod val="50000"/>
                    <a:lumOff val="50000"/>
                  </a:schemeClr>
                </a:solidFill>
              </a:rPr>
              <a:t> </a:t>
            </a:r>
            <a:r>
              <a:rPr lang="en-GB" sz="2000" b="1" dirty="0">
                <a:solidFill>
                  <a:schemeClr val="tx1">
                    <a:lumMod val="50000"/>
                    <a:lumOff val="50000"/>
                  </a:schemeClr>
                </a:solidFill>
              </a:rPr>
              <a:t>5</a:t>
            </a:r>
            <a:r>
              <a:rPr lang="en-GB" sz="2000" dirty="0">
                <a:solidFill>
                  <a:schemeClr val="tx1">
                    <a:lumMod val="50000"/>
                    <a:lumOff val="50000"/>
                  </a:schemeClr>
                </a:solidFill>
              </a:rPr>
              <a:t>, 190; </a:t>
            </a:r>
            <a:r>
              <a:rPr lang="en-GB" sz="2000" baseline="30000" dirty="0">
                <a:solidFill>
                  <a:schemeClr val="tx1">
                    <a:lumMod val="50000"/>
                    <a:lumOff val="50000"/>
                  </a:schemeClr>
                </a:solidFill>
              </a:rPr>
              <a:t>6</a:t>
            </a:r>
            <a:r>
              <a:rPr lang="en-GB" sz="2000" dirty="0">
                <a:solidFill>
                  <a:schemeClr val="tx1">
                    <a:lumMod val="50000"/>
                    <a:lumOff val="50000"/>
                  </a:schemeClr>
                </a:solidFill>
              </a:rPr>
              <a:t> Dalton, Finlayson &amp; Blundell (2015) </a:t>
            </a:r>
            <a:r>
              <a:rPr lang="en-GB" sz="2000" i="1" dirty="0">
                <a:solidFill>
                  <a:schemeClr val="tx1">
                    <a:lumMod val="50000"/>
                    <a:lumOff val="50000"/>
                  </a:schemeClr>
                </a:solidFill>
              </a:rPr>
              <a:t>Eur J Clin </a:t>
            </a:r>
            <a:r>
              <a:rPr lang="en-GB" sz="2000" i="1" dirty="0" err="1">
                <a:solidFill>
                  <a:schemeClr val="tx1">
                    <a:lumMod val="50000"/>
                    <a:lumOff val="50000"/>
                  </a:schemeClr>
                </a:solidFill>
              </a:rPr>
              <a:t>Nutr</a:t>
            </a:r>
            <a:r>
              <a:rPr lang="en-GB" sz="2000" dirty="0">
                <a:solidFill>
                  <a:schemeClr val="tx1">
                    <a:lumMod val="50000"/>
                    <a:lumOff val="50000"/>
                  </a:schemeClr>
                </a:solidFill>
              </a:rPr>
              <a:t> </a:t>
            </a:r>
            <a:r>
              <a:rPr lang="en-GB" sz="2000" b="1" dirty="0">
                <a:solidFill>
                  <a:schemeClr val="tx1">
                    <a:lumMod val="50000"/>
                    <a:lumOff val="50000"/>
                  </a:schemeClr>
                </a:solidFill>
              </a:rPr>
              <a:t>69</a:t>
            </a:r>
            <a:r>
              <a:rPr lang="en-GB" sz="2000" dirty="0">
                <a:solidFill>
                  <a:schemeClr val="tx1">
                    <a:lumMod val="50000"/>
                    <a:lumOff val="50000"/>
                  </a:schemeClr>
                </a:solidFill>
              </a:rPr>
              <a:t>, 1313-1317; </a:t>
            </a:r>
            <a:r>
              <a:rPr lang="en-GB" sz="2000" baseline="30000" dirty="0">
                <a:solidFill>
                  <a:schemeClr val="tx1">
                    <a:lumMod val="50000"/>
                    <a:lumOff val="50000"/>
                  </a:schemeClr>
                </a:solidFill>
              </a:rPr>
              <a:t>7</a:t>
            </a:r>
            <a:r>
              <a:rPr lang="en-GB" sz="2000" dirty="0">
                <a:solidFill>
                  <a:schemeClr val="tx1">
                    <a:lumMod val="50000"/>
                    <a:lumOff val="50000"/>
                  </a:schemeClr>
                </a:solidFill>
              </a:rPr>
              <a:t> de Lauzon et al. (2004) </a:t>
            </a:r>
            <a:r>
              <a:rPr lang="en-GB" sz="2000" i="1" dirty="0">
                <a:solidFill>
                  <a:schemeClr val="tx1">
                    <a:lumMod val="50000"/>
                    <a:lumOff val="50000"/>
                  </a:schemeClr>
                </a:solidFill>
              </a:rPr>
              <a:t>J </a:t>
            </a:r>
            <a:r>
              <a:rPr lang="en-GB" sz="2000" i="1" dirty="0" err="1">
                <a:solidFill>
                  <a:schemeClr val="tx1">
                    <a:lumMod val="50000"/>
                    <a:lumOff val="50000"/>
                  </a:schemeClr>
                </a:solidFill>
              </a:rPr>
              <a:t>Nutr</a:t>
            </a:r>
            <a:r>
              <a:rPr lang="en-GB" sz="2000" dirty="0">
                <a:solidFill>
                  <a:schemeClr val="tx1">
                    <a:lumMod val="50000"/>
                    <a:lumOff val="50000"/>
                  </a:schemeClr>
                </a:solidFill>
              </a:rPr>
              <a:t> </a:t>
            </a:r>
            <a:r>
              <a:rPr lang="en-GB" sz="2000" b="1" dirty="0">
                <a:solidFill>
                  <a:schemeClr val="tx1">
                    <a:lumMod val="50000"/>
                    <a:lumOff val="50000"/>
                  </a:schemeClr>
                </a:solidFill>
              </a:rPr>
              <a:t>134</a:t>
            </a:r>
            <a:r>
              <a:rPr lang="en-GB" sz="2000" dirty="0">
                <a:solidFill>
                  <a:schemeClr val="tx1">
                    <a:lumMod val="50000"/>
                    <a:lumOff val="50000"/>
                  </a:schemeClr>
                </a:solidFill>
              </a:rPr>
              <a:t>, 2372-2380; </a:t>
            </a:r>
            <a:r>
              <a:rPr lang="en-GB" sz="2000" baseline="30000" dirty="0">
                <a:solidFill>
                  <a:schemeClr val="tx1">
                    <a:lumMod val="50000"/>
                    <a:lumOff val="50000"/>
                  </a:schemeClr>
                </a:solidFill>
              </a:rPr>
              <a:t>8</a:t>
            </a:r>
            <a:r>
              <a:rPr lang="en-GB" sz="2000" dirty="0">
                <a:solidFill>
                  <a:schemeClr val="tx1">
                    <a:lumMod val="50000"/>
                    <a:lumOff val="50000"/>
                  </a:schemeClr>
                </a:solidFill>
              </a:rPr>
              <a:t> Dalton, Blundell &amp; Finlayson (2013) </a:t>
            </a:r>
            <a:r>
              <a:rPr lang="en-GB" sz="2000" i="1" dirty="0">
                <a:solidFill>
                  <a:schemeClr val="tx1">
                    <a:lumMod val="50000"/>
                    <a:lumOff val="50000"/>
                  </a:schemeClr>
                </a:solidFill>
              </a:rPr>
              <a:t>Obesity Facts</a:t>
            </a:r>
            <a:r>
              <a:rPr lang="en-GB" sz="2000" dirty="0">
                <a:solidFill>
                  <a:schemeClr val="tx1">
                    <a:lumMod val="50000"/>
                    <a:lumOff val="50000"/>
                  </a:schemeClr>
                </a:solidFill>
              </a:rPr>
              <a:t> </a:t>
            </a:r>
            <a:r>
              <a:rPr lang="en-GB" sz="2000" b="1" dirty="0">
                <a:solidFill>
                  <a:schemeClr val="tx1">
                    <a:lumMod val="50000"/>
                    <a:lumOff val="50000"/>
                  </a:schemeClr>
                </a:solidFill>
              </a:rPr>
              <a:t>6</a:t>
            </a:r>
            <a:r>
              <a:rPr lang="en-GB" sz="2000" dirty="0">
                <a:solidFill>
                  <a:schemeClr val="tx1">
                    <a:lumMod val="50000"/>
                    <a:lumOff val="50000"/>
                  </a:schemeClr>
                </a:solidFill>
              </a:rPr>
              <a:t>, 348-359; </a:t>
            </a:r>
            <a:r>
              <a:rPr lang="en-GB" sz="2000" baseline="30000" dirty="0">
                <a:solidFill>
                  <a:schemeClr val="tx1">
                    <a:lumMod val="50000"/>
                    <a:lumOff val="50000"/>
                  </a:schemeClr>
                </a:solidFill>
              </a:rPr>
              <a:t>9</a:t>
            </a:r>
            <a:r>
              <a:rPr lang="en-GB" sz="2000" dirty="0">
                <a:solidFill>
                  <a:schemeClr val="tx1">
                    <a:lumMod val="50000"/>
                    <a:lumOff val="50000"/>
                  </a:schemeClr>
                </a:solidFill>
              </a:rPr>
              <a:t> Dalton &amp; Finlayson (2014) </a:t>
            </a:r>
            <a:r>
              <a:rPr lang="en-GB" sz="2000" i="1" dirty="0" err="1">
                <a:solidFill>
                  <a:schemeClr val="tx1">
                    <a:lumMod val="50000"/>
                    <a:lumOff val="50000"/>
                  </a:schemeClr>
                </a:solidFill>
              </a:rPr>
              <a:t>Physiol</a:t>
            </a:r>
            <a:r>
              <a:rPr lang="en-GB" sz="2000" i="1" dirty="0">
                <a:solidFill>
                  <a:schemeClr val="tx1">
                    <a:lumMod val="50000"/>
                    <a:lumOff val="50000"/>
                  </a:schemeClr>
                </a:solidFill>
              </a:rPr>
              <a:t> </a:t>
            </a:r>
            <a:r>
              <a:rPr lang="en-GB" sz="2000" i="1" dirty="0" err="1">
                <a:solidFill>
                  <a:schemeClr val="tx1">
                    <a:lumMod val="50000"/>
                    <a:lumOff val="50000"/>
                  </a:schemeClr>
                </a:solidFill>
              </a:rPr>
              <a:t>Behav</a:t>
            </a:r>
            <a:r>
              <a:rPr lang="en-GB" sz="2000" dirty="0">
                <a:solidFill>
                  <a:schemeClr val="tx1">
                    <a:lumMod val="50000"/>
                    <a:lumOff val="50000"/>
                  </a:schemeClr>
                </a:solidFill>
              </a:rPr>
              <a:t> </a:t>
            </a:r>
            <a:r>
              <a:rPr lang="en-GB" sz="2000" b="1" dirty="0">
                <a:solidFill>
                  <a:schemeClr val="tx1">
                    <a:lumMod val="50000"/>
                    <a:lumOff val="50000"/>
                  </a:schemeClr>
                </a:solidFill>
              </a:rPr>
              <a:t>136</a:t>
            </a:r>
            <a:r>
              <a:rPr lang="en-GB" sz="2000" dirty="0">
                <a:solidFill>
                  <a:schemeClr val="tx1">
                    <a:lumMod val="50000"/>
                    <a:lumOff val="50000"/>
                  </a:schemeClr>
                </a:solidFill>
              </a:rPr>
              <a:t>, 128-134; </a:t>
            </a:r>
            <a:r>
              <a:rPr lang="en-GB" sz="2000" baseline="30000" dirty="0">
                <a:solidFill>
                  <a:schemeClr val="tx1">
                    <a:lumMod val="50000"/>
                    <a:lumOff val="50000"/>
                  </a:schemeClr>
                </a:solidFill>
              </a:rPr>
              <a:t>10</a:t>
            </a:r>
            <a:r>
              <a:rPr lang="en-GB" sz="2000" dirty="0">
                <a:solidFill>
                  <a:schemeClr val="tx1">
                    <a:lumMod val="50000"/>
                    <a:lumOff val="50000"/>
                  </a:schemeClr>
                </a:solidFill>
              </a:rPr>
              <a:t> </a:t>
            </a:r>
            <a:r>
              <a:rPr lang="en-GB" sz="2000" dirty="0" err="1">
                <a:solidFill>
                  <a:schemeClr val="tx1">
                    <a:lumMod val="50000"/>
                    <a:lumOff val="50000"/>
                  </a:schemeClr>
                </a:solidFill>
              </a:rPr>
              <a:t>Capeda</a:t>
            </a:r>
            <a:r>
              <a:rPr lang="en-GB" sz="2000" dirty="0">
                <a:solidFill>
                  <a:schemeClr val="tx1">
                    <a:lumMod val="50000"/>
                    <a:lumOff val="50000"/>
                  </a:schemeClr>
                </a:solidFill>
              </a:rPr>
              <a:t>-Benito et al. (2000) </a:t>
            </a:r>
            <a:r>
              <a:rPr lang="en-GB" sz="2000" i="1" dirty="0" err="1">
                <a:solidFill>
                  <a:schemeClr val="tx1">
                    <a:lumMod val="50000"/>
                    <a:lumOff val="50000"/>
                  </a:schemeClr>
                </a:solidFill>
              </a:rPr>
              <a:t>Behav</a:t>
            </a:r>
            <a:r>
              <a:rPr lang="en-GB" sz="2000" i="1" dirty="0">
                <a:solidFill>
                  <a:schemeClr val="tx1">
                    <a:lumMod val="50000"/>
                    <a:lumOff val="50000"/>
                  </a:schemeClr>
                </a:solidFill>
              </a:rPr>
              <a:t> </a:t>
            </a:r>
            <a:r>
              <a:rPr lang="en-GB" sz="2000" i="1" dirty="0" err="1">
                <a:solidFill>
                  <a:schemeClr val="tx1">
                    <a:lumMod val="50000"/>
                    <a:lumOff val="50000"/>
                  </a:schemeClr>
                </a:solidFill>
              </a:rPr>
              <a:t>Ther</a:t>
            </a:r>
            <a:r>
              <a:rPr lang="en-GB" sz="2000" dirty="0">
                <a:solidFill>
                  <a:schemeClr val="tx1">
                    <a:lumMod val="50000"/>
                    <a:lumOff val="50000"/>
                  </a:schemeClr>
                </a:solidFill>
              </a:rPr>
              <a:t> </a:t>
            </a:r>
            <a:r>
              <a:rPr lang="en-GB" sz="2000" b="1" dirty="0">
                <a:solidFill>
                  <a:schemeClr val="tx1">
                    <a:lumMod val="50000"/>
                    <a:lumOff val="50000"/>
                  </a:schemeClr>
                </a:solidFill>
              </a:rPr>
              <a:t>31</a:t>
            </a:r>
            <a:r>
              <a:rPr lang="en-GB" sz="2000" dirty="0">
                <a:solidFill>
                  <a:schemeClr val="tx1">
                    <a:lumMod val="50000"/>
                    <a:lumOff val="50000"/>
                  </a:schemeClr>
                </a:solidFill>
              </a:rPr>
              <a:t>, 151-173; </a:t>
            </a:r>
            <a:r>
              <a:rPr lang="en-GB" sz="2000" baseline="30000" dirty="0">
                <a:solidFill>
                  <a:schemeClr val="tx1">
                    <a:lumMod val="50000"/>
                    <a:lumOff val="50000"/>
                  </a:schemeClr>
                </a:solidFill>
              </a:rPr>
              <a:t>11</a:t>
            </a:r>
            <a:r>
              <a:rPr lang="en-GB" sz="2000" dirty="0">
                <a:solidFill>
                  <a:schemeClr val="tx1">
                    <a:lumMod val="50000"/>
                    <a:lumOff val="50000"/>
                  </a:schemeClr>
                </a:solidFill>
              </a:rPr>
              <a:t> Steptoe, Pollard &amp; Wardle (1995) </a:t>
            </a:r>
            <a:r>
              <a:rPr lang="en-GB" sz="2000" i="1" dirty="0">
                <a:solidFill>
                  <a:schemeClr val="tx1">
                    <a:lumMod val="50000"/>
                    <a:lumOff val="50000"/>
                  </a:schemeClr>
                </a:solidFill>
              </a:rPr>
              <a:t>Appetite </a:t>
            </a:r>
            <a:r>
              <a:rPr lang="en-GB" sz="2000" b="1" dirty="0">
                <a:solidFill>
                  <a:schemeClr val="tx1">
                    <a:lumMod val="50000"/>
                    <a:lumOff val="50000"/>
                  </a:schemeClr>
                </a:solidFill>
              </a:rPr>
              <a:t>25</a:t>
            </a:r>
            <a:r>
              <a:rPr lang="en-GB" sz="2000" dirty="0">
                <a:solidFill>
                  <a:schemeClr val="tx1">
                    <a:lumMod val="50000"/>
                    <a:lumOff val="50000"/>
                  </a:schemeClr>
                </a:solidFill>
              </a:rPr>
              <a:t>, 267-284; </a:t>
            </a:r>
            <a:r>
              <a:rPr lang="en-GB" sz="2000" baseline="30000" dirty="0">
                <a:solidFill>
                  <a:schemeClr val="tx1">
                    <a:lumMod val="50000"/>
                    <a:lumOff val="50000"/>
                  </a:schemeClr>
                </a:solidFill>
              </a:rPr>
              <a:t>12</a:t>
            </a:r>
            <a:r>
              <a:rPr lang="en-GB" sz="2000" dirty="0">
                <a:solidFill>
                  <a:schemeClr val="tx1">
                    <a:lumMod val="50000"/>
                    <a:lumOff val="50000"/>
                  </a:schemeClr>
                </a:solidFill>
              </a:rPr>
              <a:t> </a:t>
            </a:r>
            <a:r>
              <a:rPr lang="en-GB" sz="2000" dirty="0" err="1">
                <a:solidFill>
                  <a:schemeClr val="tx1">
                    <a:lumMod val="50000"/>
                    <a:lumOff val="50000"/>
                  </a:schemeClr>
                </a:solidFill>
              </a:rPr>
              <a:t>Brunoni</a:t>
            </a:r>
            <a:r>
              <a:rPr lang="en-GB" sz="2000" dirty="0">
                <a:solidFill>
                  <a:schemeClr val="tx1">
                    <a:lumMod val="50000"/>
                    <a:lumOff val="50000"/>
                  </a:schemeClr>
                </a:solidFill>
              </a:rPr>
              <a:t> et al. (2011) </a:t>
            </a:r>
            <a:r>
              <a:rPr lang="en-GB" sz="2000" i="1" dirty="0">
                <a:solidFill>
                  <a:schemeClr val="tx1">
                    <a:lumMod val="50000"/>
                    <a:lumOff val="50000"/>
                  </a:schemeClr>
                </a:solidFill>
              </a:rPr>
              <a:t>Int J </a:t>
            </a:r>
            <a:r>
              <a:rPr lang="en-GB" sz="2000" i="1" dirty="0" err="1">
                <a:solidFill>
                  <a:schemeClr val="tx1">
                    <a:lumMod val="50000"/>
                    <a:lumOff val="50000"/>
                  </a:schemeClr>
                </a:solidFill>
              </a:rPr>
              <a:t>Neuropsychop</a:t>
            </a:r>
            <a:r>
              <a:rPr lang="en-GB" sz="2000" dirty="0">
                <a:solidFill>
                  <a:schemeClr val="tx1">
                    <a:lumMod val="50000"/>
                    <a:lumOff val="50000"/>
                  </a:schemeClr>
                </a:solidFill>
              </a:rPr>
              <a:t> </a:t>
            </a:r>
            <a:r>
              <a:rPr lang="en-GB" sz="2000" b="1" dirty="0">
                <a:solidFill>
                  <a:schemeClr val="tx1">
                    <a:lumMod val="50000"/>
                    <a:lumOff val="50000"/>
                  </a:schemeClr>
                </a:solidFill>
              </a:rPr>
              <a:t>14</a:t>
            </a:r>
            <a:r>
              <a:rPr lang="en-GB" sz="2000" dirty="0">
                <a:solidFill>
                  <a:schemeClr val="tx1">
                    <a:lumMod val="50000"/>
                    <a:lumOff val="50000"/>
                  </a:schemeClr>
                </a:solidFill>
              </a:rPr>
              <a:t>, 1133-1145</a:t>
            </a:r>
          </a:p>
        </p:txBody>
      </p:sp>
      <p:sp>
        <p:nvSpPr>
          <p:cNvPr id="32" name="TextBox 31">
            <a:extLst>
              <a:ext uri="{FF2B5EF4-FFF2-40B4-BE49-F238E27FC236}">
                <a16:creationId xmlns:a16="http://schemas.microsoft.com/office/drawing/2014/main" id="{3542C57C-5867-41BF-BDEB-62911C146ACD}"/>
              </a:ext>
            </a:extLst>
          </p:cNvPr>
          <p:cNvSpPr txBox="1"/>
          <p:nvPr/>
        </p:nvSpPr>
        <p:spPr>
          <a:xfrm>
            <a:off x="557606" y="36440043"/>
            <a:ext cx="29160000" cy="1077218"/>
          </a:xfrm>
          <a:prstGeom prst="rect">
            <a:avLst/>
          </a:prstGeom>
          <a:noFill/>
        </p:spPr>
        <p:txBody>
          <a:bodyPr wrap="square" rtlCol="0">
            <a:noAutofit/>
          </a:bodyPr>
          <a:lstStyle/>
          <a:p>
            <a:r>
              <a:rPr lang="en-GB" sz="3200" dirty="0"/>
              <a:t>Healthy participants with no apparent eating behaviour trait susceptibilities to overconsume did not respond to stimulation, suggesting increasing DLPFC activity using tDCS does not change food reward response in healthy controls. However, unhealthy groups remain a plausible target for tDCS intervention.</a:t>
            </a:r>
          </a:p>
        </p:txBody>
      </p:sp>
      <p:sp>
        <p:nvSpPr>
          <p:cNvPr id="77" name="TextBox 76">
            <a:extLst>
              <a:ext uri="{FF2B5EF4-FFF2-40B4-BE49-F238E27FC236}">
                <a16:creationId xmlns:a16="http://schemas.microsoft.com/office/drawing/2014/main" id="{4D202575-3EC0-483E-9E71-963C179482E2}"/>
              </a:ext>
            </a:extLst>
          </p:cNvPr>
          <p:cNvSpPr txBox="1"/>
          <p:nvPr/>
        </p:nvSpPr>
        <p:spPr>
          <a:xfrm>
            <a:off x="6339600" y="180000"/>
            <a:ext cx="23754097" cy="3046988"/>
          </a:xfrm>
          <a:prstGeom prst="rect">
            <a:avLst/>
          </a:prstGeom>
          <a:noFill/>
        </p:spPr>
        <p:txBody>
          <a:bodyPr wrap="square" lIns="0" tIns="0" rIns="0" bIns="0" rtlCol="0">
            <a:spAutoFit/>
          </a:bodyPr>
          <a:lstStyle/>
          <a:p>
            <a:pPr algn="ctr"/>
            <a:r>
              <a:rPr lang="en-GB" sz="6600" dirty="0">
                <a:latin typeface="Arial Black" panose="020B0A04020102020204" pitchFamily="34" charset="0"/>
              </a:rPr>
              <a:t>Appeal biases for sweet and fatty foods are robust following a single session of transcranial direct current stimulation (tDCS) in a healthy population.</a:t>
            </a:r>
          </a:p>
        </p:txBody>
      </p:sp>
      <p:pic>
        <p:nvPicPr>
          <p:cNvPr id="78" name="Picture 3" descr="Leeds Trinity Logo.png">
            <a:extLst>
              <a:ext uri="{FF2B5EF4-FFF2-40B4-BE49-F238E27FC236}">
                <a16:creationId xmlns:a16="http://schemas.microsoft.com/office/drawing/2014/main" id="{1D306A12-3B73-4B52-B658-A8EB9F04CA0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843" y="875494"/>
            <a:ext cx="5566589" cy="16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 name="Rectangle: Rounded Corners 78">
            <a:extLst>
              <a:ext uri="{FF2B5EF4-FFF2-40B4-BE49-F238E27FC236}">
                <a16:creationId xmlns:a16="http://schemas.microsoft.com/office/drawing/2014/main" id="{1CF61014-89BC-43F1-A027-8D113D4DBB79}"/>
              </a:ext>
            </a:extLst>
          </p:cNvPr>
          <p:cNvSpPr/>
          <p:nvPr/>
        </p:nvSpPr>
        <p:spPr>
          <a:xfrm>
            <a:off x="179606" y="3398967"/>
            <a:ext cx="29916000" cy="252000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GB" altLang="en-US" sz="5000" b="1" dirty="0">
                <a:solidFill>
                  <a:schemeClr val="bg1"/>
                </a:solidFill>
                <a:ea typeface="Verdana" panose="020B0604030504040204" pitchFamily="34" charset="0"/>
                <a:cs typeface="Verdana" panose="020B0604030504040204" pitchFamily="34" charset="0"/>
              </a:rPr>
              <a:t>Jordan D. Beaumont</a:t>
            </a:r>
            <a:r>
              <a:rPr lang="en-GB" altLang="en-US" sz="5000" baseline="30000" dirty="0">
                <a:solidFill>
                  <a:schemeClr val="bg1"/>
                </a:solidFill>
                <a:ea typeface="Verdana" panose="020B0604030504040204" pitchFamily="34" charset="0"/>
                <a:cs typeface="Verdana" panose="020B0604030504040204" pitchFamily="34" charset="0"/>
              </a:rPr>
              <a:t>1</a:t>
            </a:r>
            <a:r>
              <a:rPr lang="en-GB" altLang="en-US" sz="5000" dirty="0">
                <a:solidFill>
                  <a:schemeClr val="bg1"/>
                </a:solidFill>
                <a:ea typeface="Verdana" panose="020B0604030504040204" pitchFamily="34" charset="0"/>
                <a:cs typeface="Verdana" panose="020B0604030504040204" pitchFamily="34" charset="0"/>
              </a:rPr>
              <a:t>*, Danielle Davis</a:t>
            </a:r>
            <a:r>
              <a:rPr lang="en-GB" altLang="en-US" sz="5000" baseline="30000" dirty="0">
                <a:solidFill>
                  <a:schemeClr val="bg1"/>
                </a:solidFill>
                <a:ea typeface="Verdana" panose="020B0604030504040204" pitchFamily="34" charset="0"/>
                <a:cs typeface="Verdana" panose="020B0604030504040204" pitchFamily="34" charset="0"/>
              </a:rPr>
              <a:t>1</a:t>
            </a:r>
            <a:r>
              <a:rPr lang="en-GB" altLang="en-US" sz="5000" dirty="0">
                <a:solidFill>
                  <a:schemeClr val="bg1"/>
                </a:solidFill>
                <a:ea typeface="Verdana" panose="020B0604030504040204" pitchFamily="34" charset="0"/>
                <a:cs typeface="Verdana" panose="020B0604030504040204" pitchFamily="34" charset="0"/>
              </a:rPr>
              <a:t>, Michelle Dalton</a:t>
            </a:r>
            <a:r>
              <a:rPr lang="en-GB" altLang="en-US" sz="5000" baseline="30000" dirty="0">
                <a:solidFill>
                  <a:schemeClr val="bg1"/>
                </a:solidFill>
                <a:ea typeface="Verdana" panose="020B0604030504040204" pitchFamily="34" charset="0"/>
                <a:cs typeface="Verdana" panose="020B0604030504040204" pitchFamily="34" charset="0"/>
              </a:rPr>
              <a:t>1</a:t>
            </a:r>
            <a:r>
              <a:rPr lang="en-GB" altLang="en-US" sz="5000" dirty="0">
                <a:solidFill>
                  <a:schemeClr val="bg1"/>
                </a:solidFill>
                <a:ea typeface="Verdana" panose="020B0604030504040204" pitchFamily="34" charset="0"/>
                <a:cs typeface="Verdana" panose="020B0604030504040204" pitchFamily="34" charset="0"/>
              </a:rPr>
              <a:t>, Mark Russell</a:t>
            </a:r>
            <a:r>
              <a:rPr lang="en-GB" altLang="en-US" sz="5000" baseline="30000" dirty="0">
                <a:solidFill>
                  <a:schemeClr val="bg1"/>
                </a:solidFill>
                <a:ea typeface="Verdana" panose="020B0604030504040204" pitchFamily="34" charset="0"/>
                <a:cs typeface="Verdana" panose="020B0604030504040204" pitchFamily="34" charset="0"/>
              </a:rPr>
              <a:t>1</a:t>
            </a:r>
            <a:r>
              <a:rPr lang="en-GB" altLang="en-US" sz="5000" dirty="0">
                <a:solidFill>
                  <a:schemeClr val="bg1"/>
                </a:solidFill>
                <a:ea typeface="Verdana" panose="020B0604030504040204" pitchFamily="34" charset="0"/>
                <a:cs typeface="Verdana" panose="020B0604030504040204" pitchFamily="34" charset="0"/>
              </a:rPr>
              <a:t>, and Martin J. Barwood</a:t>
            </a:r>
            <a:r>
              <a:rPr lang="en-GB" altLang="en-US" sz="5000" baseline="30000" dirty="0">
                <a:solidFill>
                  <a:schemeClr val="bg1"/>
                </a:solidFill>
                <a:ea typeface="Verdana" panose="020B0604030504040204" pitchFamily="34" charset="0"/>
                <a:cs typeface="Verdana" panose="020B0604030504040204" pitchFamily="34" charset="0"/>
              </a:rPr>
              <a:t>1</a:t>
            </a:r>
          </a:p>
          <a:p>
            <a:pPr algn="ctr">
              <a:defRPr/>
            </a:pPr>
            <a:endParaRPr lang="en-GB" altLang="en-US" sz="1000" i="1" baseline="30000" dirty="0">
              <a:solidFill>
                <a:schemeClr val="bg1"/>
              </a:solidFill>
              <a:ea typeface="Verdana" panose="020B0604030504040204" pitchFamily="34" charset="0"/>
              <a:cs typeface="Verdana" panose="020B0604030504040204" pitchFamily="34" charset="0"/>
            </a:endParaRPr>
          </a:p>
          <a:p>
            <a:pPr algn="ctr">
              <a:defRPr/>
            </a:pPr>
            <a:r>
              <a:rPr lang="en-GB" altLang="en-US" sz="3500" i="1" baseline="30000" dirty="0">
                <a:solidFill>
                  <a:schemeClr val="bg1"/>
                </a:solidFill>
                <a:ea typeface="Verdana" panose="020B0604030504040204" pitchFamily="34" charset="0"/>
                <a:cs typeface="Verdana" panose="020B0604030504040204" pitchFamily="34" charset="0"/>
              </a:rPr>
              <a:t>1</a:t>
            </a:r>
            <a:r>
              <a:rPr lang="en-GB" altLang="en-US" sz="3500" i="1" dirty="0">
                <a:solidFill>
                  <a:schemeClr val="bg1"/>
                </a:solidFill>
                <a:ea typeface="Verdana" panose="020B0604030504040204" pitchFamily="34" charset="0"/>
                <a:cs typeface="Verdana" panose="020B0604030504040204" pitchFamily="34" charset="0"/>
              </a:rPr>
              <a:t>School of Social and Health Sciences, Leeds Trinity University, Horsforth, UK</a:t>
            </a:r>
          </a:p>
          <a:p>
            <a:pPr algn="ctr">
              <a:defRPr/>
            </a:pPr>
            <a:endParaRPr lang="en-GB" altLang="en-US" sz="1000" i="1" dirty="0">
              <a:solidFill>
                <a:schemeClr val="bg1"/>
              </a:solidFill>
              <a:ea typeface="Verdana" panose="020B0604030504040204" pitchFamily="34" charset="0"/>
              <a:cs typeface="Verdana" panose="020B0604030504040204" pitchFamily="34" charset="0"/>
            </a:endParaRPr>
          </a:p>
          <a:p>
            <a:pPr algn="ctr">
              <a:defRPr/>
            </a:pPr>
            <a:r>
              <a:rPr lang="en-GB" altLang="en-US" sz="3500" dirty="0">
                <a:solidFill>
                  <a:schemeClr val="bg1"/>
                </a:solidFill>
                <a:ea typeface="Verdana" panose="020B0604030504040204" pitchFamily="34" charset="0"/>
                <a:cs typeface="Verdana" panose="020B0604030504040204" pitchFamily="34" charset="0"/>
              </a:rPr>
              <a:t>* j.beaumont@leedstrinity.ac.uk              @</a:t>
            </a:r>
            <a:r>
              <a:rPr lang="en-GB" altLang="en-US" sz="3500" dirty="0" err="1">
                <a:solidFill>
                  <a:schemeClr val="bg1"/>
                </a:solidFill>
                <a:ea typeface="Verdana" panose="020B0604030504040204" pitchFamily="34" charset="0"/>
                <a:cs typeface="Verdana" panose="020B0604030504040204" pitchFamily="34" charset="0"/>
              </a:rPr>
              <a:t>JordanDBeaumont</a:t>
            </a:r>
            <a:endParaRPr lang="en-GB" altLang="en-US" sz="3500" dirty="0">
              <a:solidFill>
                <a:schemeClr val="bg1"/>
              </a:solidFill>
              <a:ea typeface="Verdana" panose="020B0604030504040204" pitchFamily="34" charset="0"/>
              <a:cs typeface="Verdana" panose="020B0604030504040204" pitchFamily="34" charset="0"/>
            </a:endParaRPr>
          </a:p>
        </p:txBody>
      </p:sp>
      <p:pic>
        <p:nvPicPr>
          <p:cNvPr id="80" name="Picture 5">
            <a:extLst>
              <a:ext uri="{FF2B5EF4-FFF2-40B4-BE49-F238E27FC236}">
                <a16:creationId xmlns:a16="http://schemas.microsoft.com/office/drawing/2014/main" id="{D0AB0881-20C3-4492-B608-BBB9DC04B09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129634" y="5038222"/>
            <a:ext cx="810000" cy="8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4" name="Table 83">
            <a:extLst>
              <a:ext uri="{FF2B5EF4-FFF2-40B4-BE49-F238E27FC236}">
                <a16:creationId xmlns:a16="http://schemas.microsoft.com/office/drawing/2014/main" id="{5641554E-DB39-492A-B612-8ED715AC361E}"/>
              </a:ext>
            </a:extLst>
          </p:cNvPr>
          <p:cNvGraphicFramePr>
            <a:graphicFrameLocks noGrp="1"/>
          </p:cNvGraphicFramePr>
          <p:nvPr>
            <p:extLst>
              <p:ext uri="{D42A27DB-BD31-4B8C-83A1-F6EECF244321}">
                <p14:modId xmlns:p14="http://schemas.microsoft.com/office/powerpoint/2010/main" val="1791239933"/>
              </p:ext>
            </p:extLst>
          </p:nvPr>
        </p:nvGraphicFramePr>
        <p:xfrm>
          <a:off x="18830942" y="29652707"/>
          <a:ext cx="8971726" cy="3627120"/>
        </p:xfrm>
        <a:graphic>
          <a:graphicData uri="http://schemas.openxmlformats.org/drawingml/2006/table">
            <a:tbl>
              <a:tblPr bandRow="1">
                <a:tableStyleId>{5C22544A-7EE6-4342-B048-85BDC9FD1C3A}</a:tableStyleId>
              </a:tblPr>
              <a:tblGrid>
                <a:gridCol w="2161350">
                  <a:extLst>
                    <a:ext uri="{9D8B030D-6E8A-4147-A177-3AD203B41FA5}">
                      <a16:colId xmlns:a16="http://schemas.microsoft.com/office/drawing/2014/main" val="285610815"/>
                    </a:ext>
                  </a:extLst>
                </a:gridCol>
                <a:gridCol w="4886325">
                  <a:extLst>
                    <a:ext uri="{9D8B030D-6E8A-4147-A177-3AD203B41FA5}">
                      <a16:colId xmlns:a16="http://schemas.microsoft.com/office/drawing/2014/main" val="1795714242"/>
                    </a:ext>
                  </a:extLst>
                </a:gridCol>
                <a:gridCol w="1924051">
                  <a:extLst>
                    <a:ext uri="{9D8B030D-6E8A-4147-A177-3AD203B41FA5}">
                      <a16:colId xmlns:a16="http://schemas.microsoft.com/office/drawing/2014/main" val="1602843578"/>
                    </a:ext>
                  </a:extLst>
                </a:gridCol>
              </a:tblGrid>
              <a:tr h="370840">
                <a:tc gridSpan="2">
                  <a:txBody>
                    <a:bodyPr/>
                    <a:lstStyle/>
                    <a:p>
                      <a:pPr algn="l"/>
                      <a:r>
                        <a:rPr lang="en-GB" sz="2800" b="1" dirty="0">
                          <a:solidFill>
                            <a:schemeClr val="tx1"/>
                          </a:solidFill>
                          <a:latin typeface="+mn-lt"/>
                        </a:rPr>
                        <a:t>FCQ-T-r</a:t>
                      </a:r>
                      <a:r>
                        <a:rPr lang="en-GB" sz="2800" b="0" baseline="30000" dirty="0">
                          <a:solidFill>
                            <a:schemeClr val="tx1"/>
                          </a:solidFill>
                          <a:latin typeface="+mn-lt"/>
                        </a:rPr>
                        <a:t>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algn="ctr"/>
                      <a:r>
                        <a:rPr lang="en-GB" sz="2800" b="0" dirty="0">
                          <a:solidFill>
                            <a:schemeClr val="tx1"/>
                          </a:solidFill>
                          <a:latin typeface="+mn-lt"/>
                        </a:rPr>
                        <a:t>35</a:t>
                      </a:r>
                      <a:r>
                        <a:rPr lang="en-GB" sz="2800" b="0" kern="1200" dirty="0">
                          <a:solidFill>
                            <a:sysClr val="windowText" lastClr="000000"/>
                          </a:solidFill>
                          <a:latin typeface="+mn-lt"/>
                          <a:ea typeface="+mn-ea"/>
                          <a:cs typeface="Times New Roman" panose="02020603050405020304" pitchFamily="18" charset="0"/>
                        </a:rPr>
                        <a:t>±9</a:t>
                      </a:r>
                      <a:endParaRPr lang="en-GB" sz="2800" b="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7024926"/>
                  </a:ext>
                </a:extLst>
              </a:tr>
              <a:tr h="370840">
                <a:tc rowSpan="3">
                  <a:txBody>
                    <a:bodyPr/>
                    <a:lstStyle/>
                    <a:p>
                      <a:pPr marL="0" marR="0" lvl="0" indent="0" algn="l" defTabSz="3027487" rtl="0" eaLnBrk="1" fontAlgn="auto" latinLnBrk="0" hangingPunct="1">
                        <a:lnSpc>
                          <a:spcPct val="100000"/>
                        </a:lnSpc>
                        <a:spcBef>
                          <a:spcPts val="0"/>
                        </a:spcBef>
                        <a:spcAft>
                          <a:spcPts val="0"/>
                        </a:spcAft>
                        <a:buClrTx/>
                        <a:buSzTx/>
                        <a:buFontTx/>
                        <a:buNone/>
                        <a:tabLst/>
                        <a:defRPr/>
                      </a:pPr>
                      <a:r>
                        <a:rPr lang="en-GB" sz="2800" b="1" kern="1200" dirty="0">
                          <a:solidFill>
                            <a:schemeClr val="tx1"/>
                          </a:solidFill>
                          <a:latin typeface="+mn-lt"/>
                          <a:ea typeface="+mn-ea"/>
                          <a:cs typeface="+mn-cs"/>
                        </a:rPr>
                        <a:t>CoEQ</a:t>
                      </a:r>
                      <a:r>
                        <a:rPr lang="en-GB" sz="2800" b="0" kern="1200" baseline="30000" dirty="0">
                          <a:solidFill>
                            <a:schemeClr val="tx1"/>
                          </a:solidFill>
                          <a:latin typeface="+mn-lt"/>
                          <a:ea typeface="+mn-ea"/>
                          <a:cs typeface="+mn-cs"/>
                        </a:rPr>
                        <a:t>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027487" rtl="0" eaLnBrk="1" fontAlgn="auto" latinLnBrk="0" hangingPunct="1">
                        <a:lnSpc>
                          <a:spcPct val="100000"/>
                        </a:lnSpc>
                        <a:spcBef>
                          <a:spcPts val="0"/>
                        </a:spcBef>
                        <a:spcAft>
                          <a:spcPts val="0"/>
                        </a:spcAft>
                        <a:buClrTx/>
                        <a:buSzTx/>
                        <a:buFontTx/>
                        <a:buNone/>
                        <a:tabLst/>
                        <a:defRPr/>
                      </a:pPr>
                      <a:r>
                        <a:rPr lang="en-GB" sz="2800" dirty="0">
                          <a:solidFill>
                            <a:schemeClr val="tx1"/>
                          </a:solidFill>
                          <a:latin typeface="+mn-lt"/>
                        </a:rPr>
                        <a:t>Craving Control</a:t>
                      </a:r>
                      <a:endParaRPr lang="en-GB" sz="2800" b="0" kern="1200" baseline="300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a:solidFill>
                            <a:schemeClr val="tx1"/>
                          </a:solidFill>
                          <a:latin typeface="+mn-lt"/>
                        </a:rPr>
                        <a:t>67</a:t>
                      </a:r>
                      <a:r>
                        <a:rPr lang="en-GB" sz="2800" kern="1200" dirty="0">
                          <a:solidFill>
                            <a:sysClr val="windowText" lastClr="000000"/>
                          </a:solidFill>
                          <a:latin typeface="+mn-lt"/>
                          <a:ea typeface="+mn-ea"/>
                          <a:cs typeface="Times New Roman" panose="02020603050405020304" pitchFamily="18" charset="0"/>
                        </a:rPr>
                        <a:t>±18</a:t>
                      </a:r>
                      <a:endParaRPr lang="en-GB" sz="28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3855564"/>
                  </a:ext>
                </a:extLst>
              </a:tr>
              <a:tr h="370840">
                <a:tc vMerge="1">
                  <a:txBody>
                    <a:bodyPr/>
                    <a:lstStyle/>
                    <a:p>
                      <a:pPr algn="r"/>
                      <a:endParaRPr lang="en-GB" sz="280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800" dirty="0">
                          <a:solidFill>
                            <a:schemeClr val="tx1"/>
                          </a:solidFill>
                          <a:latin typeface="+mn-lt"/>
                        </a:rPr>
                        <a:t>Craving for Sweet Foods</a:t>
                      </a:r>
                      <a:endParaRPr lang="en-GB" sz="28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a:solidFill>
                            <a:schemeClr val="tx1"/>
                          </a:solidFill>
                          <a:latin typeface="+mn-lt"/>
                        </a:rPr>
                        <a:t>29</a:t>
                      </a:r>
                      <a:r>
                        <a:rPr lang="en-GB" sz="2800" kern="1200" dirty="0">
                          <a:solidFill>
                            <a:sysClr val="windowText" lastClr="000000"/>
                          </a:solidFill>
                          <a:latin typeface="+mn-lt"/>
                          <a:ea typeface="+mn-ea"/>
                          <a:cs typeface="Times New Roman" panose="02020603050405020304" pitchFamily="18" charset="0"/>
                        </a:rPr>
                        <a:t>±18</a:t>
                      </a:r>
                      <a:endParaRPr lang="en-GB" sz="28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7716408"/>
                  </a:ext>
                </a:extLst>
              </a:tr>
              <a:tr h="370840">
                <a:tc vMerge="1">
                  <a:txBody>
                    <a:bodyPr/>
                    <a:lstStyle/>
                    <a:p>
                      <a:pPr algn="r"/>
                      <a:endParaRPr lang="en-GB" sz="280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800" dirty="0">
                          <a:solidFill>
                            <a:schemeClr val="tx1"/>
                          </a:solidFill>
                          <a:latin typeface="+mn-lt"/>
                        </a:rPr>
                        <a:t>Craving for Savoury Foods</a:t>
                      </a:r>
                      <a:endParaRPr lang="en-GB" sz="28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a:solidFill>
                            <a:schemeClr val="tx1"/>
                          </a:solidFill>
                          <a:latin typeface="+mn-lt"/>
                        </a:rPr>
                        <a:t>51</a:t>
                      </a:r>
                      <a:r>
                        <a:rPr lang="en-GB" sz="2800" kern="1200" dirty="0">
                          <a:solidFill>
                            <a:sysClr val="windowText" lastClr="000000"/>
                          </a:solidFill>
                          <a:latin typeface="+mn-lt"/>
                          <a:ea typeface="+mn-ea"/>
                          <a:cs typeface="Times New Roman" panose="02020603050405020304" pitchFamily="18" charset="0"/>
                        </a:rPr>
                        <a:t>±23</a:t>
                      </a:r>
                      <a:endParaRPr lang="en-GB" sz="28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5131428"/>
                  </a:ext>
                </a:extLst>
              </a:tr>
              <a:tr h="370840">
                <a:tc rowSpan="3">
                  <a:txBody>
                    <a:bodyPr/>
                    <a:lstStyle/>
                    <a:p>
                      <a:pPr marL="0" marR="0" lvl="0" indent="0" algn="l" defTabSz="3027487" rtl="0" eaLnBrk="1" fontAlgn="auto" latinLnBrk="0" hangingPunct="1">
                        <a:lnSpc>
                          <a:spcPct val="100000"/>
                        </a:lnSpc>
                        <a:spcBef>
                          <a:spcPts val="0"/>
                        </a:spcBef>
                        <a:spcAft>
                          <a:spcPts val="0"/>
                        </a:spcAft>
                        <a:buClrTx/>
                        <a:buSzTx/>
                        <a:buFontTx/>
                        <a:buNone/>
                        <a:tabLst/>
                        <a:defRPr/>
                      </a:pPr>
                      <a:r>
                        <a:rPr lang="en-GB" sz="2800" b="1" kern="1200" dirty="0">
                          <a:solidFill>
                            <a:schemeClr val="tx1"/>
                          </a:solidFill>
                          <a:latin typeface="+mn-lt"/>
                          <a:ea typeface="+mn-ea"/>
                          <a:cs typeface="+mn-cs"/>
                        </a:rPr>
                        <a:t>TFEQ-r18</a:t>
                      </a:r>
                      <a:r>
                        <a:rPr lang="en-GB" sz="2800" b="0" strike="noStrike" kern="1200" baseline="30000" dirty="0">
                          <a:solidFill>
                            <a:schemeClr val="tx1"/>
                          </a:solidFill>
                          <a:latin typeface="+mn-lt"/>
                          <a:ea typeface="+mn-ea"/>
                          <a:cs typeface="+mn-cs"/>
                        </a:rPr>
                        <a:t>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027487" rtl="0" eaLnBrk="1" fontAlgn="auto" latinLnBrk="0" hangingPunct="1">
                        <a:lnSpc>
                          <a:spcPct val="100000"/>
                        </a:lnSpc>
                        <a:spcBef>
                          <a:spcPts val="0"/>
                        </a:spcBef>
                        <a:spcAft>
                          <a:spcPts val="0"/>
                        </a:spcAft>
                        <a:buClrTx/>
                        <a:buSzTx/>
                        <a:buFontTx/>
                        <a:buNone/>
                        <a:tabLst/>
                        <a:defRPr/>
                      </a:pPr>
                      <a:r>
                        <a:rPr lang="en-GB" sz="2800" dirty="0">
                          <a:solidFill>
                            <a:schemeClr val="tx1"/>
                          </a:solidFill>
                          <a:latin typeface="+mn-lt"/>
                        </a:rPr>
                        <a:t>Cognitive Restraint</a:t>
                      </a:r>
                      <a:endParaRPr lang="en-GB" sz="2800" b="0" kern="1200" baseline="300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kern="1200" dirty="0">
                          <a:solidFill>
                            <a:sysClr val="windowText" lastClr="000000"/>
                          </a:solidFill>
                          <a:latin typeface="+mn-lt"/>
                          <a:ea typeface="+mn-ea"/>
                          <a:cs typeface="Times New Roman" panose="02020603050405020304" pitchFamily="18" charset="0"/>
                        </a:rPr>
                        <a:t>40±20</a:t>
                      </a:r>
                      <a:endParaRPr lang="en-GB" sz="28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066189"/>
                  </a:ext>
                </a:extLst>
              </a:tr>
              <a:tr h="370840">
                <a:tc vMerge="1">
                  <a:txBody>
                    <a:bodyPr/>
                    <a:lstStyle/>
                    <a:p>
                      <a:pPr algn="r"/>
                      <a:endParaRPr lang="en-GB" sz="280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800" dirty="0">
                          <a:solidFill>
                            <a:schemeClr val="tx1"/>
                          </a:solidFill>
                          <a:latin typeface="+mn-lt"/>
                        </a:rPr>
                        <a:t>Uncontrolled Eating</a:t>
                      </a:r>
                      <a:endParaRPr lang="en-GB" sz="28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kern="1200" dirty="0">
                          <a:solidFill>
                            <a:schemeClr val="tx1"/>
                          </a:solidFill>
                          <a:latin typeface="+mn-lt"/>
                          <a:ea typeface="+mn-ea"/>
                          <a:cs typeface="Times New Roman" panose="02020603050405020304" pitchFamily="18" charset="0"/>
                        </a:rPr>
                        <a:t>33</a:t>
                      </a:r>
                      <a:r>
                        <a:rPr lang="en-GB" sz="2800" kern="1200" dirty="0">
                          <a:solidFill>
                            <a:sysClr val="windowText" lastClr="000000"/>
                          </a:solidFill>
                          <a:latin typeface="+mn-lt"/>
                          <a:ea typeface="+mn-ea"/>
                          <a:cs typeface="Times New Roman" panose="02020603050405020304" pitchFamily="18" charset="0"/>
                        </a:rPr>
                        <a:t>±14</a:t>
                      </a:r>
                      <a:endParaRPr lang="en-GB" sz="28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7205416"/>
                  </a:ext>
                </a:extLst>
              </a:tr>
              <a:tr h="370840">
                <a:tc vMerge="1">
                  <a:txBody>
                    <a:bodyPr/>
                    <a:lstStyle/>
                    <a:p>
                      <a:pPr algn="r"/>
                      <a:endParaRPr lang="en-GB" sz="280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800" dirty="0">
                          <a:solidFill>
                            <a:schemeClr val="tx1"/>
                          </a:solidFill>
                          <a:latin typeface="+mn-lt"/>
                        </a:rPr>
                        <a:t>Emotional Eating</a:t>
                      </a:r>
                      <a:endParaRPr lang="en-GB" sz="28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kern="1200" dirty="0">
                          <a:solidFill>
                            <a:schemeClr val="tx1"/>
                          </a:solidFill>
                          <a:latin typeface="+mn-lt"/>
                          <a:ea typeface="+mn-ea"/>
                          <a:cs typeface="Times New Roman" panose="02020603050405020304" pitchFamily="18" charset="0"/>
                        </a:rPr>
                        <a:t>22</a:t>
                      </a:r>
                      <a:r>
                        <a:rPr lang="en-GB" sz="2800" kern="1200" dirty="0">
                          <a:solidFill>
                            <a:sysClr val="windowText" lastClr="000000"/>
                          </a:solidFill>
                          <a:latin typeface="+mn-lt"/>
                          <a:ea typeface="+mn-ea"/>
                          <a:cs typeface="Times New Roman" panose="02020603050405020304" pitchFamily="18" charset="0"/>
                        </a:rPr>
                        <a:t>±22</a:t>
                      </a:r>
                      <a:endParaRPr lang="en-GB" sz="28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3947126"/>
                  </a:ext>
                </a:extLst>
              </a:tr>
            </a:tbl>
          </a:graphicData>
        </a:graphic>
      </p:graphicFrame>
      <p:sp>
        <p:nvSpPr>
          <p:cNvPr id="75" name="Rectangle: Rounded Corners 74">
            <a:extLst>
              <a:ext uri="{FF2B5EF4-FFF2-40B4-BE49-F238E27FC236}">
                <a16:creationId xmlns:a16="http://schemas.microsoft.com/office/drawing/2014/main" id="{8CA1DBB9-86E1-4FDF-AA26-B2DC6261B01C}"/>
              </a:ext>
            </a:extLst>
          </p:cNvPr>
          <p:cNvSpPr/>
          <p:nvPr/>
        </p:nvSpPr>
        <p:spPr>
          <a:xfrm>
            <a:off x="179606" y="13546525"/>
            <a:ext cx="29916000" cy="108000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4500" dirty="0">
                <a:latin typeface="Arial Black" panose="020B0A04020102020204" pitchFamily="34" charset="0"/>
              </a:rPr>
              <a:t>Method</a:t>
            </a:r>
          </a:p>
        </p:txBody>
      </p:sp>
      <p:sp>
        <p:nvSpPr>
          <p:cNvPr id="76" name="Rounded Rectangle 70">
            <a:extLst>
              <a:ext uri="{FF2B5EF4-FFF2-40B4-BE49-F238E27FC236}">
                <a16:creationId xmlns:a16="http://schemas.microsoft.com/office/drawing/2014/main" id="{8A01B863-60A4-49D8-BF24-6B1A3DD83EDB}"/>
              </a:ext>
            </a:extLst>
          </p:cNvPr>
          <p:cNvSpPr/>
          <p:nvPr/>
        </p:nvSpPr>
        <p:spPr>
          <a:xfrm rot="5400000">
            <a:off x="246547" y="13618525"/>
            <a:ext cx="936000" cy="936000"/>
          </a:xfrm>
          <a:prstGeom prst="roundRect">
            <a:avLst>
              <a:gd name="adj" fmla="val 50000"/>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GB" sz="4500" dirty="0">
                <a:solidFill>
                  <a:schemeClr val="tx1"/>
                </a:solidFill>
                <a:latin typeface="Arial Black" panose="020B0A04020102020204" pitchFamily="34" charset="0"/>
                <a:ea typeface="Verdana" panose="020B0604030504040204" pitchFamily="34" charset="0"/>
                <a:cs typeface="Verdana" panose="020B0604030504040204" pitchFamily="34" charset="0"/>
              </a:rPr>
              <a:t>2</a:t>
            </a:r>
          </a:p>
        </p:txBody>
      </p:sp>
      <p:grpSp>
        <p:nvGrpSpPr>
          <p:cNvPr id="7" name="Group 6">
            <a:extLst>
              <a:ext uri="{FF2B5EF4-FFF2-40B4-BE49-F238E27FC236}">
                <a16:creationId xmlns:a16="http://schemas.microsoft.com/office/drawing/2014/main" id="{EA6E9401-EAF9-4AD3-8C6E-082497F7E9F4}"/>
              </a:ext>
            </a:extLst>
          </p:cNvPr>
          <p:cNvGrpSpPr/>
          <p:nvPr/>
        </p:nvGrpSpPr>
        <p:grpSpPr>
          <a:xfrm>
            <a:off x="14827914" y="14822013"/>
            <a:ext cx="14775893" cy="8081304"/>
            <a:chOff x="14988334" y="14822013"/>
            <a:chExt cx="14775893" cy="8081304"/>
          </a:xfrm>
        </p:grpSpPr>
        <p:sp>
          <p:nvSpPr>
            <p:cNvPr id="40" name="Rectangle: Rounded Corners 39">
              <a:extLst>
                <a:ext uri="{FF2B5EF4-FFF2-40B4-BE49-F238E27FC236}">
                  <a16:creationId xmlns:a16="http://schemas.microsoft.com/office/drawing/2014/main" id="{F4F5A0CB-F6EE-4447-BBF8-51706A7BF6AD}"/>
                </a:ext>
              </a:extLst>
            </p:cNvPr>
            <p:cNvSpPr/>
            <p:nvPr/>
          </p:nvSpPr>
          <p:spPr>
            <a:xfrm>
              <a:off x="15536280" y="18979317"/>
              <a:ext cx="13680000" cy="3924000"/>
            </a:xfrm>
            <a:prstGeom prst="roundRect">
              <a:avLst>
                <a:gd name="adj" fmla="val 9132"/>
              </a:avLst>
            </a:prstGeom>
            <a:solidFill>
              <a:schemeClr val="bg1"/>
            </a:solid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r>
                <a:rPr lang="en-GB" sz="2800" b="1" dirty="0">
                  <a:solidFill>
                    <a:schemeClr val="tx1"/>
                  </a:solidFill>
                </a:rPr>
                <a:t>Questionnaires:</a:t>
              </a:r>
            </a:p>
            <a:p>
              <a:endParaRPr lang="en-GB" sz="1000" dirty="0">
                <a:solidFill>
                  <a:schemeClr val="tx1"/>
                </a:solidFill>
              </a:endParaRPr>
            </a:p>
            <a:p>
              <a:pPr marL="971550" lvl="1" indent="-514350">
                <a:buFont typeface="+mj-lt"/>
                <a:buAutoNum type="arabicPeriod"/>
              </a:pPr>
              <a:r>
                <a:rPr lang="en-GB" sz="2800" dirty="0">
                  <a:solidFill>
                    <a:schemeClr val="tx1"/>
                  </a:solidFill>
                </a:rPr>
                <a:t>Appetite visual analogue scales</a:t>
              </a:r>
              <a:r>
                <a:rPr lang="en-GB" sz="2800" baseline="30000" dirty="0">
                  <a:solidFill>
                    <a:schemeClr val="tx1"/>
                  </a:solidFill>
                </a:rPr>
                <a:t>8</a:t>
              </a:r>
              <a:r>
                <a:rPr lang="en-GB" sz="2800" dirty="0">
                  <a:solidFill>
                    <a:schemeClr val="tx1"/>
                  </a:solidFill>
                </a:rPr>
                <a:t>; 100mm scales measuring hunger, fullness, prospective consumption and the desire to eat.</a:t>
              </a:r>
            </a:p>
            <a:p>
              <a:pPr marL="685800" lvl="1" indent="-228600">
                <a:buFont typeface="+mj-lt"/>
                <a:buAutoNum type="arabicPeriod"/>
              </a:pPr>
              <a:endParaRPr lang="en-GB" sz="1500" dirty="0">
                <a:solidFill>
                  <a:schemeClr val="tx1"/>
                </a:solidFill>
              </a:endParaRPr>
            </a:p>
            <a:p>
              <a:pPr marL="971550" lvl="1" indent="-514350">
                <a:buFont typeface="+mj-lt"/>
                <a:buAutoNum type="arabicPeriod"/>
              </a:pPr>
              <a:r>
                <a:rPr lang="en-GB" sz="2800" dirty="0">
                  <a:solidFill>
                    <a:schemeClr val="tx1"/>
                  </a:solidFill>
                </a:rPr>
                <a:t>Leeds Food Preference Questionnaire (LFPQ)</a:t>
              </a:r>
              <a:r>
                <a:rPr lang="en-GB" sz="2800" baseline="30000" dirty="0">
                  <a:solidFill>
                    <a:schemeClr val="tx1"/>
                  </a:solidFill>
                </a:rPr>
                <a:t>9</a:t>
              </a:r>
              <a:r>
                <a:rPr lang="en-GB" sz="2800" dirty="0">
                  <a:solidFill>
                    <a:schemeClr val="tx1"/>
                  </a:solidFill>
                </a:rPr>
                <a:t>; computer-based task measuring implicit liking and wanting, and explicit wanting for foods.</a:t>
              </a:r>
            </a:p>
            <a:p>
              <a:pPr marL="685800" lvl="1" indent="-228600">
                <a:buFont typeface="+mj-lt"/>
                <a:buAutoNum type="arabicPeriod"/>
              </a:pPr>
              <a:endParaRPr lang="en-GB" sz="1500" dirty="0">
                <a:solidFill>
                  <a:schemeClr val="tx1"/>
                </a:solidFill>
              </a:endParaRPr>
            </a:p>
            <a:p>
              <a:pPr marL="971550" lvl="1" indent="-514350">
                <a:buFont typeface="+mj-lt"/>
                <a:buAutoNum type="arabicPeriod"/>
              </a:pPr>
              <a:r>
                <a:rPr lang="en-GB" sz="2800" dirty="0">
                  <a:solidFill>
                    <a:schemeClr val="tx1"/>
                  </a:solidFill>
                </a:rPr>
                <a:t>Food Craving Questionnaire-State</a:t>
              </a:r>
              <a:r>
                <a:rPr lang="en-GB" sz="2800" baseline="30000" dirty="0">
                  <a:solidFill>
                    <a:schemeClr val="tx1"/>
                  </a:solidFill>
                </a:rPr>
                <a:t>10</a:t>
              </a:r>
              <a:r>
                <a:rPr lang="en-GB" sz="2800" dirty="0">
                  <a:solidFill>
                    <a:schemeClr val="tx1"/>
                  </a:solidFill>
                </a:rPr>
                <a:t>; 15-item questionnaire measuring momentary food craving over a 5-point Likert scale.</a:t>
              </a:r>
            </a:p>
          </p:txBody>
        </p:sp>
        <p:grpSp>
          <p:nvGrpSpPr>
            <p:cNvPr id="4" name="Group 3">
              <a:extLst>
                <a:ext uri="{FF2B5EF4-FFF2-40B4-BE49-F238E27FC236}">
                  <a16:creationId xmlns:a16="http://schemas.microsoft.com/office/drawing/2014/main" id="{20BA27F7-C029-4136-AA0B-8E723EB01B9F}"/>
                </a:ext>
              </a:extLst>
            </p:cNvPr>
            <p:cNvGrpSpPr/>
            <p:nvPr/>
          </p:nvGrpSpPr>
          <p:grpSpPr>
            <a:xfrm>
              <a:off x="14988334" y="16891767"/>
              <a:ext cx="14775893" cy="2090253"/>
              <a:chOff x="14988334" y="16891767"/>
              <a:chExt cx="14775893" cy="2090253"/>
            </a:xfrm>
          </p:grpSpPr>
          <p:cxnSp>
            <p:nvCxnSpPr>
              <p:cNvPr id="36" name="Straight Arrow Connector 35">
                <a:extLst>
                  <a:ext uri="{FF2B5EF4-FFF2-40B4-BE49-F238E27FC236}">
                    <a16:creationId xmlns:a16="http://schemas.microsoft.com/office/drawing/2014/main" id="{B736B7D8-8A44-4744-823B-010EA54E8409}"/>
                  </a:ext>
                </a:extLst>
              </p:cNvPr>
              <p:cNvCxnSpPr>
                <a:cxnSpLocks/>
              </p:cNvCxnSpPr>
              <p:nvPr/>
            </p:nvCxnSpPr>
            <p:spPr>
              <a:xfrm flipH="1">
                <a:off x="22375947" y="18550020"/>
                <a:ext cx="666" cy="432000"/>
              </a:xfrm>
              <a:prstGeom prst="straightConnector1">
                <a:avLst/>
              </a:prstGeom>
              <a:ln w="76200">
                <a:solidFill>
                  <a:schemeClr val="tx1">
                    <a:lumMod val="50000"/>
                    <a:lumOff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1D90EA8-9C5C-484E-A3D1-E1071034DB06}"/>
                  </a:ext>
                </a:extLst>
              </p:cNvPr>
              <p:cNvCxnSpPr>
                <a:cxnSpLocks/>
              </p:cNvCxnSpPr>
              <p:nvPr/>
            </p:nvCxnSpPr>
            <p:spPr>
              <a:xfrm flipH="1">
                <a:off x="16518001" y="18550020"/>
                <a:ext cx="666" cy="432000"/>
              </a:xfrm>
              <a:prstGeom prst="straightConnector1">
                <a:avLst/>
              </a:prstGeom>
              <a:ln w="76200">
                <a:solidFill>
                  <a:schemeClr val="tx1">
                    <a:lumMod val="50000"/>
                    <a:lumOff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D7B6CB1D-8517-4E45-A116-18C3B309E449}"/>
                  </a:ext>
                </a:extLst>
              </p:cNvPr>
              <p:cNvCxnSpPr>
                <a:cxnSpLocks/>
              </p:cNvCxnSpPr>
              <p:nvPr/>
            </p:nvCxnSpPr>
            <p:spPr>
              <a:xfrm flipH="1">
                <a:off x="28233894" y="18550020"/>
                <a:ext cx="666" cy="432000"/>
              </a:xfrm>
              <a:prstGeom prst="straightConnector1">
                <a:avLst/>
              </a:prstGeom>
              <a:ln w="76200">
                <a:solidFill>
                  <a:schemeClr val="tx1">
                    <a:lumMod val="50000"/>
                    <a:lumOff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F139683-7588-4D81-BB42-31B7C2987300}"/>
                  </a:ext>
                </a:extLst>
              </p:cNvPr>
              <p:cNvCxnSpPr>
                <a:cxnSpLocks/>
                <a:stCxn id="50" idx="3"/>
                <a:endCxn id="46" idx="1"/>
              </p:cNvCxnSpPr>
              <p:nvPr/>
            </p:nvCxnSpPr>
            <p:spPr>
              <a:xfrm>
                <a:off x="18048333" y="18002428"/>
                <a:ext cx="8712000" cy="0"/>
              </a:xfrm>
              <a:prstGeom prst="straightConnector1">
                <a:avLst/>
              </a:prstGeom>
              <a:ln w="76200">
                <a:solidFill>
                  <a:schemeClr val="tx1">
                    <a:lumMod val="50000"/>
                    <a:lumOff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20477E37-2E6D-4A4C-B6AC-3CE67E142175}"/>
                  </a:ext>
                </a:extLst>
              </p:cNvPr>
              <p:cNvSpPr/>
              <p:nvPr/>
            </p:nvSpPr>
            <p:spPr>
              <a:xfrm>
                <a:off x="15796115" y="16891767"/>
                <a:ext cx="1444438" cy="540000"/>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lumMod val="50000"/>
                        <a:lumOff val="50000"/>
                      </a:schemeClr>
                    </a:solidFill>
                  </a:rPr>
                  <a:t>0 min</a:t>
                </a:r>
              </a:p>
            </p:txBody>
          </p:sp>
          <p:sp>
            <p:nvSpPr>
              <p:cNvPr id="42" name="Rectangle: Rounded Corners 41">
                <a:extLst>
                  <a:ext uri="{FF2B5EF4-FFF2-40B4-BE49-F238E27FC236}">
                    <a16:creationId xmlns:a16="http://schemas.microsoft.com/office/drawing/2014/main" id="{03959486-2FBF-4465-9940-DACEAEA24183}"/>
                  </a:ext>
                </a:extLst>
              </p:cNvPr>
              <p:cNvSpPr/>
              <p:nvPr/>
            </p:nvSpPr>
            <p:spPr>
              <a:xfrm>
                <a:off x="18725088" y="16891767"/>
                <a:ext cx="1444438" cy="540000"/>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lumMod val="50000"/>
                        <a:lumOff val="50000"/>
                      </a:schemeClr>
                    </a:solidFill>
                  </a:rPr>
                  <a:t>20 min</a:t>
                </a:r>
              </a:p>
            </p:txBody>
          </p:sp>
          <p:sp>
            <p:nvSpPr>
              <p:cNvPr id="43" name="Rectangle: Rounded Corners 42">
                <a:extLst>
                  <a:ext uri="{FF2B5EF4-FFF2-40B4-BE49-F238E27FC236}">
                    <a16:creationId xmlns:a16="http://schemas.microsoft.com/office/drawing/2014/main" id="{B58AE22A-67AD-4DD3-B24D-867CF131148E}"/>
                  </a:ext>
                </a:extLst>
              </p:cNvPr>
              <p:cNvSpPr/>
              <p:nvPr/>
            </p:nvSpPr>
            <p:spPr>
              <a:xfrm>
                <a:off x="21654061" y="16891767"/>
                <a:ext cx="1444438" cy="540000"/>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lumMod val="50000"/>
                        <a:lumOff val="50000"/>
                      </a:schemeClr>
                    </a:solidFill>
                  </a:rPr>
                  <a:t>50 min</a:t>
                </a:r>
              </a:p>
            </p:txBody>
          </p:sp>
          <p:sp>
            <p:nvSpPr>
              <p:cNvPr id="44" name="Rectangle: Rounded Corners 43">
                <a:extLst>
                  <a:ext uri="{FF2B5EF4-FFF2-40B4-BE49-F238E27FC236}">
                    <a16:creationId xmlns:a16="http://schemas.microsoft.com/office/drawing/2014/main" id="{F073B927-E149-4883-96D2-5D5D6D8FC615}"/>
                  </a:ext>
                </a:extLst>
              </p:cNvPr>
              <p:cNvSpPr/>
              <p:nvPr/>
            </p:nvSpPr>
            <p:spPr>
              <a:xfrm>
                <a:off x="24583034" y="16891767"/>
                <a:ext cx="1444438" cy="540000"/>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lumMod val="50000"/>
                        <a:lumOff val="50000"/>
                      </a:schemeClr>
                    </a:solidFill>
                  </a:rPr>
                  <a:t>70 min</a:t>
                </a:r>
              </a:p>
            </p:txBody>
          </p:sp>
          <p:sp>
            <p:nvSpPr>
              <p:cNvPr id="45" name="Rectangle: Rounded Corners 44">
                <a:extLst>
                  <a:ext uri="{FF2B5EF4-FFF2-40B4-BE49-F238E27FC236}">
                    <a16:creationId xmlns:a16="http://schemas.microsoft.com/office/drawing/2014/main" id="{B7004DEC-07AF-43EC-81C2-46CD320E25F3}"/>
                  </a:ext>
                </a:extLst>
              </p:cNvPr>
              <p:cNvSpPr/>
              <p:nvPr/>
            </p:nvSpPr>
            <p:spPr>
              <a:xfrm>
                <a:off x="27512008" y="16891767"/>
                <a:ext cx="1444438" cy="540000"/>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lumMod val="50000"/>
                        <a:lumOff val="50000"/>
                      </a:schemeClr>
                    </a:solidFill>
                  </a:rPr>
                  <a:t>90 min</a:t>
                </a:r>
              </a:p>
            </p:txBody>
          </p:sp>
          <p:sp>
            <p:nvSpPr>
              <p:cNvPr id="46" name="Rectangle: Rounded Corners 45">
                <a:extLst>
                  <a:ext uri="{FF2B5EF4-FFF2-40B4-BE49-F238E27FC236}">
                    <a16:creationId xmlns:a16="http://schemas.microsoft.com/office/drawing/2014/main" id="{1AF5342A-5AF2-43C7-9059-6147FE96057D}"/>
                  </a:ext>
                </a:extLst>
              </p:cNvPr>
              <p:cNvSpPr/>
              <p:nvPr/>
            </p:nvSpPr>
            <p:spPr>
              <a:xfrm>
                <a:off x="26704227" y="17426428"/>
                <a:ext cx="3060000" cy="1152000"/>
              </a:xfrm>
              <a:prstGeom prst="roundRect">
                <a:avLst>
                  <a:gd name="adj" fmla="val 50000"/>
                </a:avLst>
              </a:prstGeom>
              <a:solidFill>
                <a:schemeClr val="bg1"/>
              </a:solid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dirty="0">
                    <a:solidFill>
                      <a:schemeClr val="tx1"/>
                    </a:solidFill>
                  </a:rPr>
                  <a:t>T3</a:t>
                </a:r>
              </a:p>
              <a:p>
                <a:pPr algn="ctr"/>
                <a:r>
                  <a:rPr lang="en-GB" sz="2800" dirty="0">
                    <a:solidFill>
                      <a:schemeClr val="tx1"/>
                    </a:solidFill>
                  </a:rPr>
                  <a:t>Questionnaires</a:t>
                </a:r>
              </a:p>
            </p:txBody>
          </p:sp>
          <p:sp>
            <p:nvSpPr>
              <p:cNvPr id="47" name="Rectangle: Rounded Corners 46">
                <a:extLst>
                  <a:ext uri="{FF2B5EF4-FFF2-40B4-BE49-F238E27FC236}">
                    <a16:creationId xmlns:a16="http://schemas.microsoft.com/office/drawing/2014/main" id="{D74FEB4E-2965-4B97-A925-6405909FF565}"/>
                  </a:ext>
                </a:extLst>
              </p:cNvPr>
              <p:cNvSpPr/>
              <p:nvPr/>
            </p:nvSpPr>
            <p:spPr>
              <a:xfrm>
                <a:off x="24225253" y="17426428"/>
                <a:ext cx="2160000" cy="1152000"/>
              </a:xfrm>
              <a:prstGeom prst="roundRect">
                <a:avLst>
                  <a:gd name="adj" fmla="val 50000"/>
                </a:avLst>
              </a:prstGeom>
              <a:solidFill>
                <a:schemeClr val="bg1"/>
              </a:solid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dirty="0">
                    <a:solidFill>
                      <a:schemeClr val="tx1"/>
                    </a:solidFill>
                  </a:rPr>
                  <a:t>Interval</a:t>
                </a:r>
              </a:p>
            </p:txBody>
          </p:sp>
          <p:sp>
            <p:nvSpPr>
              <p:cNvPr id="48" name="Rectangle: Rounded Corners 47">
                <a:extLst>
                  <a:ext uri="{FF2B5EF4-FFF2-40B4-BE49-F238E27FC236}">
                    <a16:creationId xmlns:a16="http://schemas.microsoft.com/office/drawing/2014/main" id="{FCDD2384-16D9-42E4-82EB-4483E507787D}"/>
                  </a:ext>
                </a:extLst>
              </p:cNvPr>
              <p:cNvSpPr/>
              <p:nvPr/>
            </p:nvSpPr>
            <p:spPr>
              <a:xfrm>
                <a:off x="20846280" y="17426428"/>
                <a:ext cx="3060000" cy="1152000"/>
              </a:xfrm>
              <a:prstGeom prst="roundRect">
                <a:avLst>
                  <a:gd name="adj" fmla="val 50000"/>
                </a:avLst>
              </a:prstGeom>
              <a:solidFill>
                <a:schemeClr val="bg1"/>
              </a:solid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dirty="0">
                    <a:solidFill>
                      <a:schemeClr val="tx1"/>
                    </a:solidFill>
                  </a:rPr>
                  <a:t>T2</a:t>
                </a:r>
              </a:p>
              <a:p>
                <a:pPr algn="ctr"/>
                <a:r>
                  <a:rPr lang="en-GB" sz="2800" dirty="0">
                    <a:solidFill>
                      <a:schemeClr val="tx1"/>
                    </a:solidFill>
                  </a:rPr>
                  <a:t>Questionnaires</a:t>
                </a:r>
              </a:p>
            </p:txBody>
          </p:sp>
          <p:sp>
            <p:nvSpPr>
              <p:cNvPr id="49" name="Rectangle: Rounded Corners 48">
                <a:extLst>
                  <a:ext uri="{FF2B5EF4-FFF2-40B4-BE49-F238E27FC236}">
                    <a16:creationId xmlns:a16="http://schemas.microsoft.com/office/drawing/2014/main" id="{19C9259F-0191-4855-A06E-A68635E55594}"/>
                  </a:ext>
                </a:extLst>
              </p:cNvPr>
              <p:cNvSpPr/>
              <p:nvPr/>
            </p:nvSpPr>
            <p:spPr>
              <a:xfrm>
                <a:off x="18367307" y="17426428"/>
                <a:ext cx="2160000" cy="1152000"/>
              </a:xfrm>
              <a:prstGeom prst="roundRect">
                <a:avLst>
                  <a:gd name="adj" fmla="val 50000"/>
                </a:avLst>
              </a:prstGeom>
              <a:solidFill>
                <a:schemeClr val="bg1"/>
              </a:solid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dirty="0">
                    <a:solidFill>
                      <a:schemeClr val="tx1"/>
                    </a:solidFill>
                  </a:rPr>
                  <a:t>tDCS</a:t>
                </a:r>
                <a:endParaRPr lang="en-GB" sz="2800" dirty="0">
                  <a:solidFill>
                    <a:srgbClr val="FFC000"/>
                  </a:solidFill>
                </a:endParaRPr>
              </a:p>
            </p:txBody>
          </p:sp>
          <p:sp>
            <p:nvSpPr>
              <p:cNvPr id="50" name="Rectangle: Rounded Corners 49">
                <a:extLst>
                  <a:ext uri="{FF2B5EF4-FFF2-40B4-BE49-F238E27FC236}">
                    <a16:creationId xmlns:a16="http://schemas.microsoft.com/office/drawing/2014/main" id="{D47B3FEE-2226-4140-B089-34BDB59A4A9E}"/>
                  </a:ext>
                </a:extLst>
              </p:cNvPr>
              <p:cNvSpPr/>
              <p:nvPr/>
            </p:nvSpPr>
            <p:spPr>
              <a:xfrm>
                <a:off x="14988334" y="17426428"/>
                <a:ext cx="3060000" cy="1152000"/>
              </a:xfrm>
              <a:prstGeom prst="roundRect">
                <a:avLst>
                  <a:gd name="adj" fmla="val 50000"/>
                </a:avLst>
              </a:prstGeom>
              <a:solidFill>
                <a:schemeClr val="bg1"/>
              </a:solid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dirty="0">
                    <a:solidFill>
                      <a:schemeClr val="tx1"/>
                    </a:solidFill>
                  </a:rPr>
                  <a:t>T1</a:t>
                </a:r>
              </a:p>
              <a:p>
                <a:pPr algn="ctr"/>
                <a:r>
                  <a:rPr lang="en-GB" sz="2800" dirty="0">
                    <a:solidFill>
                      <a:schemeClr val="tx1"/>
                    </a:solidFill>
                  </a:rPr>
                  <a:t>Questionnaires</a:t>
                </a:r>
              </a:p>
            </p:txBody>
          </p:sp>
        </p:grpSp>
        <p:sp>
          <p:nvSpPr>
            <p:cNvPr id="51" name="Left Brace 50">
              <a:extLst>
                <a:ext uri="{FF2B5EF4-FFF2-40B4-BE49-F238E27FC236}">
                  <a16:creationId xmlns:a16="http://schemas.microsoft.com/office/drawing/2014/main" id="{651EA3D5-DCC6-449B-A25D-06C157878781}"/>
                </a:ext>
              </a:extLst>
            </p:cNvPr>
            <p:cNvSpPr/>
            <p:nvPr/>
          </p:nvSpPr>
          <p:spPr>
            <a:xfrm rot="5400000">
              <a:off x="22022966" y="9614763"/>
              <a:ext cx="706629" cy="14400000"/>
            </a:xfrm>
            <a:prstGeom prst="leftBrace">
              <a:avLst>
                <a:gd name="adj1" fmla="val 223654"/>
                <a:gd name="adj2" fmla="val 50000"/>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TextBox 61">
              <a:extLst>
                <a:ext uri="{FF2B5EF4-FFF2-40B4-BE49-F238E27FC236}">
                  <a16:creationId xmlns:a16="http://schemas.microsoft.com/office/drawing/2014/main" id="{FF1CBC5D-024E-4A8B-ACCB-4B0423EED593}"/>
                </a:ext>
              </a:extLst>
            </p:cNvPr>
            <p:cNvSpPr txBox="1"/>
            <p:nvPr/>
          </p:nvSpPr>
          <p:spPr>
            <a:xfrm>
              <a:off x="15176280" y="14822013"/>
              <a:ext cx="14400000" cy="1569660"/>
            </a:xfrm>
            <a:prstGeom prst="rect">
              <a:avLst/>
            </a:prstGeom>
            <a:solidFill>
              <a:schemeClr val="bg1"/>
            </a:solidFill>
          </p:spPr>
          <p:txBody>
            <a:bodyPr wrap="square" rtlCol="0">
              <a:noAutofit/>
            </a:bodyPr>
            <a:lstStyle/>
            <a:p>
              <a:pPr algn="ctr"/>
              <a:r>
                <a:rPr lang="en-GB" sz="3200" b="1" dirty="0"/>
                <a:t>Session Timeline</a:t>
              </a:r>
            </a:p>
            <a:p>
              <a:pPr algn="ctr"/>
              <a:r>
                <a:rPr lang="en-GB" sz="3200" dirty="0"/>
                <a:t>2x tDCS sessions scheduled between 09:00 and 15:00, following a 4-hour fast</a:t>
              </a:r>
            </a:p>
            <a:p>
              <a:pPr algn="ctr"/>
              <a:r>
                <a:rPr lang="en-GB" sz="3200" dirty="0"/>
                <a:t>(randomised and counterbalanced, 48-hour minimum washout period).</a:t>
              </a:r>
            </a:p>
          </p:txBody>
        </p:sp>
      </p:grpSp>
      <p:sp>
        <p:nvSpPr>
          <p:cNvPr id="3" name="TextBox 2">
            <a:extLst>
              <a:ext uri="{FF2B5EF4-FFF2-40B4-BE49-F238E27FC236}">
                <a16:creationId xmlns:a16="http://schemas.microsoft.com/office/drawing/2014/main" id="{A899E693-F503-4625-9713-7D2535F81F7A}"/>
              </a:ext>
            </a:extLst>
          </p:cNvPr>
          <p:cNvSpPr txBox="1"/>
          <p:nvPr/>
        </p:nvSpPr>
        <p:spPr>
          <a:xfrm>
            <a:off x="557606" y="14901124"/>
            <a:ext cx="14022000" cy="7923082"/>
          </a:xfrm>
          <a:prstGeom prst="rect">
            <a:avLst/>
          </a:prstGeom>
          <a:noFill/>
        </p:spPr>
        <p:txBody>
          <a:bodyPr wrap="square" rtlCol="0">
            <a:noAutofit/>
          </a:bodyPr>
          <a:lstStyle/>
          <a:p>
            <a:r>
              <a:rPr lang="en-GB" sz="3200" dirty="0"/>
              <a:t>Double-blind, sham-controlled, within-participant design.</a:t>
            </a:r>
          </a:p>
          <a:p>
            <a:r>
              <a:rPr lang="en-GB" sz="3200" b="1" dirty="0"/>
              <a:t>N = 21 (11 female, 24</a:t>
            </a:r>
            <a:r>
              <a:rPr lang="en-GB" sz="3200" b="1" dirty="0">
                <a:cs typeface="Times New Roman" panose="02020603050405020304" pitchFamily="18" charset="0"/>
              </a:rPr>
              <a:t>±7 years, 22.8±2.3 kg·m</a:t>
            </a:r>
            <a:r>
              <a:rPr lang="en-GB" sz="3200" b="1" baseline="30000" dirty="0">
                <a:cs typeface="Times New Roman" panose="02020603050405020304" pitchFamily="18" charset="0"/>
              </a:rPr>
              <a:t>-2</a:t>
            </a:r>
            <a:r>
              <a:rPr lang="en-GB" sz="3200" b="1" dirty="0">
                <a:cs typeface="Times New Roman" panose="02020603050405020304" pitchFamily="18" charset="0"/>
              </a:rPr>
              <a:t>)</a:t>
            </a:r>
          </a:p>
          <a:p>
            <a:endParaRPr lang="en-GB" sz="2400" dirty="0">
              <a:cs typeface="Times New Roman" panose="02020603050405020304" pitchFamily="18" charset="0"/>
            </a:endParaRPr>
          </a:p>
          <a:p>
            <a:r>
              <a:rPr lang="en-GB" sz="3200" dirty="0"/>
              <a:t>Eating behaviour traits were measured at baseline using the Food Craving Questionnaire-Trait (FCQ-T-r)</a:t>
            </a:r>
            <a:r>
              <a:rPr lang="en-GB" sz="3200" baseline="30000" dirty="0"/>
              <a:t>5</a:t>
            </a:r>
            <a:r>
              <a:rPr lang="en-GB" sz="3200" dirty="0"/>
              <a:t>, Control of Eating Questionnaire (</a:t>
            </a:r>
            <a:r>
              <a:rPr lang="en-GB" sz="3200" dirty="0" err="1"/>
              <a:t>CoEQ</a:t>
            </a:r>
            <a:r>
              <a:rPr lang="en-GB" sz="3200" dirty="0"/>
              <a:t>)</a:t>
            </a:r>
            <a:r>
              <a:rPr lang="en-GB" sz="3200" baseline="30000" dirty="0"/>
              <a:t>6</a:t>
            </a:r>
            <a:r>
              <a:rPr lang="en-GB" sz="3200" dirty="0"/>
              <a:t>, and Three Factor Eating Questionnaire (TFEQ-r18)</a:t>
            </a:r>
            <a:r>
              <a:rPr lang="en-GB" sz="3200" baseline="30000" dirty="0"/>
              <a:t>7</a:t>
            </a:r>
            <a:r>
              <a:rPr lang="en-GB" sz="3200" dirty="0"/>
              <a:t>.</a:t>
            </a:r>
          </a:p>
          <a:p>
            <a:endParaRPr lang="en-GB" sz="2400" dirty="0"/>
          </a:p>
          <a:p>
            <a:r>
              <a:rPr lang="en-GB" sz="3200" b="1" dirty="0"/>
              <a:t>tDCS Parameters: </a:t>
            </a:r>
            <a:r>
              <a:rPr lang="en-GB" sz="3200" dirty="0"/>
              <a:t>Anodal “excitatory” tDCS was delivered at 2 milliampere (mA) for 20 minutes (</a:t>
            </a:r>
            <a:r>
              <a:rPr lang="en-GB" sz="3200" dirty="0">
                <a:solidFill>
                  <a:srgbClr val="00B050"/>
                </a:solidFill>
              </a:rPr>
              <a:t>ACTIVE</a:t>
            </a:r>
            <a:r>
              <a:rPr lang="en-GB" sz="3200" dirty="0"/>
              <a:t>) or 36 seconds (</a:t>
            </a:r>
            <a:r>
              <a:rPr lang="en-GB" sz="3200" dirty="0">
                <a:solidFill>
                  <a:schemeClr val="accent1"/>
                </a:solidFill>
              </a:rPr>
              <a:t>SHAM</a:t>
            </a:r>
            <a:r>
              <a:rPr lang="en-GB" sz="3200" dirty="0"/>
              <a:t>*). The </a:t>
            </a:r>
            <a:r>
              <a:rPr lang="en-GB" sz="3200" dirty="0">
                <a:solidFill>
                  <a:srgbClr val="FF0000"/>
                </a:solidFill>
              </a:rPr>
              <a:t>anode</a:t>
            </a:r>
            <a:r>
              <a:rPr lang="en-GB" sz="3200" dirty="0"/>
              <a:t> was placed over the right DLPFC, and the </a:t>
            </a:r>
            <a:r>
              <a:rPr lang="en-GB" sz="3200" dirty="0">
                <a:solidFill>
                  <a:srgbClr val="00B0F0"/>
                </a:solidFill>
              </a:rPr>
              <a:t>cathode</a:t>
            </a:r>
            <a:r>
              <a:rPr lang="en-GB" sz="3200" dirty="0"/>
              <a:t> was placed over the occipital lobe.</a:t>
            </a:r>
          </a:p>
          <a:p>
            <a:endParaRPr lang="en-GB" sz="800" dirty="0"/>
          </a:p>
          <a:p>
            <a:r>
              <a:rPr lang="en-GB" sz="2400" dirty="0">
                <a:solidFill>
                  <a:schemeClr val="tx1">
                    <a:lumMod val="50000"/>
                    <a:lumOff val="50000"/>
                  </a:schemeClr>
                </a:solidFill>
              </a:rPr>
              <a:t>*Blinding protocol that has limited </a:t>
            </a:r>
            <a:r>
              <a:rPr lang="en-GB" sz="2400" dirty="0" err="1">
                <a:solidFill>
                  <a:schemeClr val="tx1">
                    <a:lumMod val="50000"/>
                    <a:lumOff val="50000"/>
                  </a:schemeClr>
                </a:solidFill>
              </a:rPr>
              <a:t>neuromodulatory</a:t>
            </a:r>
            <a:r>
              <a:rPr lang="en-GB" sz="2400" dirty="0">
                <a:solidFill>
                  <a:schemeClr val="tx1">
                    <a:lumMod val="50000"/>
                    <a:lumOff val="50000"/>
                  </a:schemeClr>
                </a:solidFill>
              </a:rPr>
              <a:t> effect, but elicits similar sensations compared with ACTIVE tDCS</a:t>
            </a:r>
            <a:r>
              <a:rPr lang="en-GB" sz="2400" baseline="30000" dirty="0">
                <a:solidFill>
                  <a:schemeClr val="tx1">
                    <a:lumMod val="50000"/>
                    <a:lumOff val="50000"/>
                  </a:schemeClr>
                </a:solidFill>
              </a:rPr>
              <a:t>12</a:t>
            </a:r>
          </a:p>
          <a:p>
            <a:endParaRPr lang="en-GB" sz="2400" dirty="0"/>
          </a:p>
          <a:p>
            <a:r>
              <a:rPr lang="en-GB" sz="3200" b="1" dirty="0"/>
              <a:t>Data Analysis</a:t>
            </a:r>
            <a:r>
              <a:rPr lang="en-GB" sz="3200" dirty="0"/>
              <a:t>: Test-retest reliability of baseline data were determined using Pearson's correlations. Data were compared using analysis of variance (ANOVA) to an alpha level of 0.05.</a:t>
            </a:r>
          </a:p>
        </p:txBody>
      </p:sp>
      <p:sp>
        <p:nvSpPr>
          <p:cNvPr id="5" name="Rectangle: Rounded Corners 4">
            <a:extLst>
              <a:ext uri="{FF2B5EF4-FFF2-40B4-BE49-F238E27FC236}">
                <a16:creationId xmlns:a16="http://schemas.microsoft.com/office/drawing/2014/main" id="{CCC5C7EC-7415-4913-9B46-5BB71406E778}"/>
              </a:ext>
            </a:extLst>
          </p:cNvPr>
          <p:cNvSpPr/>
          <p:nvPr/>
        </p:nvSpPr>
        <p:spPr>
          <a:xfrm>
            <a:off x="179606" y="6090427"/>
            <a:ext cx="29916000" cy="108000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4500" dirty="0">
                <a:latin typeface="Arial Black" panose="020B0A04020102020204" pitchFamily="34" charset="0"/>
              </a:rPr>
              <a:t>Introduction</a:t>
            </a:r>
          </a:p>
        </p:txBody>
      </p:sp>
      <p:sp>
        <p:nvSpPr>
          <p:cNvPr id="6" name="Rounded Rectangle 70">
            <a:extLst>
              <a:ext uri="{FF2B5EF4-FFF2-40B4-BE49-F238E27FC236}">
                <a16:creationId xmlns:a16="http://schemas.microsoft.com/office/drawing/2014/main" id="{5930BD89-0AAB-478A-92E2-AEA567BE4BFA}"/>
              </a:ext>
            </a:extLst>
          </p:cNvPr>
          <p:cNvSpPr/>
          <p:nvPr/>
        </p:nvSpPr>
        <p:spPr>
          <a:xfrm rot="5400000">
            <a:off x="246547" y="6162427"/>
            <a:ext cx="936000" cy="936000"/>
          </a:xfrm>
          <a:prstGeom prst="roundRect">
            <a:avLst>
              <a:gd name="adj" fmla="val 50000"/>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GB" sz="4500" dirty="0">
                <a:solidFill>
                  <a:schemeClr val="tx1"/>
                </a:solidFill>
                <a:latin typeface="Arial Black" panose="020B0A04020102020204" pitchFamily="34" charset="0"/>
                <a:ea typeface="Verdana" panose="020B0604030504040204" pitchFamily="34" charset="0"/>
                <a:cs typeface="Verdana" panose="020B0604030504040204" pitchFamily="34" charset="0"/>
              </a:rPr>
              <a:t>1</a:t>
            </a:r>
          </a:p>
        </p:txBody>
      </p:sp>
      <p:sp>
        <p:nvSpPr>
          <p:cNvPr id="83" name="Rectangle: Rounded Corners 82">
            <a:extLst>
              <a:ext uri="{FF2B5EF4-FFF2-40B4-BE49-F238E27FC236}">
                <a16:creationId xmlns:a16="http://schemas.microsoft.com/office/drawing/2014/main" id="{5FF9E9BC-0924-4AB0-953B-14D2122178CA}"/>
              </a:ext>
            </a:extLst>
          </p:cNvPr>
          <p:cNvSpPr/>
          <p:nvPr/>
        </p:nvSpPr>
        <p:spPr>
          <a:xfrm>
            <a:off x="179607" y="11214027"/>
            <a:ext cx="29916000" cy="2160000"/>
          </a:xfrm>
          <a:prstGeom prst="roundRect">
            <a:avLst>
              <a:gd name="adj" fmla="val 50000"/>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600" b="1" dirty="0">
                <a:solidFill>
                  <a:schemeClr val="tx1"/>
                </a:solidFill>
              </a:rPr>
              <a:t>Accordingly, the present study develops our understanding of the role tDCS plays in appetite control, assessing the effects of stimulation on food reward and craving in healthy-weight participants. We hypothesise that anodal tDCS of the right DLPFC will reduce in-the-moment food craving and the preference for sweet and high-fat foods.</a:t>
            </a:r>
          </a:p>
        </p:txBody>
      </p:sp>
      <p:sp>
        <p:nvSpPr>
          <p:cNvPr id="82" name="TextBox 81">
            <a:extLst>
              <a:ext uri="{FF2B5EF4-FFF2-40B4-BE49-F238E27FC236}">
                <a16:creationId xmlns:a16="http://schemas.microsoft.com/office/drawing/2014/main" id="{C698B23D-0D22-4A8F-B2F5-0D75298038D2}"/>
              </a:ext>
            </a:extLst>
          </p:cNvPr>
          <p:cNvSpPr txBox="1"/>
          <p:nvPr/>
        </p:nvSpPr>
        <p:spPr>
          <a:xfrm>
            <a:off x="557606" y="7464227"/>
            <a:ext cx="14022000" cy="3456000"/>
          </a:xfrm>
          <a:prstGeom prst="rect">
            <a:avLst/>
          </a:prstGeom>
          <a:noFill/>
        </p:spPr>
        <p:txBody>
          <a:bodyPr wrap="square" rtlCol="0">
            <a:noAutofit/>
          </a:bodyPr>
          <a:lstStyle/>
          <a:p>
            <a:r>
              <a:rPr lang="en-GB" sz="3200" dirty="0"/>
              <a:t>Hypo-activation of the dorsolateral prefrontal cortex (DLPFC) is associated with increased reward response to high-calorie foods</a:t>
            </a:r>
            <a:r>
              <a:rPr lang="en-GB" sz="3200" baseline="30000" dirty="0"/>
              <a:t>1</a:t>
            </a:r>
            <a:r>
              <a:rPr lang="en-GB" sz="3200" dirty="0"/>
              <a:t>. tDCS over the DLPFC has been shown to reduce food cravings and consumption, attenuating this reward response</a:t>
            </a:r>
            <a:r>
              <a:rPr lang="en-GB" sz="3200" baseline="30000" dirty="0"/>
              <a:t>2</a:t>
            </a:r>
            <a:r>
              <a:rPr lang="en-GB" sz="3200" dirty="0"/>
              <a:t>. Eating behaviour traits, such as binge-eating, are associated with abnormal activity in the prefrontal cortex (PFC)</a:t>
            </a:r>
            <a:r>
              <a:rPr lang="en-GB" sz="3200" baseline="30000" dirty="0"/>
              <a:t>3</a:t>
            </a:r>
            <a:r>
              <a:rPr lang="en-GB" sz="3200" dirty="0"/>
              <a:t>. These traits may be relevant to tDCS outcomes, yet they have not been assessed following tDCS in a healthy population.</a:t>
            </a:r>
          </a:p>
        </p:txBody>
      </p:sp>
      <p:sp>
        <p:nvSpPr>
          <p:cNvPr id="132" name="Rectangle 131">
            <a:extLst>
              <a:ext uri="{FF2B5EF4-FFF2-40B4-BE49-F238E27FC236}">
                <a16:creationId xmlns:a16="http://schemas.microsoft.com/office/drawing/2014/main" id="{42E74D3E-41F9-474D-BD74-F14500ADD87E}"/>
              </a:ext>
            </a:extLst>
          </p:cNvPr>
          <p:cNvSpPr/>
          <p:nvPr/>
        </p:nvSpPr>
        <p:spPr>
          <a:xfrm>
            <a:off x="14679949" y="7745677"/>
            <a:ext cx="5595536" cy="2893100"/>
          </a:xfrm>
          <a:prstGeom prst="rect">
            <a:avLst/>
          </a:prstGeom>
        </p:spPr>
        <p:txBody>
          <a:bodyPr wrap="square">
            <a:spAutoFit/>
          </a:bodyPr>
          <a:lstStyle/>
          <a:p>
            <a:pPr algn="ctr">
              <a:defRPr/>
            </a:pPr>
            <a:r>
              <a:rPr lang="en-GB" sz="3200" b="1" kern="0" dirty="0"/>
              <a:t>What is tDCS?</a:t>
            </a:r>
            <a:r>
              <a:rPr lang="en-GB" sz="3200" kern="0" baseline="30000" dirty="0"/>
              <a:t>4</a:t>
            </a:r>
          </a:p>
          <a:p>
            <a:pPr lvl="0" algn="ctr">
              <a:defRPr/>
            </a:pPr>
            <a:endParaRPr lang="en-GB" sz="1000" kern="0" dirty="0">
              <a:latin typeface="+mj-lt"/>
            </a:endParaRPr>
          </a:p>
          <a:p>
            <a:pPr lvl="0" algn="ctr">
              <a:defRPr/>
            </a:pPr>
            <a:r>
              <a:rPr lang="en-GB" sz="2800" kern="0" dirty="0">
                <a:latin typeface="+mj-lt"/>
              </a:rPr>
              <a:t>A form of non-invasive brain stimulation where a weak electrical current is passed between electrodes (anode and cathode) placed on the scalp.</a:t>
            </a:r>
          </a:p>
        </p:txBody>
      </p:sp>
      <p:sp>
        <p:nvSpPr>
          <p:cNvPr id="133" name="Rectangle: Rounded Corners 132">
            <a:extLst>
              <a:ext uri="{FF2B5EF4-FFF2-40B4-BE49-F238E27FC236}">
                <a16:creationId xmlns:a16="http://schemas.microsoft.com/office/drawing/2014/main" id="{0121E3FD-6FD8-4129-A43D-70FA22409BE4}"/>
              </a:ext>
            </a:extLst>
          </p:cNvPr>
          <p:cNvSpPr/>
          <p:nvPr/>
        </p:nvSpPr>
        <p:spPr>
          <a:xfrm>
            <a:off x="14771877" y="7464227"/>
            <a:ext cx="14778000" cy="3456000"/>
          </a:xfrm>
          <a:prstGeom prst="roundRect">
            <a:avLst>
              <a:gd name="adj" fmla="val 9519"/>
            </a:avLst>
          </a:prstGeom>
          <a:no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5" name="Picture 134">
            <a:extLst>
              <a:ext uri="{FF2B5EF4-FFF2-40B4-BE49-F238E27FC236}">
                <a16:creationId xmlns:a16="http://schemas.microsoft.com/office/drawing/2014/main" id="{466BEFF7-1ADC-4C6C-903E-A27F98B828B9}"/>
              </a:ext>
            </a:extLst>
          </p:cNvPr>
          <p:cNvPicPr>
            <a:picLocks noChangeAspect="1"/>
          </p:cNvPicPr>
          <p:nvPr/>
        </p:nvPicPr>
        <p:blipFill rotWithShape="1">
          <a:blip r:embed="rId5"/>
          <a:srcRect l="36719" t="18596" r="34843" b="30997"/>
          <a:stretch/>
        </p:blipFill>
        <p:spPr>
          <a:xfrm flipH="1">
            <a:off x="20202007" y="7757164"/>
            <a:ext cx="2880000" cy="2870127"/>
          </a:xfrm>
          <a:prstGeom prst="rect">
            <a:avLst/>
          </a:prstGeom>
        </p:spPr>
      </p:pic>
      <p:cxnSp>
        <p:nvCxnSpPr>
          <p:cNvPr id="136" name="Straight Arrow Connector 135">
            <a:extLst>
              <a:ext uri="{FF2B5EF4-FFF2-40B4-BE49-F238E27FC236}">
                <a16:creationId xmlns:a16="http://schemas.microsoft.com/office/drawing/2014/main" id="{C0E2748C-5FAB-41C9-8EB2-F2525DC520CD}"/>
              </a:ext>
            </a:extLst>
          </p:cNvPr>
          <p:cNvCxnSpPr>
            <a:cxnSpLocks/>
          </p:cNvCxnSpPr>
          <p:nvPr/>
        </p:nvCxnSpPr>
        <p:spPr>
          <a:xfrm flipH="1">
            <a:off x="20843286" y="7884810"/>
            <a:ext cx="2238721" cy="93345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63B196C6-DA3D-4566-947C-FA89E7CB6E64}"/>
              </a:ext>
            </a:extLst>
          </p:cNvPr>
          <p:cNvCxnSpPr>
            <a:cxnSpLocks/>
          </p:cNvCxnSpPr>
          <p:nvPr/>
        </p:nvCxnSpPr>
        <p:spPr>
          <a:xfrm flipH="1" flipV="1">
            <a:off x="21642007" y="9366253"/>
            <a:ext cx="1439999" cy="32567"/>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CDF4C8A2-7EA0-4310-A27C-2396EB667FD9}"/>
              </a:ext>
            </a:extLst>
          </p:cNvPr>
          <p:cNvSpPr txBox="1"/>
          <p:nvPr/>
        </p:nvSpPr>
        <p:spPr>
          <a:xfrm>
            <a:off x="23082008" y="7592088"/>
            <a:ext cx="6500252" cy="1631216"/>
          </a:xfrm>
          <a:prstGeom prst="rect">
            <a:avLst/>
          </a:prstGeom>
          <a:noFill/>
        </p:spPr>
        <p:txBody>
          <a:bodyPr wrap="square" rtlCol="0">
            <a:spAutoFit/>
          </a:bodyPr>
          <a:lstStyle/>
          <a:p>
            <a:r>
              <a:rPr lang="en-GB" sz="2800" b="1" dirty="0">
                <a:solidFill>
                  <a:srgbClr val="FF0000"/>
                </a:solidFill>
                <a:latin typeface="+mj-lt"/>
              </a:rPr>
              <a:t>Anode </a:t>
            </a:r>
            <a:r>
              <a:rPr lang="en-GB" sz="2800" dirty="0">
                <a:solidFill>
                  <a:srgbClr val="FF0000"/>
                </a:solidFill>
                <a:latin typeface="+mj-lt"/>
              </a:rPr>
              <a:t>(anodal “excitatory” tDCS)</a:t>
            </a:r>
            <a:endParaRPr lang="en-GB" sz="1000" dirty="0">
              <a:latin typeface="+mj-lt"/>
            </a:endParaRPr>
          </a:p>
          <a:p>
            <a:r>
              <a:rPr lang="en-GB" sz="2400" b="1" dirty="0">
                <a:latin typeface="+mj-lt"/>
              </a:rPr>
              <a:t>Increases activity</a:t>
            </a:r>
            <a:r>
              <a:rPr lang="en-GB" sz="2400" dirty="0">
                <a:latin typeface="+mj-lt"/>
              </a:rPr>
              <a:t> by inhibiting the activity of gamma-aminobutyric acid (GABA), increasing the likelihood of spontaneous cell firing.</a:t>
            </a:r>
          </a:p>
        </p:txBody>
      </p:sp>
      <p:sp>
        <p:nvSpPr>
          <p:cNvPr id="140" name="TextBox 139">
            <a:extLst>
              <a:ext uri="{FF2B5EF4-FFF2-40B4-BE49-F238E27FC236}">
                <a16:creationId xmlns:a16="http://schemas.microsoft.com/office/drawing/2014/main" id="{721A568B-B897-46BE-BA60-E51CD2F79D05}"/>
              </a:ext>
            </a:extLst>
          </p:cNvPr>
          <p:cNvSpPr txBox="1"/>
          <p:nvPr/>
        </p:nvSpPr>
        <p:spPr>
          <a:xfrm>
            <a:off x="23082007" y="9161151"/>
            <a:ext cx="6488345" cy="1631216"/>
          </a:xfrm>
          <a:prstGeom prst="rect">
            <a:avLst/>
          </a:prstGeom>
          <a:noFill/>
        </p:spPr>
        <p:txBody>
          <a:bodyPr wrap="square" rtlCol="0">
            <a:spAutoFit/>
          </a:bodyPr>
          <a:lstStyle/>
          <a:p>
            <a:r>
              <a:rPr lang="en-GB" sz="2800" b="1" dirty="0">
                <a:solidFill>
                  <a:srgbClr val="00B0F0"/>
                </a:solidFill>
                <a:latin typeface="+mj-lt"/>
              </a:rPr>
              <a:t>Cathode </a:t>
            </a:r>
            <a:r>
              <a:rPr lang="en-GB" sz="2800" dirty="0">
                <a:solidFill>
                  <a:srgbClr val="00B0F0"/>
                </a:solidFill>
                <a:latin typeface="+mj-lt"/>
              </a:rPr>
              <a:t>(cathodal “inhibitory” tDCS)</a:t>
            </a:r>
            <a:endParaRPr lang="en-GB" sz="1000" dirty="0"/>
          </a:p>
          <a:p>
            <a:r>
              <a:rPr lang="en-GB" sz="2400" b="1" dirty="0"/>
              <a:t>Decreases activity </a:t>
            </a:r>
            <a:r>
              <a:rPr lang="en-GB" sz="2400" dirty="0"/>
              <a:t>by inhibiting the activity of glutamate, decreasing the likelihood of spontaneous cell firing.</a:t>
            </a:r>
          </a:p>
        </p:txBody>
      </p:sp>
      <p:sp>
        <p:nvSpPr>
          <p:cNvPr id="70" name="Rectangle: Rounded Corners 69">
            <a:extLst>
              <a:ext uri="{FF2B5EF4-FFF2-40B4-BE49-F238E27FC236}">
                <a16:creationId xmlns:a16="http://schemas.microsoft.com/office/drawing/2014/main" id="{0F258724-BB19-4A0A-A7EC-3FE889F311E3}"/>
              </a:ext>
            </a:extLst>
          </p:cNvPr>
          <p:cNvSpPr/>
          <p:nvPr/>
        </p:nvSpPr>
        <p:spPr>
          <a:xfrm>
            <a:off x="166002" y="23049123"/>
            <a:ext cx="29916000" cy="108000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4500" dirty="0">
                <a:latin typeface="Arial Black" panose="020B0A04020102020204" pitchFamily="34" charset="0"/>
              </a:rPr>
              <a:t>Results</a:t>
            </a:r>
          </a:p>
        </p:txBody>
      </p:sp>
      <p:sp>
        <p:nvSpPr>
          <p:cNvPr id="71" name="Rounded Rectangle 70">
            <a:extLst>
              <a:ext uri="{FF2B5EF4-FFF2-40B4-BE49-F238E27FC236}">
                <a16:creationId xmlns:a16="http://schemas.microsoft.com/office/drawing/2014/main" id="{612C629C-8E51-4CBE-A319-4FFDDDE72086}"/>
              </a:ext>
            </a:extLst>
          </p:cNvPr>
          <p:cNvSpPr/>
          <p:nvPr/>
        </p:nvSpPr>
        <p:spPr>
          <a:xfrm rot="5400000">
            <a:off x="232943" y="23121123"/>
            <a:ext cx="936000" cy="936000"/>
          </a:xfrm>
          <a:prstGeom prst="roundRect">
            <a:avLst>
              <a:gd name="adj" fmla="val 50000"/>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GB" sz="4500" dirty="0">
                <a:solidFill>
                  <a:schemeClr val="tx1"/>
                </a:solidFill>
                <a:latin typeface="Arial Black" panose="020B0A04020102020204" pitchFamily="34" charset="0"/>
                <a:ea typeface="Verdana" panose="020B0604030504040204" pitchFamily="34" charset="0"/>
                <a:cs typeface="Verdana" panose="020B0604030504040204" pitchFamily="34" charset="0"/>
              </a:rPr>
              <a:t>3</a:t>
            </a:r>
          </a:p>
        </p:txBody>
      </p:sp>
      <p:sp>
        <p:nvSpPr>
          <p:cNvPr id="2" name="TextBox 1">
            <a:extLst>
              <a:ext uri="{FF2B5EF4-FFF2-40B4-BE49-F238E27FC236}">
                <a16:creationId xmlns:a16="http://schemas.microsoft.com/office/drawing/2014/main" id="{58C31B3C-3F3C-42DB-812F-350554C3EED3}"/>
              </a:ext>
            </a:extLst>
          </p:cNvPr>
          <p:cNvSpPr txBox="1"/>
          <p:nvPr/>
        </p:nvSpPr>
        <p:spPr>
          <a:xfrm>
            <a:off x="557606" y="24246335"/>
            <a:ext cx="29160000" cy="4176911"/>
          </a:xfrm>
          <a:prstGeom prst="rect">
            <a:avLst/>
          </a:prstGeom>
          <a:noFill/>
        </p:spPr>
        <p:txBody>
          <a:bodyPr wrap="square" numCol="2" spcCol="540000" rtlCol="0">
            <a:noAutofit/>
          </a:bodyPr>
          <a:lstStyle/>
          <a:p>
            <a:r>
              <a:rPr lang="en-GB" sz="3200" dirty="0"/>
              <a:t>Test-retest analysis indicated moderate-to-good reliability of baseline measures highlighting good correlation (r=0.536-0.955, p&lt;0.02), except for the desire to eat which was poorly related (r=0.382).</a:t>
            </a:r>
          </a:p>
          <a:p>
            <a:endParaRPr lang="en-GB" sz="2400" dirty="0"/>
          </a:p>
          <a:p>
            <a:r>
              <a:rPr lang="en-GB" sz="3200" b="1" dirty="0"/>
              <a:t>Food Craving and Appetite</a:t>
            </a:r>
          </a:p>
          <a:p>
            <a:r>
              <a:rPr lang="en-GB" sz="3200" dirty="0"/>
              <a:t>tDCS had no significant effect on food craving (p=0.896), or ratings of hunger (p=0.515), fullness (p=0.734), prospective consumption (p=0.415) or desire to eat (p=0.141).</a:t>
            </a:r>
            <a:endParaRPr lang="en-GB" sz="2400" dirty="0"/>
          </a:p>
          <a:p>
            <a:r>
              <a:rPr lang="en-GB" sz="3200" b="1" dirty="0">
                <a:latin typeface="+mj-lt"/>
              </a:rPr>
              <a:t>Implicit Wanting Appeal Bias</a:t>
            </a:r>
          </a:p>
          <a:p>
            <a:r>
              <a:rPr lang="en-GB" sz="3200" dirty="0"/>
              <a:t>tDCS did not significantly change taste (p=0.704) or fat appeal biases (p=0.502) (</a:t>
            </a:r>
            <a:r>
              <a:rPr lang="en-GB" sz="3200" b="1" dirty="0"/>
              <a:t>Figure 1</a:t>
            </a:r>
            <a:r>
              <a:rPr lang="en-GB" sz="3200" dirty="0"/>
              <a:t>)</a:t>
            </a:r>
            <a:r>
              <a:rPr lang="en-GB" sz="3200" b="1" dirty="0"/>
              <a:t>.</a:t>
            </a:r>
            <a:r>
              <a:rPr lang="en-GB" sz="3200" dirty="0"/>
              <a:t> There were no differences in explicit liking or wanting measures of the LFPQ.</a:t>
            </a:r>
          </a:p>
          <a:p>
            <a:endParaRPr lang="en-GB" sz="2400" dirty="0"/>
          </a:p>
          <a:p>
            <a:r>
              <a:rPr lang="en-GB" sz="3200" b="1" dirty="0">
                <a:latin typeface="+mj-lt"/>
              </a:rPr>
              <a:t>Eating Behaviour Traits</a:t>
            </a:r>
          </a:p>
          <a:p>
            <a:r>
              <a:rPr lang="en-GB" sz="3200" dirty="0"/>
              <a:t>Participants displayed a healthy eating behaviour trait profile (</a:t>
            </a:r>
            <a:r>
              <a:rPr lang="en-GB" sz="3200" b="1" dirty="0"/>
              <a:t>Table 1</a:t>
            </a:r>
            <a:r>
              <a:rPr lang="en-GB" sz="3200" dirty="0"/>
              <a:t>).</a:t>
            </a:r>
          </a:p>
        </p:txBody>
      </p:sp>
      <p:grpSp>
        <p:nvGrpSpPr>
          <p:cNvPr id="147" name="Group 146">
            <a:extLst>
              <a:ext uri="{FF2B5EF4-FFF2-40B4-BE49-F238E27FC236}">
                <a16:creationId xmlns:a16="http://schemas.microsoft.com/office/drawing/2014/main" id="{5F4DF603-F8CB-492D-BCA4-56275A2CE889}"/>
              </a:ext>
            </a:extLst>
          </p:cNvPr>
          <p:cNvGrpSpPr/>
          <p:nvPr/>
        </p:nvGrpSpPr>
        <p:grpSpPr>
          <a:xfrm>
            <a:off x="18830942" y="28924439"/>
            <a:ext cx="9000000" cy="5358883"/>
            <a:chOff x="17930942" y="28924439"/>
            <a:chExt cx="9000000" cy="5358883"/>
          </a:xfrm>
        </p:grpSpPr>
        <p:sp>
          <p:nvSpPr>
            <p:cNvPr id="73" name="TextBox 72">
              <a:extLst>
                <a:ext uri="{FF2B5EF4-FFF2-40B4-BE49-F238E27FC236}">
                  <a16:creationId xmlns:a16="http://schemas.microsoft.com/office/drawing/2014/main" id="{74C0241B-2EE0-4BFD-97C5-CFCB56563843}"/>
                </a:ext>
              </a:extLst>
            </p:cNvPr>
            <p:cNvSpPr txBox="1"/>
            <p:nvPr/>
          </p:nvSpPr>
          <p:spPr>
            <a:xfrm>
              <a:off x="17930942" y="33452325"/>
              <a:ext cx="9000000" cy="830997"/>
            </a:xfrm>
            <a:prstGeom prst="rect">
              <a:avLst/>
            </a:prstGeom>
            <a:noFill/>
          </p:spPr>
          <p:txBody>
            <a:bodyPr wrap="square" rtlCol="0">
              <a:noAutofit/>
            </a:bodyPr>
            <a:lstStyle/>
            <a:p>
              <a:r>
                <a:rPr lang="en-GB" sz="2400" dirty="0"/>
                <a:t>Mean </a:t>
              </a:r>
              <a:r>
                <a:rPr lang="en-GB" sz="2400" dirty="0">
                  <a:solidFill>
                    <a:sysClr val="windowText" lastClr="000000"/>
                  </a:solidFill>
                  <a:cs typeface="Times New Roman" panose="02020603050405020304" pitchFamily="18" charset="0"/>
                </a:rPr>
                <a:t>± SD scores</a:t>
              </a:r>
              <a:r>
                <a:rPr lang="en-GB" sz="2400" dirty="0"/>
                <a:t>. Possible scores range from 15-90 for the FCQ-T-r, and 0-100 for the </a:t>
              </a:r>
              <a:r>
                <a:rPr lang="en-GB" sz="2400" dirty="0" err="1"/>
                <a:t>CoEQ</a:t>
              </a:r>
              <a:r>
                <a:rPr lang="en-GB" sz="2400" dirty="0"/>
                <a:t> and TFEQ-r18.</a:t>
              </a:r>
              <a:endParaRPr lang="en-GB" sz="2400" b="1" dirty="0"/>
            </a:p>
          </p:txBody>
        </p:sp>
        <p:sp>
          <p:nvSpPr>
            <p:cNvPr id="88" name="TextBox 87">
              <a:extLst>
                <a:ext uri="{FF2B5EF4-FFF2-40B4-BE49-F238E27FC236}">
                  <a16:creationId xmlns:a16="http://schemas.microsoft.com/office/drawing/2014/main" id="{AA615301-CF9B-493A-890F-BDE1CEE5A45D}"/>
                </a:ext>
              </a:extLst>
            </p:cNvPr>
            <p:cNvSpPr txBox="1"/>
            <p:nvPr/>
          </p:nvSpPr>
          <p:spPr>
            <a:xfrm>
              <a:off x="17930942" y="28924439"/>
              <a:ext cx="9000000" cy="523220"/>
            </a:xfrm>
            <a:prstGeom prst="rect">
              <a:avLst/>
            </a:prstGeom>
            <a:noFill/>
          </p:spPr>
          <p:txBody>
            <a:bodyPr wrap="square" rtlCol="0">
              <a:noAutofit/>
            </a:bodyPr>
            <a:lstStyle/>
            <a:p>
              <a:r>
                <a:rPr lang="en-GB" sz="2800" b="1" dirty="0"/>
                <a:t>Table 1: Participants’ eating behaviour trait profile.</a:t>
              </a:r>
            </a:p>
          </p:txBody>
        </p:sp>
      </p:grpSp>
      <p:grpSp>
        <p:nvGrpSpPr>
          <p:cNvPr id="148" name="Group 147">
            <a:extLst>
              <a:ext uri="{FF2B5EF4-FFF2-40B4-BE49-F238E27FC236}">
                <a16:creationId xmlns:a16="http://schemas.microsoft.com/office/drawing/2014/main" id="{7F1E434A-F093-46A1-A868-95FF1F4AA14A}"/>
              </a:ext>
            </a:extLst>
          </p:cNvPr>
          <p:cNvGrpSpPr/>
          <p:nvPr/>
        </p:nvGrpSpPr>
        <p:grpSpPr>
          <a:xfrm>
            <a:off x="2444271" y="28243414"/>
            <a:ext cx="14796283" cy="6720933"/>
            <a:chOff x="1544271" y="28243414"/>
            <a:chExt cx="14796283" cy="6720933"/>
          </a:xfrm>
        </p:grpSpPr>
        <p:sp>
          <p:nvSpPr>
            <p:cNvPr id="85" name="TextBox 84">
              <a:extLst>
                <a:ext uri="{FF2B5EF4-FFF2-40B4-BE49-F238E27FC236}">
                  <a16:creationId xmlns:a16="http://schemas.microsoft.com/office/drawing/2014/main" id="{6098B3AF-4D18-461F-AC24-B521446F5898}"/>
                </a:ext>
              </a:extLst>
            </p:cNvPr>
            <p:cNvSpPr txBox="1"/>
            <p:nvPr/>
          </p:nvSpPr>
          <p:spPr>
            <a:xfrm>
              <a:off x="1544272" y="33333131"/>
              <a:ext cx="14796282" cy="1631216"/>
            </a:xfrm>
            <a:prstGeom prst="rect">
              <a:avLst/>
            </a:prstGeom>
            <a:noFill/>
          </p:spPr>
          <p:txBody>
            <a:bodyPr wrap="square" rtlCol="0">
              <a:spAutoFit/>
            </a:bodyPr>
            <a:lstStyle/>
            <a:p>
              <a:r>
                <a:rPr lang="en-GB" sz="2800" b="1" dirty="0"/>
                <a:t>Figure 1: Absolute difference from baseline scores for implicit wanting.</a:t>
              </a:r>
            </a:p>
            <a:p>
              <a:r>
                <a:rPr lang="en-GB" sz="2400" dirty="0"/>
                <a:t>(A) Taste and (B) fat implicit wanting appeal bias. Scores are calculated using a frequency-weighted algorithm, and typically range from -100 to 100. A score &gt;0 highlights a bias towards sweet</a:t>
              </a:r>
              <a:r>
                <a:rPr lang="en-GB" sz="2400"/>
                <a:t>/high-fat </a:t>
              </a:r>
              <a:r>
                <a:rPr lang="en-GB" sz="2400" dirty="0"/>
                <a:t>foods, and a score &lt;0 highlights a bias towards savoury</a:t>
              </a:r>
              <a:r>
                <a:rPr lang="en-GB" sz="2400"/>
                <a:t>/low-fat </a:t>
              </a:r>
              <a:r>
                <a:rPr lang="en-GB" sz="2400" dirty="0"/>
                <a:t>foods.</a:t>
              </a:r>
              <a:endParaRPr lang="en-GB" sz="2400" b="1" dirty="0"/>
            </a:p>
          </p:txBody>
        </p:sp>
        <p:pic>
          <p:nvPicPr>
            <p:cNvPr id="141" name="Picture 140">
              <a:extLst>
                <a:ext uri="{FF2B5EF4-FFF2-40B4-BE49-F238E27FC236}">
                  <a16:creationId xmlns:a16="http://schemas.microsoft.com/office/drawing/2014/main" id="{C50EB4E1-841B-4915-A9A2-E77688CDC520}"/>
                </a:ext>
              </a:extLst>
            </p:cNvPr>
            <p:cNvPicPr>
              <a:picLocks noChangeAspect="1"/>
            </p:cNvPicPr>
            <p:nvPr/>
          </p:nvPicPr>
          <p:blipFill rotWithShape="1">
            <a:blip r:embed="rId6"/>
            <a:srcRect r="16319" b="15996"/>
            <a:stretch/>
          </p:blipFill>
          <p:spPr>
            <a:xfrm>
              <a:off x="1544271" y="28243414"/>
              <a:ext cx="14197854" cy="5100861"/>
            </a:xfrm>
            <a:prstGeom prst="rect">
              <a:avLst/>
            </a:prstGeom>
          </p:spPr>
        </p:pic>
      </p:grpSp>
    </p:spTree>
    <p:extLst>
      <p:ext uri="{BB962C8B-B14F-4D97-AF65-F5344CB8AC3E}">
        <p14:creationId xmlns:p14="http://schemas.microsoft.com/office/powerpoint/2010/main" val="997657066"/>
      </p:ext>
    </p:extLst>
  </p:cSld>
  <p:clrMapOvr>
    <a:masterClrMapping/>
  </p:clrMapOvr>
</p:sld>
</file>

<file path=ppt/theme/theme1.xml><?xml version="1.0" encoding="utf-8"?>
<a:theme xmlns:a="http://schemas.openxmlformats.org/drawingml/2006/main" name="Office Theme">
  <a:themeElements>
    <a:clrScheme name="Standard Colours">
      <a:dk1>
        <a:sysClr val="windowText" lastClr="000000"/>
      </a:dk1>
      <a:lt1>
        <a:sysClr val="window" lastClr="FFFFFF"/>
      </a:lt1>
      <a:dk2>
        <a:srgbClr val="C00000"/>
      </a:dk2>
      <a:lt2>
        <a:srgbClr val="FF0000"/>
      </a:lt2>
      <a:accent1>
        <a:srgbClr val="FFC000"/>
      </a:accent1>
      <a:accent2>
        <a:srgbClr val="FFFF00"/>
      </a:accent2>
      <a:accent3>
        <a:srgbClr val="92D050"/>
      </a:accent3>
      <a:accent4>
        <a:srgbClr val="00B050"/>
      </a:accent4>
      <a:accent5>
        <a:srgbClr val="00B0F0"/>
      </a:accent5>
      <a:accent6>
        <a:srgbClr val="0070C0"/>
      </a:accent6>
      <a:hlink>
        <a:srgbClr val="002060"/>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1103</Words>
  <Application>Microsoft Office PowerPoint</Application>
  <PresentationFormat>Custom</PresentationFormat>
  <Paragraphs>92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Beaumont</dc:creator>
  <cp:lastModifiedBy>Gavin, Justine</cp:lastModifiedBy>
  <cp:revision>236</cp:revision>
  <dcterms:created xsi:type="dcterms:W3CDTF">2019-06-13T08:24:34Z</dcterms:created>
  <dcterms:modified xsi:type="dcterms:W3CDTF">2023-08-08T10:40:57Z</dcterms:modified>
</cp:coreProperties>
</file>