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12192000"/>
  <p:embeddedFontLst>
    <p:embeddedFont>
      <p:font typeface="Calibri" panose="020F0502020204030204" pitchFamily="34" charset="0"/>
      <p:regular r:id="rId17"/>
      <p:bold r:id="rId18"/>
      <p:italic r:id="rId19"/>
      <p:boldItalic r:id="rId20"/>
    </p:embeddedFont>
    <p:embeddedFont>
      <p:font typeface="Montserrat" panose="00000500000000000000" pitchFamily="2"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3"/>
  </p:normalViewPr>
  <p:slideViewPr>
    <p:cSldViewPr snapToGrid="0" snapToObjects="1">
      <p:cViewPr varScale="1">
        <p:scale>
          <a:sx n="105" d="100"/>
          <a:sy n="105" d="100"/>
        </p:scale>
        <p:origin x="798" y="96"/>
      </p:cViewPr>
      <p:guideLst/>
    </p:cSldViewPr>
  </p:slideViewPr>
  <p:notesTextViewPr>
    <p:cViewPr>
      <p:scale>
        <a:sx n="1" d="1"/>
        <a:sy n="1" d="1"/>
      </p:scale>
      <p:origin x="0" y="-31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048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HeyGen Welcome video.</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BraniaSUpport and inclusivity</a:t>
            </a:r>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beat plagiarism detection toolsAI Hallucinations- based on probability and predicting the next word/ phrase/sentence or paragraph- but not able to assess or recognise the truth or accuracy of the responses- (In MAy 2023 New York lawyer of 30 years used it to find similar cases in attempt to prove precedence and cited several cases that were made up! case in America- cited cases that were not real!)It's only as good as the dataset it was trained on- 2016 Microsoft Tay- trained on social media- made offensive remarks and was withdrawn</a:t>
            </a:r>
          </a:p>
          <a:p>
            <a:r>
              <a:rPr lang="en-US" dirty="0"/>
              <a:t>Ethical framework- bias and offensive remark reductions built in</a:t>
            </a:r>
          </a:p>
          <a:p>
            <a:r>
              <a:rPr lang="en-US" dirty="0"/>
              <a:t>Debate- pro's/ con's of using</a:t>
            </a:r>
          </a:p>
          <a:p>
            <a:r>
              <a:rPr lang="en-US" dirty="0"/>
              <a:t>Max </a:t>
            </a:r>
            <a:r>
              <a:rPr lang="en-US" dirty="0" err="1"/>
              <a:t>Tegmark</a:t>
            </a:r>
            <a:r>
              <a:rPr lang="en-US" dirty="0"/>
              <a:t> and Lex </a:t>
            </a:r>
            <a:r>
              <a:rPr lang="en-US" dirty="0" err="1"/>
              <a:t>Fridman</a:t>
            </a:r>
            <a:r>
              <a:rPr lang="en-US" dirty="0"/>
              <a:t> podcasts</a:t>
            </a:r>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and any questionsDiscord site</a:t>
            </a:r>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going to go into any definitions in depth but just as an overview, AI is an umbrella term and the area we are looking at today is generative AI, this refers to AI models and systems that can generate new content from the large datasets that it has been trained on. Large language models and natural language models produce text, Generative adversarial networks and diffusion models for images and systems that generate music or human voices.Setting the scene in terms of how fast generative AI has come and why it is important that we as educators maintain our role as the leaders and educators of our students. Preparing them for a digital world involves not only providing opportunities to learn their core subjects but also become familiar with the tools that will assist in their learning and enabling them to emerge prepared and equipped for a digital world. Bill Gates= 2 technologies seen as revolutionary- first graphic user interface- eventually becoming Windows and second in 2016 when he first met with  Open AI – in 2022 he set a challenge – </a:t>
            </a:r>
            <a:r>
              <a:rPr lang="en-GB" dirty="0"/>
              <a:t> train an artificial intelligence to pass an Advanced Placement biology exam. Make it capable of answering questions that it hasn’t been specifically trained for. What he thought would take years turned out to be mere months when GPT was introduced.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the scene in terms of how fast generative AI has comeMidjourney is text to image GenAI- this is one that has been trained on human faces and as you can see in just over a year it has become very close in generating images that are difficult to tell whether it is "real" or AI generated. IN May 2023 Amnesty International were criticised for using an AI generated image of "human rights abuses" in Colombia sparking further debate around how can you tell what it real</a:t>
            </a:r>
          </a:p>
          <a:p>
            <a:r>
              <a:rPr lang="en-US" dirty="0"/>
              <a:t>IN April 2023 photo “The Electrician” wins world </a:t>
            </a:r>
            <a:r>
              <a:rPr lang="en-US" dirty="0" err="1"/>
              <a:t>renowed</a:t>
            </a:r>
            <a:r>
              <a:rPr lang="en-US" dirty="0"/>
              <a:t> photography competition- generated using DALLE- 2</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how I have used Midjourney</a:t>
            </a:r>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fairly recently for most nurses and midwives data collection would mean completing patient notes, creating care plans and these for a large proportion of time have been stored in paper based folders. As you can see, the uniforms may have changed over the decades but our means of collecting data has not altered that significantly. As we move towards the future, Nursing and Midwifery education has evolved and adapted with significant changes being made from the 1990's to the eventual degree only route for professional registration into both of these professions. These changes influenced the curriculum offered and called for a redesign and change in the content, however the need to include healthcare analytics or digital skills was still not a priority or seen as a need to be included prior to qualification and was rather seen as something that would be considered within specialist roles with post registration qualifications managing the content and delivery. Remind everyone that these images are not real- these people do not exist and if the same prompt were used again then different images would be generated</a:t>
            </a:r>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will no doubt be familiar with ChatGPT or other LLM's that produce text, one of the areas that I particularly have been interested in using is the additional addons or plugins that can provide further variation. One example of that is creating video avatars. Combine a text prompt on Chatgpt and ask it to use in this case HeyGen and it converts the text into a video. The person speaking is an AI avatar. </a:t>
            </a:r>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SummariseBlendedStructured Concepts and questioning depending upon audience- age range/ profession etcBrainstorming and providing initial ideas or key points that could be considered within workPersonalised Learning- SPeech therapy example</a:t>
            </a: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emphasise is on the co-creation. To rely on a tool whichever that maybe introduces the possibility of loosing skills- spelling/grammar and punctuation are classic examples of this when we only use spell check etc. Auto tab on your emails on google or on your phone, and this is no different.However it can be useful in terms of co- creation and these are some areas that I have used it on a small scale. For each of these areas, I have used my own materials so the original content has not been created by AI, but then AI tools have been used to provide different versions/ formats of materials for lecturer notes. Summary tools used where video content or podcasts have been made available to support materials or for D/L modules to support learning and to ensure that key points are recapped. Quizzes and short/ long answer questions generated- one advantage is these will change each time you ask the same prompt, a different variation is generated.</a:t>
            </a:r>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383A40"/>
        </a:solidFill>
        <a:effectLst/>
      </p:bgPr>
    </p:bg>
    <p:spTree>
      <p:nvGrpSpPr>
        <p:cNvPr id="1" name=""/>
        <p:cNvGrpSpPr/>
        <p:nvPr/>
      </p:nvGrpSpPr>
      <p:grpSpPr>
        <a:xfrm>
          <a:off x="0" y="0"/>
          <a:ext cx="0" cy="0"/>
          <a:chOff x="0" y="0"/>
          <a:chExt cx="0" cy="0"/>
        </a:xfrm>
      </p:grpSpPr>
      <p:sp>
        <p:nvSpPr>
          <p:cNvPr id="2" name="Object 1"/>
          <p:cNvSpPr/>
          <p:nvPr/>
        </p:nvSpPr>
        <p:spPr>
          <a:xfrm>
            <a:off x="380905" y="5078234"/>
            <a:ext cx="8411329" cy="973539"/>
          </a:xfrm>
          <a:prstGeom prst="rect">
            <a:avLst/>
          </a:prstGeom>
          <a:noFill/>
        </p:spPr>
        <p:txBody>
          <a:bodyPr wrap="square" lIns="0" tIns="0" rIns="0" bIns="0" rtlCol="0" anchor="t"/>
          <a:lstStyle/>
          <a:p>
            <a:pPr algn="l">
              <a:lnSpc>
                <a:spcPts val="7668"/>
              </a:lnSpc>
              <a:buNone/>
            </a:pPr>
            <a:r>
              <a:rPr lang="en-US" sz="6750" dirty="0">
                <a:solidFill>
                  <a:srgbClr val="FFFFFF"/>
                </a:solidFill>
                <a:latin typeface="Tragic Marker" pitchFamily="34" charset="0"/>
                <a:ea typeface="Tragic Marker" pitchFamily="34" charset="-122"/>
                <a:cs typeface="Tragic Marker" pitchFamily="34" charset="-120"/>
              </a:rPr>
              <a:t>"There's an AI for that!"</a:t>
            </a:r>
            <a:endParaRPr lang="en-US" dirty="0"/>
          </a:p>
        </p:txBody>
      </p:sp>
      <p:sp>
        <p:nvSpPr>
          <p:cNvPr id="3" name="Object 2"/>
          <p:cNvSpPr/>
          <p:nvPr/>
        </p:nvSpPr>
        <p:spPr>
          <a:xfrm>
            <a:off x="380905" y="6091054"/>
            <a:ext cx="8411329" cy="324513"/>
          </a:xfrm>
          <a:prstGeom prst="rect">
            <a:avLst/>
          </a:prstGeom>
          <a:noFill/>
        </p:spPr>
        <p:txBody>
          <a:bodyPr wrap="square" lIns="0" tIns="0" rIns="0" bIns="0" rtlCol="0" anchor="t"/>
          <a:lstStyle/>
          <a:p>
            <a:pPr algn="l">
              <a:lnSpc>
                <a:spcPts val="2556"/>
              </a:lnSpc>
              <a:spcBef>
                <a:spcPts val="304"/>
              </a:spcBef>
              <a:buNone/>
            </a:pPr>
            <a:r>
              <a:rPr lang="en-US" sz="2250" dirty="0">
                <a:solidFill>
                  <a:srgbClr val="FFFFFF"/>
                </a:solidFill>
                <a:latin typeface="Tragic Marker" pitchFamily="34" charset="0"/>
                <a:ea typeface="Tragic Marker" pitchFamily="34" charset="-122"/>
                <a:cs typeface="Tragic Marker" pitchFamily="34" charset="-120"/>
              </a:rPr>
              <a:t>Introduction to different ways generative AI can be used in higher education</a:t>
            </a:r>
            <a:endParaRPr lang="en-US" dirty="0"/>
          </a:p>
        </p:txBody>
      </p:sp>
      <p:pic>
        <p:nvPicPr>
          <p:cNvPr id="4" name="Object 3" descr="preencoded.png"/>
          <p:cNvPicPr>
            <a:picLocks noChangeAspect="1"/>
          </p:cNvPicPr>
          <p:nvPr/>
        </p:nvPicPr>
        <p:blipFill>
          <a:blip r:embed="rId3"/>
          <a:srcRect t="15278" b="15278"/>
          <a:stretch/>
        </p:blipFill>
        <p:spPr>
          <a:xfrm>
            <a:off x="0" y="0"/>
            <a:ext cx="12188952" cy="4761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377185"/>
            <a:ext cx="12188952" cy="540855"/>
          </a:xfrm>
          <a:prstGeom prst="rect">
            <a:avLst/>
          </a:prstGeom>
          <a:noFill/>
        </p:spPr>
        <p:txBody>
          <a:bodyPr wrap="square" lIns="0" tIns="0" rIns="0" bIns="0" rtlCol="0" anchor="t"/>
          <a:lstStyle/>
          <a:p>
            <a:pPr algn="l">
              <a:lnSpc>
                <a:spcPts val="4260"/>
              </a:lnSpc>
              <a:buNone/>
            </a:pPr>
            <a:r>
              <a:rPr lang="en-US" sz="3750" dirty="0">
                <a:solidFill>
                  <a:srgbClr val="1E343B"/>
                </a:solidFill>
                <a:latin typeface="Tragic Marker" pitchFamily="34" charset="0"/>
                <a:ea typeface="Tragic Marker" pitchFamily="34" charset="-122"/>
                <a:cs typeface="Tragic Marker" pitchFamily="34" charset="-120"/>
              </a:rPr>
              <a:t>AI Research Tools</a:t>
            </a:r>
            <a:endParaRPr lang="en-US" dirty="0"/>
          </a:p>
        </p:txBody>
      </p:sp>
      <p:sp>
        <p:nvSpPr>
          <p:cNvPr id="3" name="Object 2"/>
          <p:cNvSpPr/>
          <p:nvPr/>
        </p:nvSpPr>
        <p:spPr>
          <a:xfrm>
            <a:off x="2237815" y="3066432"/>
            <a:ext cx="8484653" cy="1828194"/>
          </a:xfrm>
          <a:prstGeom prst="rect">
            <a:avLst/>
          </a:prstGeom>
          <a:noFill/>
        </p:spPr>
        <p:txBody>
          <a:bodyPr wrap="square" lIns="0" tIns="0" rIns="0" bIns="0" rtlCol="0" anchor="t"/>
          <a:lstStyle/>
          <a:p>
            <a:pPr marL="242900" indent="-242900" algn="l">
              <a:lnSpc>
                <a:spcPts val="3067"/>
              </a:lnSpc>
              <a:buSzPct val="100000"/>
              <a:buChar char="•"/>
            </a:pPr>
            <a:r>
              <a:rPr lang="en-US" sz="2700" dirty="0">
                <a:solidFill>
                  <a:srgbClr val="1E343B"/>
                </a:solidFill>
                <a:latin typeface="Tragic Marker" pitchFamily="34" charset="0"/>
                <a:ea typeface="Tragic Marker" pitchFamily="34" charset="-122"/>
                <a:cs typeface="Tragic Marker" pitchFamily="34" charset="-120"/>
              </a:rPr>
              <a:t>Research Rabbit</a:t>
            </a:r>
          </a:p>
          <a:p>
            <a:pPr marL="242900" indent="-242900" algn="l">
              <a:lnSpc>
                <a:spcPts val="3067"/>
              </a:lnSpc>
              <a:spcBef>
                <a:spcPts val="2548"/>
              </a:spcBef>
              <a:buSzPct val="100000"/>
              <a:buChar char="•"/>
            </a:pPr>
            <a:r>
              <a:rPr lang="en-US" sz="2700" dirty="0">
                <a:solidFill>
                  <a:srgbClr val="1E343B"/>
                </a:solidFill>
                <a:latin typeface="Tragic Marker" pitchFamily="34" charset="0"/>
                <a:ea typeface="Tragic Marker" pitchFamily="34" charset="-122"/>
                <a:cs typeface="Tragic Marker" pitchFamily="34" charset="-120"/>
              </a:rPr>
              <a:t>Elicit AI</a:t>
            </a:r>
          </a:p>
          <a:p>
            <a:pPr marL="242900" indent="-242900" algn="l">
              <a:lnSpc>
                <a:spcPts val="3067"/>
              </a:lnSpc>
              <a:spcBef>
                <a:spcPts val="2548"/>
              </a:spcBef>
              <a:buSzPct val="100000"/>
              <a:buChar char="•"/>
            </a:pPr>
            <a:r>
              <a:rPr lang="en-US" sz="2700" dirty="0">
                <a:solidFill>
                  <a:srgbClr val="1E343B"/>
                </a:solidFill>
                <a:latin typeface="Tragic Marker" pitchFamily="34" charset="0"/>
                <a:ea typeface="Tragic Marker" pitchFamily="34" charset="-122"/>
                <a:cs typeface="Tragic Marker" pitchFamily="34" charset="-120"/>
              </a:rPr>
              <a:t>Scite AI</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383A40"/>
        </a:solidFill>
        <a:effectLst/>
      </p:bgPr>
    </p:bg>
    <p:spTree>
      <p:nvGrpSpPr>
        <p:cNvPr id="1" name=""/>
        <p:cNvGrpSpPr/>
        <p:nvPr/>
      </p:nvGrpSpPr>
      <p:grpSpPr>
        <a:xfrm>
          <a:off x="0" y="0"/>
          <a:ext cx="0" cy="0"/>
          <a:chOff x="0" y="0"/>
          <a:chExt cx="0" cy="0"/>
        </a:xfrm>
      </p:grpSpPr>
      <p:sp>
        <p:nvSpPr>
          <p:cNvPr id="2" name="Object 1"/>
          <p:cNvSpPr/>
          <p:nvPr/>
        </p:nvSpPr>
        <p:spPr>
          <a:xfrm>
            <a:off x="476131" y="476131"/>
            <a:ext cx="3717630" cy="5913546"/>
          </a:xfrm>
          <a:prstGeom prst="rect">
            <a:avLst/>
          </a:prstGeom>
          <a:solidFill>
            <a:srgbClr val="A0C5E8"/>
          </a:solidFill>
        </p:spPr>
        <p:txBody>
          <a:bodyPr/>
          <a:lstStyle/>
          <a:p>
            <a:endParaRPr lang="en-GB"/>
          </a:p>
        </p:txBody>
      </p:sp>
      <p:pic>
        <p:nvPicPr>
          <p:cNvPr id="3" name="Object 2" descr="preencoded.png"/>
          <p:cNvPicPr>
            <a:picLocks noChangeAspect="1"/>
          </p:cNvPicPr>
          <p:nvPr/>
        </p:nvPicPr>
        <p:blipFill>
          <a:blip r:embed="rId3"/>
          <a:srcRect l="27690" r="27690"/>
          <a:stretch/>
        </p:blipFill>
        <p:spPr>
          <a:xfrm>
            <a:off x="476131" y="476131"/>
            <a:ext cx="3717630" cy="5913546"/>
          </a:xfrm>
          <a:prstGeom prst="rect">
            <a:avLst/>
          </a:prstGeom>
        </p:spPr>
      </p:pic>
      <p:sp>
        <p:nvSpPr>
          <p:cNvPr id="4" name="Object 3"/>
          <p:cNvSpPr/>
          <p:nvPr/>
        </p:nvSpPr>
        <p:spPr>
          <a:xfrm>
            <a:off x="4488962" y="2162676"/>
            <a:ext cx="7395266" cy="540855"/>
          </a:xfrm>
          <a:prstGeom prst="rect">
            <a:avLst/>
          </a:prstGeom>
          <a:noFill/>
        </p:spPr>
        <p:txBody>
          <a:bodyPr wrap="square" lIns="0" tIns="0" rIns="0" bIns="0" rtlCol="0" anchor="t"/>
          <a:lstStyle/>
          <a:p>
            <a:pPr algn="ctr">
              <a:lnSpc>
                <a:spcPts val="4260"/>
              </a:lnSpc>
              <a:buNone/>
            </a:pPr>
            <a:r>
              <a:rPr lang="en-US" sz="3750" dirty="0">
                <a:solidFill>
                  <a:srgbClr val="FFFFFF"/>
                </a:solidFill>
                <a:latin typeface="Tragic Marker" pitchFamily="34" charset="0"/>
                <a:ea typeface="Tragic Marker" pitchFamily="34" charset="-122"/>
                <a:cs typeface="Tragic Marker" pitchFamily="34" charset="-120"/>
              </a:rPr>
              <a:t>Chatbots and Virtual Assistants</a:t>
            </a:r>
            <a:endParaRPr lang="en-US" dirty="0"/>
          </a:p>
        </p:txBody>
      </p:sp>
      <p:sp>
        <p:nvSpPr>
          <p:cNvPr id="5" name="Object 4"/>
          <p:cNvSpPr/>
          <p:nvPr/>
        </p:nvSpPr>
        <p:spPr>
          <a:xfrm>
            <a:off x="4488962" y="2832830"/>
            <a:ext cx="7395266" cy="1791443"/>
          </a:xfrm>
          <a:prstGeom prst="rect">
            <a:avLst/>
          </a:prstGeom>
          <a:noFill/>
        </p:spPr>
        <p:txBody>
          <a:bodyPr wrap="square" lIns="0" tIns="0" rIns="0" bIns="0" rtlCol="0" anchor="t"/>
          <a:lstStyle/>
          <a:p>
            <a:pPr algn="ctr">
              <a:lnSpc>
                <a:spcPts val="2016"/>
              </a:lnSpc>
              <a:spcBef>
                <a:spcPts val="998"/>
              </a:spcBef>
              <a:buNone/>
            </a:pPr>
            <a:r>
              <a:rPr lang="en-US" sz="1800" b="1" dirty="0">
                <a:solidFill>
                  <a:srgbClr val="FFFFFF">
                    <a:alpha val="50000"/>
                  </a:srgbClr>
                </a:solidFill>
                <a:latin typeface="Space Mono" pitchFamily="34" charset="0"/>
                <a:ea typeface="Space Mono" pitchFamily="34" charset="-122"/>
                <a:cs typeface="Space Mono" pitchFamily="34" charset="-120"/>
              </a:rPr>
              <a:t>Chatbots and virtual assistants are AI systems that can understand natural language questions from students and provide helpful information or guidance in response. These systems leverage natural language processing and machine learning to have increasingly natural conversations that assist with common student questions and needs.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6F9FD"/>
        </a:solidFill>
        <a:effectLst/>
      </p:bgPr>
    </p:bg>
    <p:spTree>
      <p:nvGrpSpPr>
        <p:cNvPr id="1" name=""/>
        <p:cNvGrpSpPr/>
        <p:nvPr/>
      </p:nvGrpSpPr>
      <p:grpSpPr>
        <a:xfrm>
          <a:off x="0" y="0"/>
          <a:ext cx="0" cy="0"/>
          <a:chOff x="0" y="0"/>
          <a:chExt cx="0" cy="0"/>
        </a:xfrm>
      </p:grpSpPr>
      <p:sp>
        <p:nvSpPr>
          <p:cNvPr id="2" name="Object 1"/>
          <p:cNvSpPr/>
          <p:nvPr/>
        </p:nvSpPr>
        <p:spPr>
          <a:xfrm>
            <a:off x="476131" y="377185"/>
            <a:ext cx="12188952" cy="540855"/>
          </a:xfrm>
          <a:prstGeom prst="rect">
            <a:avLst/>
          </a:prstGeom>
          <a:noFill/>
        </p:spPr>
        <p:txBody>
          <a:bodyPr wrap="square" lIns="0" tIns="0" rIns="0" bIns="0" rtlCol="0" anchor="t"/>
          <a:lstStyle/>
          <a:p>
            <a:pPr algn="l">
              <a:lnSpc>
                <a:spcPts val="4260"/>
              </a:lnSpc>
              <a:buNone/>
            </a:pPr>
            <a:r>
              <a:rPr lang="en-US" sz="3750" dirty="0">
                <a:solidFill>
                  <a:srgbClr val="1E343B"/>
                </a:solidFill>
                <a:latin typeface="Tragic Marker" pitchFamily="34" charset="0"/>
                <a:ea typeface="Tragic Marker" pitchFamily="34" charset="-122"/>
                <a:cs typeface="Tragic Marker" pitchFamily="34" charset="-120"/>
              </a:rPr>
              <a:t> Other Possibilities- Personalized Recommendations</a:t>
            </a:r>
            <a:endParaRPr lang="en-US" dirty="0"/>
          </a:p>
        </p:txBody>
      </p:sp>
      <p:sp>
        <p:nvSpPr>
          <p:cNvPr id="3" name="Object 2"/>
          <p:cNvSpPr/>
          <p:nvPr/>
        </p:nvSpPr>
        <p:spPr>
          <a:xfrm>
            <a:off x="476131" y="1580755"/>
            <a:ext cx="3618595" cy="2304474"/>
          </a:xfrm>
          <a:prstGeom prst="rect">
            <a:avLst/>
          </a:prstGeom>
          <a:noFill/>
          <a:ln w="25400">
            <a:solidFill>
              <a:srgbClr val="A0C5E8"/>
            </a:solidFill>
            <a:prstDash val="solid"/>
            <a:miter lim="800000"/>
          </a:ln>
        </p:spPr>
        <p:txBody>
          <a:bodyPr/>
          <a:lstStyle/>
          <a:p>
            <a:endParaRPr lang="en-GB"/>
          </a:p>
        </p:txBody>
      </p:sp>
      <p:sp>
        <p:nvSpPr>
          <p:cNvPr id="4" name="Object 3"/>
          <p:cNvSpPr/>
          <p:nvPr/>
        </p:nvSpPr>
        <p:spPr>
          <a:xfrm>
            <a:off x="761810" y="1819415"/>
            <a:ext cx="3456711" cy="257408"/>
          </a:xfrm>
          <a:prstGeom prst="rect">
            <a:avLst/>
          </a:prstGeom>
          <a:noFill/>
        </p:spPr>
        <p:txBody>
          <a:bodyPr wrap="square" lIns="0" tIns="0" rIns="0" bIns="0" rtlCol="0" anchor="t"/>
          <a:lstStyle/>
          <a:p>
            <a:pPr algn="l">
              <a:lnSpc>
                <a:spcPts val="2028"/>
              </a:lnSpc>
              <a:buNone/>
            </a:pPr>
            <a:r>
              <a:rPr lang="en-US" sz="1785" dirty="0">
                <a:solidFill>
                  <a:srgbClr val="1E343B"/>
                </a:solidFill>
                <a:latin typeface="Tragic Marker" pitchFamily="34" charset="0"/>
                <a:ea typeface="Tragic Marker" pitchFamily="34" charset="-122"/>
                <a:cs typeface="Tragic Marker" pitchFamily="34" charset="-120"/>
              </a:rPr>
              <a:t>Tailored Course Recommendations</a:t>
            </a:r>
            <a:endParaRPr lang="en-US" dirty="0"/>
          </a:p>
        </p:txBody>
      </p:sp>
      <p:sp>
        <p:nvSpPr>
          <p:cNvPr id="5" name="Object 4"/>
          <p:cNvSpPr/>
          <p:nvPr/>
        </p:nvSpPr>
        <p:spPr>
          <a:xfrm>
            <a:off x="761810" y="2189012"/>
            <a:ext cx="3456711" cy="746335"/>
          </a:xfrm>
          <a:prstGeom prst="rect">
            <a:avLst/>
          </a:prstGeom>
          <a:noFill/>
        </p:spPr>
        <p:txBody>
          <a:bodyPr wrap="square" lIns="0" tIns="0" rIns="0" bIns="0" rtlCol="0" anchor="t"/>
          <a:lstStyle/>
          <a:p>
            <a:pPr algn="l">
              <a:lnSpc>
                <a:spcPts val="1470"/>
              </a:lnSpc>
              <a:spcBef>
                <a:spcPts val="866"/>
              </a:spcBef>
              <a:buNone/>
            </a:pPr>
            <a:r>
              <a:rPr lang="en-US" sz="1313" b="1" dirty="0">
                <a:solidFill>
                  <a:srgbClr val="444444">
                    <a:alpha val="80000"/>
                  </a:srgbClr>
                </a:solidFill>
                <a:latin typeface="Space Mono" pitchFamily="34" charset="0"/>
                <a:ea typeface="Space Mono" pitchFamily="34" charset="-122"/>
                <a:cs typeface="Space Mono" pitchFamily="34" charset="-120"/>
              </a:rPr>
              <a:t>Suggest courses and learning materials based on the student's interests, academic performance, and career goals.</a:t>
            </a:r>
            <a:endParaRPr lang="en-US" dirty="0"/>
          </a:p>
        </p:txBody>
      </p:sp>
      <p:sp>
        <p:nvSpPr>
          <p:cNvPr id="6" name="Object 5"/>
          <p:cNvSpPr/>
          <p:nvPr/>
        </p:nvSpPr>
        <p:spPr>
          <a:xfrm>
            <a:off x="4285178" y="1580755"/>
            <a:ext cx="3618595" cy="2304474"/>
          </a:xfrm>
          <a:prstGeom prst="rect">
            <a:avLst/>
          </a:prstGeom>
          <a:noFill/>
          <a:ln w="25400">
            <a:solidFill>
              <a:srgbClr val="A0C5E8"/>
            </a:solidFill>
            <a:prstDash val="solid"/>
            <a:miter lim="800000"/>
          </a:ln>
        </p:spPr>
        <p:txBody>
          <a:bodyPr/>
          <a:lstStyle/>
          <a:p>
            <a:endParaRPr lang="en-GB"/>
          </a:p>
        </p:txBody>
      </p:sp>
      <p:sp>
        <p:nvSpPr>
          <p:cNvPr id="7" name="Object 6"/>
          <p:cNvSpPr/>
          <p:nvPr/>
        </p:nvSpPr>
        <p:spPr>
          <a:xfrm>
            <a:off x="4570857" y="1819415"/>
            <a:ext cx="3456711" cy="257408"/>
          </a:xfrm>
          <a:prstGeom prst="rect">
            <a:avLst/>
          </a:prstGeom>
          <a:noFill/>
        </p:spPr>
        <p:txBody>
          <a:bodyPr wrap="square" lIns="0" tIns="0" rIns="0" bIns="0" rtlCol="0" anchor="t"/>
          <a:lstStyle/>
          <a:p>
            <a:pPr algn="l">
              <a:lnSpc>
                <a:spcPts val="2028"/>
              </a:lnSpc>
              <a:buNone/>
            </a:pPr>
            <a:r>
              <a:rPr lang="en-US" sz="1785" dirty="0">
                <a:solidFill>
                  <a:srgbClr val="1E343B"/>
                </a:solidFill>
                <a:latin typeface="Tragic Marker" pitchFamily="34" charset="0"/>
                <a:ea typeface="Tragic Marker" pitchFamily="34" charset="-122"/>
                <a:cs typeface="Tragic Marker" pitchFamily="34" charset="-120"/>
              </a:rPr>
              <a:t>Personalized Activity Recommendations</a:t>
            </a:r>
            <a:endParaRPr lang="en-US" dirty="0"/>
          </a:p>
        </p:txBody>
      </p:sp>
      <p:sp>
        <p:nvSpPr>
          <p:cNvPr id="8" name="Object 7"/>
          <p:cNvSpPr/>
          <p:nvPr/>
        </p:nvSpPr>
        <p:spPr>
          <a:xfrm>
            <a:off x="4570857" y="2189012"/>
            <a:ext cx="3456711" cy="1119503"/>
          </a:xfrm>
          <a:prstGeom prst="rect">
            <a:avLst/>
          </a:prstGeom>
          <a:noFill/>
        </p:spPr>
        <p:txBody>
          <a:bodyPr wrap="square" lIns="0" tIns="0" rIns="0" bIns="0" rtlCol="0" anchor="t"/>
          <a:lstStyle/>
          <a:p>
            <a:pPr algn="l">
              <a:lnSpc>
                <a:spcPts val="1470"/>
              </a:lnSpc>
              <a:spcBef>
                <a:spcPts val="866"/>
              </a:spcBef>
              <a:buNone/>
            </a:pPr>
            <a:r>
              <a:rPr lang="en-US" sz="1313" b="1" dirty="0">
                <a:solidFill>
                  <a:srgbClr val="444444">
                    <a:alpha val="80000"/>
                  </a:srgbClr>
                </a:solidFill>
                <a:latin typeface="Space Mono" pitchFamily="34" charset="0"/>
                <a:ea typeface="Space Mono" pitchFamily="34" charset="-122"/>
                <a:cs typeface="Space Mono" pitchFamily="34" charset="-120"/>
              </a:rPr>
              <a:t>Recommend extracurricular activities like research projects, competitions, and mentoring opportunities matched to each student's strengths and aspirations.</a:t>
            </a:r>
            <a:endParaRPr lang="en-US" dirty="0"/>
          </a:p>
        </p:txBody>
      </p:sp>
      <p:sp>
        <p:nvSpPr>
          <p:cNvPr id="9" name="Object 8"/>
          <p:cNvSpPr/>
          <p:nvPr/>
        </p:nvSpPr>
        <p:spPr>
          <a:xfrm>
            <a:off x="8094226" y="1580755"/>
            <a:ext cx="3618595" cy="2304474"/>
          </a:xfrm>
          <a:prstGeom prst="rect">
            <a:avLst/>
          </a:prstGeom>
          <a:noFill/>
          <a:ln w="25400">
            <a:solidFill>
              <a:srgbClr val="A0C5E8"/>
            </a:solidFill>
            <a:prstDash val="solid"/>
            <a:miter lim="800000"/>
          </a:ln>
        </p:spPr>
        <p:txBody>
          <a:bodyPr/>
          <a:lstStyle/>
          <a:p>
            <a:endParaRPr lang="en-GB"/>
          </a:p>
        </p:txBody>
      </p:sp>
      <p:sp>
        <p:nvSpPr>
          <p:cNvPr id="10" name="Object 9"/>
          <p:cNvSpPr/>
          <p:nvPr/>
        </p:nvSpPr>
        <p:spPr>
          <a:xfrm>
            <a:off x="8379905" y="1819415"/>
            <a:ext cx="3456711" cy="257408"/>
          </a:xfrm>
          <a:prstGeom prst="rect">
            <a:avLst/>
          </a:prstGeom>
          <a:noFill/>
        </p:spPr>
        <p:txBody>
          <a:bodyPr wrap="square" lIns="0" tIns="0" rIns="0" bIns="0" rtlCol="0" anchor="t"/>
          <a:lstStyle/>
          <a:p>
            <a:pPr algn="l">
              <a:lnSpc>
                <a:spcPts val="2028"/>
              </a:lnSpc>
              <a:buNone/>
            </a:pPr>
            <a:r>
              <a:rPr lang="en-US" sz="1785" dirty="0">
                <a:solidFill>
                  <a:srgbClr val="1E343B"/>
                </a:solidFill>
                <a:latin typeface="Tragic Marker" pitchFamily="34" charset="0"/>
                <a:ea typeface="Tragic Marker" pitchFamily="34" charset="-122"/>
                <a:cs typeface="Tragic Marker" pitchFamily="34" charset="-120"/>
              </a:rPr>
              <a:t>Adaptive Learning Paths</a:t>
            </a:r>
            <a:endParaRPr lang="en-US" dirty="0"/>
          </a:p>
        </p:txBody>
      </p:sp>
      <p:sp>
        <p:nvSpPr>
          <p:cNvPr id="11" name="Object 10"/>
          <p:cNvSpPr/>
          <p:nvPr/>
        </p:nvSpPr>
        <p:spPr>
          <a:xfrm>
            <a:off x="8379905" y="2189012"/>
            <a:ext cx="3456711" cy="932919"/>
          </a:xfrm>
          <a:prstGeom prst="rect">
            <a:avLst/>
          </a:prstGeom>
          <a:noFill/>
        </p:spPr>
        <p:txBody>
          <a:bodyPr wrap="square" lIns="0" tIns="0" rIns="0" bIns="0" rtlCol="0" anchor="t"/>
          <a:lstStyle/>
          <a:p>
            <a:pPr algn="l">
              <a:lnSpc>
                <a:spcPts val="1470"/>
              </a:lnSpc>
              <a:spcBef>
                <a:spcPts val="866"/>
              </a:spcBef>
              <a:buNone/>
            </a:pPr>
            <a:r>
              <a:rPr lang="en-US" sz="1313" b="1" dirty="0">
                <a:solidFill>
                  <a:srgbClr val="444444">
                    <a:alpha val="80000"/>
                  </a:srgbClr>
                </a:solidFill>
                <a:latin typeface="Space Mono" pitchFamily="34" charset="0"/>
                <a:ea typeface="Space Mono" pitchFamily="34" charset="-122"/>
                <a:cs typeface="Space Mono" pitchFamily="34" charset="-120"/>
              </a:rPr>
              <a:t>Dynamically adjust the sequence of courses, materials, and activities for each student to optimize their learning and development.</a:t>
            </a:r>
            <a:endParaRPr lang="en-US" dirty="0"/>
          </a:p>
        </p:txBody>
      </p:sp>
      <p:sp>
        <p:nvSpPr>
          <p:cNvPr id="12" name="Object 11"/>
          <p:cNvSpPr/>
          <p:nvPr/>
        </p:nvSpPr>
        <p:spPr>
          <a:xfrm>
            <a:off x="476131" y="4075681"/>
            <a:ext cx="5523119" cy="2304474"/>
          </a:xfrm>
          <a:prstGeom prst="rect">
            <a:avLst/>
          </a:prstGeom>
          <a:noFill/>
          <a:ln w="25400">
            <a:solidFill>
              <a:srgbClr val="A0C5E8"/>
            </a:solidFill>
            <a:prstDash val="solid"/>
            <a:miter lim="800000"/>
          </a:ln>
        </p:spPr>
        <p:txBody>
          <a:bodyPr/>
          <a:lstStyle/>
          <a:p>
            <a:endParaRPr lang="en-GB"/>
          </a:p>
        </p:txBody>
      </p:sp>
      <p:sp>
        <p:nvSpPr>
          <p:cNvPr id="13" name="Object 12"/>
          <p:cNvSpPr/>
          <p:nvPr/>
        </p:nvSpPr>
        <p:spPr>
          <a:xfrm>
            <a:off x="761810" y="4314341"/>
            <a:ext cx="5551687" cy="257408"/>
          </a:xfrm>
          <a:prstGeom prst="rect">
            <a:avLst/>
          </a:prstGeom>
          <a:noFill/>
        </p:spPr>
        <p:txBody>
          <a:bodyPr wrap="square" lIns="0" tIns="0" rIns="0" bIns="0" rtlCol="0" anchor="t"/>
          <a:lstStyle/>
          <a:p>
            <a:pPr algn="l">
              <a:lnSpc>
                <a:spcPts val="2028"/>
              </a:lnSpc>
              <a:buNone/>
            </a:pPr>
            <a:r>
              <a:rPr lang="en-US" sz="1785" dirty="0">
                <a:solidFill>
                  <a:srgbClr val="1E343B"/>
                </a:solidFill>
                <a:latin typeface="Tragic Marker" pitchFamily="34" charset="0"/>
                <a:ea typeface="Tragic Marker" pitchFamily="34" charset="-122"/>
                <a:cs typeface="Tragic Marker" pitchFamily="34" charset="-120"/>
              </a:rPr>
              <a:t>Relevant Resource Recommendations</a:t>
            </a:r>
            <a:endParaRPr lang="en-US" dirty="0"/>
          </a:p>
        </p:txBody>
      </p:sp>
      <p:sp>
        <p:nvSpPr>
          <p:cNvPr id="14" name="Object 13"/>
          <p:cNvSpPr/>
          <p:nvPr/>
        </p:nvSpPr>
        <p:spPr>
          <a:xfrm>
            <a:off x="761810" y="4683938"/>
            <a:ext cx="5551687" cy="746335"/>
          </a:xfrm>
          <a:prstGeom prst="rect">
            <a:avLst/>
          </a:prstGeom>
          <a:noFill/>
        </p:spPr>
        <p:txBody>
          <a:bodyPr wrap="square" lIns="0" tIns="0" rIns="0" bIns="0" rtlCol="0" anchor="t"/>
          <a:lstStyle/>
          <a:p>
            <a:pPr algn="l">
              <a:lnSpc>
                <a:spcPts val="1470"/>
              </a:lnSpc>
              <a:spcBef>
                <a:spcPts val="866"/>
              </a:spcBef>
              <a:buNone/>
            </a:pPr>
            <a:r>
              <a:rPr lang="en-US" sz="1313" b="1" dirty="0">
                <a:solidFill>
                  <a:srgbClr val="444444">
                    <a:alpha val="80000"/>
                  </a:srgbClr>
                </a:solidFill>
                <a:latin typeface="Space Mono" pitchFamily="34" charset="0"/>
                <a:ea typeface="Space Mono" pitchFamily="34" charset="-122"/>
                <a:cs typeface="Space Mono" pitchFamily="34" charset="-120"/>
              </a:rPr>
              <a:t>Suggest specific learning resources like online materials, textbooks, and academic papers tailored to each student's current coursework and knowledge gaps.</a:t>
            </a:r>
            <a:endParaRPr lang="en-US" dirty="0"/>
          </a:p>
        </p:txBody>
      </p:sp>
      <p:sp>
        <p:nvSpPr>
          <p:cNvPr id="15" name="Object 14"/>
          <p:cNvSpPr/>
          <p:nvPr/>
        </p:nvSpPr>
        <p:spPr>
          <a:xfrm>
            <a:off x="6189702" y="4075681"/>
            <a:ext cx="5523119" cy="2304474"/>
          </a:xfrm>
          <a:prstGeom prst="rect">
            <a:avLst/>
          </a:prstGeom>
          <a:noFill/>
          <a:ln w="25400">
            <a:solidFill>
              <a:srgbClr val="A0C5E8"/>
            </a:solidFill>
            <a:prstDash val="solid"/>
            <a:miter lim="800000"/>
          </a:ln>
        </p:spPr>
        <p:txBody>
          <a:bodyPr/>
          <a:lstStyle/>
          <a:p>
            <a:endParaRPr lang="en-GB"/>
          </a:p>
        </p:txBody>
      </p:sp>
      <p:sp>
        <p:nvSpPr>
          <p:cNvPr id="16" name="Object 15"/>
          <p:cNvSpPr/>
          <p:nvPr/>
        </p:nvSpPr>
        <p:spPr>
          <a:xfrm>
            <a:off x="6475381" y="4314341"/>
            <a:ext cx="5551687" cy="257408"/>
          </a:xfrm>
          <a:prstGeom prst="rect">
            <a:avLst/>
          </a:prstGeom>
          <a:noFill/>
        </p:spPr>
        <p:txBody>
          <a:bodyPr wrap="square" lIns="0" tIns="0" rIns="0" bIns="0" rtlCol="0" anchor="t"/>
          <a:lstStyle/>
          <a:p>
            <a:pPr algn="l">
              <a:lnSpc>
                <a:spcPts val="2028"/>
              </a:lnSpc>
              <a:buNone/>
            </a:pPr>
            <a:r>
              <a:rPr lang="en-US" sz="1785" dirty="0">
                <a:solidFill>
                  <a:srgbClr val="1E343B"/>
                </a:solidFill>
                <a:latin typeface="Tragic Marker" pitchFamily="34" charset="0"/>
                <a:ea typeface="Tragic Marker" pitchFamily="34" charset="-122"/>
                <a:cs typeface="Tragic Marker" pitchFamily="34" charset="-120"/>
              </a:rPr>
              <a:t>Mentor Matching</a:t>
            </a:r>
            <a:endParaRPr lang="en-US" dirty="0"/>
          </a:p>
        </p:txBody>
      </p:sp>
      <p:sp>
        <p:nvSpPr>
          <p:cNvPr id="17" name="Object 16"/>
          <p:cNvSpPr/>
          <p:nvPr/>
        </p:nvSpPr>
        <p:spPr>
          <a:xfrm>
            <a:off x="6475381" y="4683938"/>
            <a:ext cx="5551687" cy="559751"/>
          </a:xfrm>
          <a:prstGeom prst="rect">
            <a:avLst/>
          </a:prstGeom>
          <a:noFill/>
        </p:spPr>
        <p:txBody>
          <a:bodyPr wrap="square" lIns="0" tIns="0" rIns="0" bIns="0" rtlCol="0" anchor="t"/>
          <a:lstStyle/>
          <a:p>
            <a:pPr algn="l">
              <a:lnSpc>
                <a:spcPts val="1470"/>
              </a:lnSpc>
              <a:spcBef>
                <a:spcPts val="866"/>
              </a:spcBef>
              <a:buNone/>
            </a:pPr>
            <a:r>
              <a:rPr lang="en-US" sz="1313" b="1" dirty="0">
                <a:solidFill>
                  <a:srgbClr val="444444">
                    <a:alpha val="80000"/>
                  </a:srgbClr>
                </a:solidFill>
                <a:latin typeface="Space Mono" pitchFamily="34" charset="0"/>
                <a:ea typeface="Space Mono" pitchFamily="34" charset="-122"/>
                <a:cs typeface="Space Mono" pitchFamily="34" charset="-120"/>
              </a:rPr>
              <a:t>Connect students to faculty, alumni, industry experts, and peers who can provide personalized mentoring and advice.</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377185"/>
            <a:ext cx="12188952" cy="540855"/>
          </a:xfrm>
          <a:prstGeom prst="rect">
            <a:avLst/>
          </a:prstGeom>
          <a:noFill/>
        </p:spPr>
        <p:txBody>
          <a:bodyPr wrap="square" lIns="0" tIns="0" rIns="0" bIns="0" rtlCol="0" anchor="t"/>
          <a:lstStyle/>
          <a:p>
            <a:pPr algn="l">
              <a:lnSpc>
                <a:spcPts val="4260"/>
              </a:lnSpc>
              <a:buNone/>
            </a:pPr>
            <a:r>
              <a:rPr lang="en-US" sz="3750" dirty="0">
                <a:solidFill>
                  <a:srgbClr val="1E343B"/>
                </a:solidFill>
                <a:latin typeface="Tragic Marker" pitchFamily="34" charset="0"/>
                <a:ea typeface="Tragic Marker" pitchFamily="34" charset="-122"/>
                <a:cs typeface="Tragic Marker" pitchFamily="34" charset="-120"/>
              </a:rPr>
              <a:t>Challenges- Plagiarism Detection- current method</a:t>
            </a:r>
            <a:endParaRPr lang="en-US" dirty="0"/>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937" y="2558571"/>
            <a:ext cx="2990102" cy="1228418"/>
          </a:xfrm>
          <a:prstGeom prst="rect">
            <a:avLst/>
          </a:prstGeom>
        </p:spPr>
      </p:pic>
      <p:sp>
        <p:nvSpPr>
          <p:cNvPr id="4" name="Object 3"/>
          <p:cNvSpPr/>
          <p:nvPr/>
        </p:nvSpPr>
        <p:spPr>
          <a:xfrm>
            <a:off x="552312" y="3038816"/>
            <a:ext cx="2513971" cy="259491"/>
          </a:xfrm>
          <a:prstGeom prst="rect">
            <a:avLst/>
          </a:prstGeom>
          <a:noFill/>
        </p:spPr>
        <p:txBody>
          <a:bodyPr wrap="square" lIns="0" tIns="0" rIns="0" bIns="0" rtlCol="0" anchor="t"/>
          <a:lstStyle/>
          <a:p>
            <a:pPr algn="ctr">
              <a:lnSpc>
                <a:spcPts val="2045"/>
              </a:lnSpc>
              <a:buNone/>
            </a:pPr>
            <a:r>
              <a:rPr lang="en-US" sz="1800" dirty="0">
                <a:solidFill>
                  <a:srgbClr val="1E343B"/>
                </a:solidFill>
                <a:latin typeface="Tragic Marker" pitchFamily="34" charset="0"/>
                <a:ea typeface="Tragic Marker" pitchFamily="34" charset="-122"/>
                <a:cs typeface="Tragic Marker" pitchFamily="34" charset="-120"/>
              </a:rPr>
              <a:t>Collect student work</a:t>
            </a:r>
            <a:endParaRPr lang="en-US" dirty="0"/>
          </a:p>
        </p:txBody>
      </p:sp>
      <p:sp>
        <p:nvSpPr>
          <p:cNvPr id="5" name="Object 4"/>
          <p:cNvSpPr/>
          <p:nvPr/>
        </p:nvSpPr>
        <p:spPr>
          <a:xfrm>
            <a:off x="761810" y="3913856"/>
            <a:ext cx="2513971" cy="1066087"/>
          </a:xfrm>
          <a:prstGeom prst="rect">
            <a:avLst/>
          </a:prstGeom>
          <a:noFill/>
        </p:spPr>
        <p:txBody>
          <a:bodyPr wrap="square" lIns="0" tIns="0" rIns="0" bIns="0" rtlCol="0" anchor="t"/>
          <a:lstStyle/>
          <a:p>
            <a:pPr algn="l">
              <a:lnSpc>
                <a:spcPts val="1680"/>
              </a:lnSpc>
              <a:buNone/>
            </a:pPr>
            <a:r>
              <a:rPr lang="en-US" sz="1500" b="1" dirty="0">
                <a:solidFill>
                  <a:srgbClr val="444444">
                    <a:alpha val="80000"/>
                  </a:srgbClr>
                </a:solidFill>
                <a:latin typeface="Space Mono" pitchFamily="34" charset="0"/>
                <a:ea typeface="Space Mono" pitchFamily="34" charset="-122"/>
                <a:cs typeface="Space Mono" pitchFamily="34" charset="-120"/>
              </a:rPr>
              <a:t>Gather student assignments, essays, reports, etc. to check for plagiarism.</a:t>
            </a:r>
            <a:endParaRPr lang="en-US" dirty="0"/>
          </a:p>
        </p:txBody>
      </p:sp>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9504" y="2558571"/>
            <a:ext cx="2990102" cy="1228418"/>
          </a:xfrm>
          <a:prstGeom prst="rect">
            <a:avLst/>
          </a:prstGeom>
        </p:spPr>
      </p:pic>
      <p:sp>
        <p:nvSpPr>
          <p:cNvPr id="7" name="Object 6"/>
          <p:cNvSpPr/>
          <p:nvPr/>
        </p:nvSpPr>
        <p:spPr>
          <a:xfrm>
            <a:off x="3613834" y="2910261"/>
            <a:ext cx="2199725" cy="518983"/>
          </a:xfrm>
          <a:prstGeom prst="rect">
            <a:avLst/>
          </a:prstGeom>
          <a:noFill/>
        </p:spPr>
        <p:txBody>
          <a:bodyPr wrap="square" lIns="0" tIns="0" rIns="0" bIns="0" rtlCol="0" anchor="t"/>
          <a:lstStyle/>
          <a:p>
            <a:pPr algn="ctr">
              <a:lnSpc>
                <a:spcPts val="2045"/>
              </a:lnSpc>
              <a:buNone/>
            </a:pPr>
            <a:r>
              <a:rPr lang="en-US" sz="1800" dirty="0">
                <a:solidFill>
                  <a:srgbClr val="1E343B"/>
                </a:solidFill>
                <a:latin typeface="Tragic Marker" pitchFamily="34" charset="0"/>
                <a:ea typeface="Tragic Marker" pitchFamily="34" charset="-122"/>
                <a:cs typeface="Tragic Marker" pitchFamily="34" charset="-120"/>
              </a:rPr>
              <a:t>Upload work to plagiarism checker</a:t>
            </a:r>
            <a:endParaRPr lang="en-US" dirty="0"/>
          </a:p>
        </p:txBody>
      </p:sp>
      <p:sp>
        <p:nvSpPr>
          <p:cNvPr id="8" name="Object 7"/>
          <p:cNvSpPr/>
          <p:nvPr/>
        </p:nvSpPr>
        <p:spPr>
          <a:xfrm>
            <a:off x="3523369" y="3913856"/>
            <a:ext cx="2513971" cy="1066087"/>
          </a:xfrm>
          <a:prstGeom prst="rect">
            <a:avLst/>
          </a:prstGeom>
          <a:noFill/>
        </p:spPr>
        <p:txBody>
          <a:bodyPr wrap="square" lIns="0" tIns="0" rIns="0" bIns="0" rtlCol="0" anchor="t"/>
          <a:lstStyle/>
          <a:p>
            <a:pPr algn="l">
              <a:lnSpc>
                <a:spcPts val="1680"/>
              </a:lnSpc>
              <a:buNone/>
            </a:pPr>
            <a:r>
              <a:rPr lang="en-US" sz="1500" b="1" dirty="0">
                <a:solidFill>
                  <a:srgbClr val="444444">
                    <a:alpha val="80000"/>
                  </a:srgbClr>
                </a:solidFill>
                <a:latin typeface="Space Mono" pitchFamily="34" charset="0"/>
                <a:ea typeface="Space Mono" pitchFamily="34" charset="-122"/>
                <a:cs typeface="Space Mono" pitchFamily="34" charset="-120"/>
              </a:rPr>
              <a:t>Use an automated plagiarism detection tool to upload the student work.</a:t>
            </a:r>
            <a:endParaRPr lang="en-US"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1054" y="2558571"/>
            <a:ext cx="2990102" cy="1228418"/>
          </a:xfrm>
          <a:prstGeom prst="rect">
            <a:avLst/>
          </a:prstGeom>
        </p:spPr>
      </p:pic>
      <p:sp>
        <p:nvSpPr>
          <p:cNvPr id="10" name="Object 9"/>
          <p:cNvSpPr/>
          <p:nvPr/>
        </p:nvSpPr>
        <p:spPr>
          <a:xfrm>
            <a:off x="6375393" y="3038816"/>
            <a:ext cx="2199725" cy="259491"/>
          </a:xfrm>
          <a:prstGeom prst="rect">
            <a:avLst/>
          </a:prstGeom>
          <a:noFill/>
        </p:spPr>
        <p:txBody>
          <a:bodyPr wrap="square" lIns="0" tIns="0" rIns="0" bIns="0" rtlCol="0" anchor="t"/>
          <a:lstStyle/>
          <a:p>
            <a:pPr algn="ctr">
              <a:lnSpc>
                <a:spcPts val="2045"/>
              </a:lnSpc>
              <a:buNone/>
            </a:pPr>
            <a:r>
              <a:rPr lang="en-US" sz="1800" dirty="0">
                <a:solidFill>
                  <a:srgbClr val="1E343B"/>
                </a:solidFill>
                <a:latin typeface="Tragic Marker" pitchFamily="34" charset="0"/>
                <a:ea typeface="Tragic Marker" pitchFamily="34" charset="-122"/>
                <a:cs typeface="Tragic Marker" pitchFamily="34" charset="-120"/>
              </a:rPr>
              <a:t>Review plagiarism report</a:t>
            </a:r>
            <a:endParaRPr lang="en-US" dirty="0"/>
          </a:p>
        </p:txBody>
      </p:sp>
      <p:sp>
        <p:nvSpPr>
          <p:cNvPr id="11" name="Object 10"/>
          <p:cNvSpPr/>
          <p:nvPr/>
        </p:nvSpPr>
        <p:spPr>
          <a:xfrm>
            <a:off x="6284928" y="3913856"/>
            <a:ext cx="2513971" cy="1492522"/>
          </a:xfrm>
          <a:prstGeom prst="rect">
            <a:avLst/>
          </a:prstGeom>
          <a:noFill/>
        </p:spPr>
        <p:txBody>
          <a:bodyPr wrap="square" lIns="0" tIns="0" rIns="0" bIns="0" rtlCol="0" anchor="t"/>
          <a:lstStyle/>
          <a:p>
            <a:pPr algn="l">
              <a:lnSpc>
                <a:spcPts val="1680"/>
              </a:lnSpc>
              <a:buNone/>
            </a:pPr>
            <a:r>
              <a:rPr lang="en-US" sz="1500" b="1" dirty="0">
                <a:solidFill>
                  <a:srgbClr val="444444">
                    <a:alpha val="80000"/>
                  </a:srgbClr>
                </a:solidFill>
                <a:latin typeface="Space Mono" pitchFamily="34" charset="0"/>
                <a:ea typeface="Space Mono" pitchFamily="34" charset="-122"/>
                <a:cs typeface="Space Mono" pitchFamily="34" charset="-120"/>
              </a:rPr>
              <a:t>The tool will scan the work and provide a report highlighting any unoriginal or improperly cited content.</a:t>
            </a:r>
            <a:endParaRPr lang="en-US" dirty="0"/>
          </a:p>
        </p:txBody>
      </p:sp>
      <p:pic>
        <p:nvPicPr>
          <p:cNvPr id="12" name="Object 11"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42621" y="2558571"/>
            <a:ext cx="2990102" cy="1228418"/>
          </a:xfrm>
          <a:prstGeom prst="rect">
            <a:avLst/>
          </a:prstGeom>
        </p:spPr>
      </p:pic>
      <p:sp>
        <p:nvSpPr>
          <p:cNvPr id="13" name="Object 12"/>
          <p:cNvSpPr/>
          <p:nvPr/>
        </p:nvSpPr>
        <p:spPr>
          <a:xfrm>
            <a:off x="9136953" y="2910261"/>
            <a:ext cx="2199725" cy="518983"/>
          </a:xfrm>
          <a:prstGeom prst="rect">
            <a:avLst/>
          </a:prstGeom>
          <a:noFill/>
        </p:spPr>
        <p:txBody>
          <a:bodyPr wrap="square" lIns="0" tIns="0" rIns="0" bIns="0" rtlCol="0" anchor="t"/>
          <a:lstStyle/>
          <a:p>
            <a:pPr algn="ctr">
              <a:lnSpc>
                <a:spcPts val="2045"/>
              </a:lnSpc>
              <a:buNone/>
            </a:pPr>
            <a:r>
              <a:rPr lang="en-US" sz="1800" dirty="0">
                <a:solidFill>
                  <a:srgbClr val="1E343B"/>
                </a:solidFill>
                <a:latin typeface="Tragic Marker" pitchFamily="34" charset="0"/>
                <a:ea typeface="Tragic Marker" pitchFamily="34" charset="-122"/>
                <a:cs typeface="Tragic Marker" pitchFamily="34" charset="-120"/>
              </a:rPr>
              <a:t>Take action on plagiarism</a:t>
            </a:r>
            <a:endParaRPr lang="en-US" dirty="0"/>
          </a:p>
        </p:txBody>
      </p:sp>
      <p:sp>
        <p:nvSpPr>
          <p:cNvPr id="14" name="Object 13"/>
          <p:cNvSpPr/>
          <p:nvPr/>
        </p:nvSpPr>
        <p:spPr>
          <a:xfrm>
            <a:off x="9046488" y="3913856"/>
            <a:ext cx="2513971" cy="852870"/>
          </a:xfrm>
          <a:prstGeom prst="rect">
            <a:avLst/>
          </a:prstGeom>
          <a:noFill/>
        </p:spPr>
        <p:txBody>
          <a:bodyPr wrap="square" lIns="0" tIns="0" rIns="0" bIns="0" rtlCol="0" anchor="t"/>
          <a:lstStyle/>
          <a:p>
            <a:pPr algn="l">
              <a:lnSpc>
                <a:spcPts val="1680"/>
              </a:lnSpc>
              <a:buNone/>
            </a:pPr>
            <a:r>
              <a:rPr lang="en-US" sz="1500" b="1" dirty="0">
                <a:solidFill>
                  <a:srgbClr val="444444">
                    <a:alpha val="80000"/>
                  </a:srgbClr>
                </a:solidFill>
                <a:latin typeface="Space Mono" pitchFamily="34" charset="0"/>
                <a:ea typeface="Space Mono" pitchFamily="34" charset="-122"/>
                <a:cs typeface="Space Mono" pitchFamily="34" charset="-120"/>
              </a:rPr>
              <a:t>If plagiarism is found, follow institutional policies .</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A0C5E8"/>
          </a:solidFill>
        </p:spPr>
        <p:txBody>
          <a:bodyPr/>
          <a:lstStyle/>
          <a:p>
            <a:endParaRPr lang="en-GB"/>
          </a:p>
        </p:txBody>
      </p:sp>
      <p:sp>
        <p:nvSpPr>
          <p:cNvPr id="3" name="Object 2"/>
          <p:cNvSpPr/>
          <p:nvPr/>
        </p:nvSpPr>
        <p:spPr>
          <a:xfrm>
            <a:off x="119033" y="729522"/>
            <a:ext cx="11960409" cy="5408550"/>
          </a:xfrm>
          <a:prstGeom prst="rect">
            <a:avLst/>
          </a:prstGeom>
          <a:noFill/>
        </p:spPr>
        <p:txBody>
          <a:bodyPr wrap="square" lIns="0" tIns="0" rIns="0" bIns="0" rtlCol="0" anchor="t"/>
          <a:lstStyle/>
          <a:p>
            <a:pPr algn="ctr">
              <a:lnSpc>
                <a:spcPts val="4260"/>
              </a:lnSpc>
              <a:buNone/>
            </a:pPr>
            <a:r>
              <a:rPr lang="en-US" sz="3750" dirty="0">
                <a:solidFill>
                  <a:srgbClr val="1E343B"/>
                </a:solidFill>
                <a:latin typeface="Tragic Marker" pitchFamily="34" charset="0"/>
                <a:ea typeface="Tragic Marker" pitchFamily="34" charset="-122"/>
                <a:cs typeface="Tragic Marker" pitchFamily="34" charset="-120"/>
              </a:rPr>
              <a:t> The future of higher education is not just about adapting to change, but leading it. Generative AI challenges us to rethink the very nature of teaching and learning, pushing us beyond traditional boundaries. As we integrate this technology, we're not only reshaping our educational landscape to be more responsive and adaptive, but we're also setting the foundation for the classrooms of tomorrow. Let's harness the power of generative AI to create a more dynamic, personalised, and innovative learning environment for all, ensuring we make decisions today that inspire and elevate the learners of tomorrow.</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383A40"/>
        </a:solidFill>
        <a:effectLst/>
      </p:bgPr>
    </p:bg>
    <p:spTree>
      <p:nvGrpSpPr>
        <p:cNvPr id="1" name=""/>
        <p:cNvGrpSpPr/>
        <p:nvPr/>
      </p:nvGrpSpPr>
      <p:grpSpPr>
        <a:xfrm>
          <a:off x="0" y="0"/>
          <a:ext cx="0" cy="0"/>
          <a:chOff x="0" y="0"/>
          <a:chExt cx="0" cy="0"/>
        </a:xfrm>
      </p:grpSpPr>
      <p:sp>
        <p:nvSpPr>
          <p:cNvPr id="2" name="Object 1"/>
          <p:cNvSpPr/>
          <p:nvPr/>
        </p:nvSpPr>
        <p:spPr>
          <a:xfrm>
            <a:off x="6431577" y="476131"/>
            <a:ext cx="5290767" cy="5913546"/>
          </a:xfrm>
          <a:prstGeom prst="rect">
            <a:avLst/>
          </a:prstGeom>
          <a:solidFill>
            <a:srgbClr val="A0C5E8"/>
          </a:solidFill>
        </p:spPr>
        <p:txBody>
          <a:bodyPr/>
          <a:lstStyle/>
          <a:p>
            <a:endParaRPr lang="en-GB"/>
          </a:p>
        </p:txBody>
      </p:sp>
      <p:pic>
        <p:nvPicPr>
          <p:cNvPr id="3" name="Object 2" descr="preencoded.png"/>
          <p:cNvPicPr>
            <a:picLocks noChangeAspect="1"/>
          </p:cNvPicPr>
          <p:nvPr/>
        </p:nvPicPr>
        <p:blipFill>
          <a:blip r:embed="rId3"/>
          <a:srcRect l="24837" r="24837"/>
          <a:stretch/>
        </p:blipFill>
        <p:spPr>
          <a:xfrm>
            <a:off x="6431577" y="476131"/>
            <a:ext cx="5290767" cy="5913546"/>
          </a:xfrm>
          <a:prstGeom prst="rect">
            <a:avLst/>
          </a:prstGeom>
        </p:spPr>
      </p:pic>
      <p:sp>
        <p:nvSpPr>
          <p:cNvPr id="4" name="Object 3"/>
          <p:cNvSpPr/>
          <p:nvPr/>
        </p:nvSpPr>
        <p:spPr>
          <a:xfrm>
            <a:off x="214735" y="1396105"/>
            <a:ext cx="6002107" cy="540855"/>
          </a:xfrm>
          <a:prstGeom prst="rect">
            <a:avLst/>
          </a:prstGeom>
          <a:noFill/>
        </p:spPr>
        <p:txBody>
          <a:bodyPr wrap="square" lIns="0" tIns="0" rIns="0" bIns="0" rtlCol="0" anchor="t"/>
          <a:lstStyle/>
          <a:p>
            <a:pPr algn="ctr">
              <a:lnSpc>
                <a:spcPts val="4260"/>
              </a:lnSpc>
              <a:buNone/>
            </a:pPr>
            <a:r>
              <a:rPr lang="en-US" sz="3750" dirty="0">
                <a:solidFill>
                  <a:srgbClr val="FFFFFF"/>
                </a:solidFill>
                <a:latin typeface="Tragic Marker" pitchFamily="34" charset="0"/>
                <a:ea typeface="Tragic Marker" pitchFamily="34" charset="-122"/>
                <a:cs typeface="Tragic Marker" pitchFamily="34" charset="-120"/>
              </a:rPr>
              <a:t>Introduction to Generative AI</a:t>
            </a:r>
            <a:endParaRPr lang="en-US" dirty="0"/>
          </a:p>
        </p:txBody>
      </p:sp>
      <p:sp>
        <p:nvSpPr>
          <p:cNvPr id="5" name="Object 4"/>
          <p:cNvSpPr/>
          <p:nvPr/>
        </p:nvSpPr>
        <p:spPr>
          <a:xfrm>
            <a:off x="214735" y="2066259"/>
            <a:ext cx="6002107" cy="3326965"/>
          </a:xfrm>
          <a:prstGeom prst="rect">
            <a:avLst/>
          </a:prstGeom>
          <a:noFill/>
        </p:spPr>
        <p:txBody>
          <a:bodyPr wrap="square" lIns="0" tIns="0" rIns="0" bIns="0" rtlCol="0" anchor="t"/>
          <a:lstStyle/>
          <a:p>
            <a:pPr algn="ctr">
              <a:lnSpc>
                <a:spcPts val="2016"/>
              </a:lnSpc>
              <a:spcBef>
                <a:spcPts val="998"/>
              </a:spcBef>
              <a:buNone/>
            </a:pPr>
            <a:r>
              <a:rPr lang="en-US" sz="1800" b="1" dirty="0">
                <a:solidFill>
                  <a:srgbClr val="FFFFFF">
                    <a:alpha val="50000"/>
                  </a:srgbClr>
                </a:solidFill>
                <a:latin typeface="Space Mono" pitchFamily="34" charset="0"/>
                <a:ea typeface="Space Mono" pitchFamily="34" charset="-122"/>
                <a:cs typeface="Space Mono" pitchFamily="34" charset="-120"/>
              </a:rPr>
              <a:t>Generative AI refers to artificial intelligence models and systems that can generate new content like text, images, audio, and video. It involves training machine learning models on large datasets so they can learn patterns and produce novel, realistic outputs. Some common examples of generative AI include natural language processing models that generate text, GANs and diffusion models that create images, and systems that generate music or human voices.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377185"/>
            <a:ext cx="12188952" cy="540855"/>
          </a:xfrm>
          <a:prstGeom prst="rect">
            <a:avLst/>
          </a:prstGeom>
          <a:noFill/>
        </p:spPr>
        <p:txBody>
          <a:bodyPr wrap="square" lIns="0" tIns="0" rIns="0" bIns="0" rtlCol="0" anchor="t"/>
          <a:lstStyle/>
          <a:p>
            <a:pPr algn="l">
              <a:lnSpc>
                <a:spcPts val="4260"/>
              </a:lnSpc>
              <a:buNone/>
            </a:pPr>
            <a:r>
              <a:rPr lang="en-US" sz="3750" dirty="0">
                <a:solidFill>
                  <a:srgbClr val="1E343B"/>
                </a:solidFill>
                <a:latin typeface="Tragic Marker" pitchFamily="34" charset="0"/>
                <a:ea typeface="Tragic Marker" pitchFamily="34" charset="-122"/>
                <a:cs typeface="Tragic Marker" pitchFamily="34" charset="-120"/>
              </a:rPr>
              <a:t>MIDJOURNEY EVOLUTION 2022 - 2023</a:t>
            </a:r>
            <a:endParaRPr lang="en-US" dirty="0"/>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0201" y="3962264"/>
            <a:ext cx="9370257" cy="47613"/>
          </a:xfrm>
          <a:prstGeom prst="rect">
            <a:avLst/>
          </a:prstGeom>
        </p:spPr>
      </p:pic>
      <p:sp>
        <p:nvSpPr>
          <p:cNvPr id="4" name="Object 3"/>
          <p:cNvSpPr/>
          <p:nvPr/>
        </p:nvSpPr>
        <p:spPr>
          <a:xfrm>
            <a:off x="1409348" y="3790002"/>
            <a:ext cx="19043" cy="380905"/>
          </a:xfrm>
          <a:prstGeom prst="rect">
            <a:avLst/>
          </a:prstGeom>
          <a:solidFill>
            <a:srgbClr val="A0C5E8"/>
          </a:solidFill>
        </p:spPr>
        <p:txBody>
          <a:bodyPr/>
          <a:lstStyle/>
          <a:p>
            <a:endParaRPr lang="en-GB"/>
          </a:p>
        </p:txBody>
      </p:sp>
      <p:sp>
        <p:nvSpPr>
          <p:cNvPr id="5" name="Object 4"/>
          <p:cNvSpPr/>
          <p:nvPr/>
        </p:nvSpPr>
        <p:spPr>
          <a:xfrm>
            <a:off x="428518" y="3842228"/>
            <a:ext cx="1047488" cy="255920"/>
          </a:xfrm>
          <a:prstGeom prst="rect">
            <a:avLst/>
          </a:prstGeom>
          <a:noFill/>
        </p:spPr>
        <p:txBody>
          <a:bodyPr wrap="square" lIns="0" tIns="0" rIns="0" bIns="0" rtlCol="0" anchor="ctr"/>
          <a:lstStyle/>
          <a:p>
            <a:pPr algn="ctr">
              <a:lnSpc>
                <a:spcPts val="2016"/>
              </a:lnSpc>
              <a:buNone/>
            </a:pPr>
            <a:r>
              <a:rPr lang="en-US" sz="1800" dirty="0">
                <a:solidFill>
                  <a:srgbClr val="1E343B"/>
                </a:solidFill>
                <a:latin typeface="Space Mono" pitchFamily="34" charset="0"/>
                <a:ea typeface="Space Mono" pitchFamily="34" charset="-122"/>
                <a:cs typeface="Space Mono" pitchFamily="34" charset="-120"/>
              </a:rPr>
              <a:t>Start</a:t>
            </a:r>
            <a:endParaRPr lang="en-US" dirty="0"/>
          </a:p>
        </p:txBody>
      </p:sp>
      <p:sp>
        <p:nvSpPr>
          <p:cNvPr id="6" name="Object 5"/>
          <p:cNvSpPr/>
          <p:nvPr/>
        </p:nvSpPr>
        <p:spPr>
          <a:xfrm>
            <a:off x="10760558" y="3790002"/>
            <a:ext cx="19047" cy="380905"/>
          </a:xfrm>
          <a:prstGeom prst="rect">
            <a:avLst/>
          </a:prstGeom>
          <a:solidFill>
            <a:srgbClr val="A0C5E8"/>
          </a:solidFill>
        </p:spPr>
        <p:txBody>
          <a:bodyPr/>
          <a:lstStyle/>
          <a:p>
            <a:endParaRPr lang="en-GB"/>
          </a:p>
        </p:txBody>
      </p:sp>
      <p:sp>
        <p:nvSpPr>
          <p:cNvPr id="7" name="Object 6"/>
          <p:cNvSpPr/>
          <p:nvPr/>
        </p:nvSpPr>
        <p:spPr>
          <a:xfrm>
            <a:off x="10712946" y="3842228"/>
            <a:ext cx="1047488" cy="255920"/>
          </a:xfrm>
          <a:prstGeom prst="rect">
            <a:avLst/>
          </a:prstGeom>
          <a:noFill/>
        </p:spPr>
        <p:txBody>
          <a:bodyPr wrap="square" lIns="0" tIns="0" rIns="0" bIns="0" rtlCol="0" anchor="ctr"/>
          <a:lstStyle/>
          <a:p>
            <a:pPr algn="ctr">
              <a:lnSpc>
                <a:spcPts val="2016"/>
              </a:lnSpc>
              <a:buNone/>
            </a:pPr>
            <a:r>
              <a:rPr lang="en-US" sz="1800" dirty="0">
                <a:solidFill>
                  <a:srgbClr val="1E343B"/>
                </a:solidFill>
                <a:latin typeface="Space Mono" pitchFamily="34" charset="0"/>
                <a:ea typeface="Space Mono" pitchFamily="34" charset="-122"/>
                <a:cs typeface="Space Mono" pitchFamily="34" charset="-120"/>
              </a:rPr>
              <a:t>End</a:t>
            </a:r>
            <a:endParaRPr lang="en-US" dirty="0"/>
          </a:p>
        </p:txBody>
      </p:sp>
      <p:pic>
        <p:nvPicPr>
          <p:cNvPr id="8" name="Object 7"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0481" y="2780604"/>
            <a:ext cx="95226" cy="1247463"/>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40330" y="3932842"/>
            <a:ext cx="104749" cy="141887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9"/>
              </a:ext>
            </a:extLst>
          </a:blip>
          <a:stretch>
            <a:fillRect/>
          </a:stretch>
        </p:blipFill>
        <p:spPr>
          <a:xfrm>
            <a:off x="6420032" y="2780604"/>
            <a:ext cx="95226" cy="1247463"/>
          </a:xfrm>
          <a:prstGeom prst="rect">
            <a:avLst/>
          </a:prstGeom>
        </p:spPr>
      </p:pic>
      <p:pic>
        <p:nvPicPr>
          <p:cNvPr id="11" name="Object 10"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99881" y="3932842"/>
            <a:ext cx="95226" cy="1418870"/>
          </a:xfrm>
          <a:prstGeom prst="rect">
            <a:avLst/>
          </a:prstGeom>
        </p:spPr>
      </p:pic>
      <p:pic>
        <p:nvPicPr>
          <p:cNvPr id="12" name="Object 11" descr="preencoded.png"/>
          <p:cNvPicPr>
            <a:picLocks noChangeAspect="1"/>
          </p:cNvPicPr>
          <p:nvPr/>
        </p:nvPicPr>
        <p:blipFill>
          <a:blip r:embed="rId12"/>
          <a:srcRect t="1965" b="1965"/>
          <a:stretch/>
        </p:blipFill>
        <p:spPr>
          <a:xfrm>
            <a:off x="1514096" y="1456961"/>
            <a:ext cx="4366961" cy="2530695"/>
          </a:xfrm>
          <a:prstGeom prst="rect">
            <a:avLst/>
          </a:prstGeom>
        </p:spPr>
      </p:pic>
      <p:pic>
        <p:nvPicPr>
          <p:cNvPr id="13" name="Object 12" descr="preencoded.png"/>
          <p:cNvPicPr>
            <a:picLocks noChangeAspect="1"/>
          </p:cNvPicPr>
          <p:nvPr/>
        </p:nvPicPr>
        <p:blipFill>
          <a:blip r:embed="rId13"/>
          <a:srcRect/>
          <a:stretch/>
        </p:blipFill>
        <p:spPr>
          <a:xfrm>
            <a:off x="5970682" y="1695026"/>
            <a:ext cx="4792352" cy="2288546"/>
          </a:xfrm>
          <a:prstGeom prst="rect">
            <a:avLst/>
          </a:prstGeom>
        </p:spPr>
      </p:pic>
      <p:pic>
        <p:nvPicPr>
          <p:cNvPr id="14" name="Object 13" descr="preencoded.png"/>
          <p:cNvPicPr>
            <a:picLocks noChangeAspect="1"/>
          </p:cNvPicPr>
          <p:nvPr/>
        </p:nvPicPr>
        <p:blipFill>
          <a:blip r:embed="rId14"/>
          <a:srcRect t="5110" b="5110"/>
          <a:stretch/>
        </p:blipFill>
        <p:spPr>
          <a:xfrm>
            <a:off x="3980455" y="3980455"/>
            <a:ext cx="5464287" cy="28758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589902" y="2862588"/>
            <a:ext cx="3770957" cy="540855"/>
          </a:xfrm>
          <a:prstGeom prst="rect">
            <a:avLst/>
          </a:prstGeom>
          <a:noFill/>
        </p:spPr>
        <p:txBody>
          <a:bodyPr wrap="square" lIns="0" tIns="0" rIns="0" bIns="0" rtlCol="0" anchor="t"/>
          <a:lstStyle/>
          <a:p>
            <a:pPr algn="l">
              <a:lnSpc>
                <a:spcPts val="4260"/>
              </a:lnSpc>
              <a:buNone/>
            </a:pPr>
            <a:r>
              <a:rPr lang="en-US" sz="3750" dirty="0">
                <a:solidFill>
                  <a:srgbClr val="1E343B"/>
                </a:solidFill>
                <a:latin typeface="Tragic Marker" pitchFamily="34" charset="0"/>
                <a:ea typeface="Tragic Marker" pitchFamily="34" charset="-122"/>
                <a:cs typeface="Tragic Marker" pitchFamily="34" charset="-120"/>
              </a:rPr>
              <a:t>Midjourney</a:t>
            </a:r>
            <a:endParaRPr lang="en-US" dirty="0"/>
          </a:p>
        </p:txBody>
      </p:sp>
      <p:pic>
        <p:nvPicPr>
          <p:cNvPr id="3" name="Object 2" descr="preencoded.png"/>
          <p:cNvPicPr>
            <a:picLocks noChangeAspect="1"/>
          </p:cNvPicPr>
          <p:nvPr/>
        </p:nvPicPr>
        <p:blipFill>
          <a:blip r:embed="rId3"/>
          <a:srcRect/>
          <a:stretch/>
        </p:blipFill>
        <p:spPr>
          <a:xfrm>
            <a:off x="142839" y="1276031"/>
            <a:ext cx="3858923" cy="3808296"/>
          </a:xfrm>
          <a:prstGeom prst="rect">
            <a:avLst/>
          </a:prstGeom>
        </p:spPr>
      </p:pic>
      <p:pic>
        <p:nvPicPr>
          <p:cNvPr id="4" name="Object 3" descr="preencoded.png"/>
          <p:cNvPicPr>
            <a:picLocks noChangeAspect="1"/>
          </p:cNvPicPr>
          <p:nvPr/>
        </p:nvPicPr>
        <p:blipFill>
          <a:blip r:embed="rId4"/>
          <a:srcRect/>
          <a:stretch/>
        </p:blipFill>
        <p:spPr>
          <a:xfrm>
            <a:off x="7789502" y="1273671"/>
            <a:ext cx="3809047" cy="3809047"/>
          </a:xfrm>
          <a:prstGeom prst="rect">
            <a:avLst/>
          </a:prstGeom>
        </p:spPr>
      </p:pic>
      <p:sp>
        <p:nvSpPr>
          <p:cNvPr id="5" name="Object 4"/>
          <p:cNvSpPr/>
          <p:nvPr/>
        </p:nvSpPr>
        <p:spPr>
          <a:xfrm>
            <a:off x="6827718" y="5224814"/>
            <a:ext cx="5540066" cy="1082008"/>
          </a:xfrm>
          <a:prstGeom prst="rect">
            <a:avLst/>
          </a:prstGeom>
          <a:noFill/>
        </p:spPr>
        <p:txBody>
          <a:bodyPr wrap="square" lIns="0" tIns="0" rIns="0" bIns="0" rtlCol="0" anchor="t"/>
          <a:lstStyle/>
          <a:p>
            <a:pPr algn="l">
              <a:lnSpc>
                <a:spcPts val="2132"/>
              </a:lnSpc>
              <a:buNone/>
            </a:pPr>
            <a:r>
              <a:rPr lang="en-US" sz="1800" i="1" dirty="0">
                <a:solidFill>
                  <a:srgbClr val="444444">
                    <a:alpha val="80000"/>
                  </a:srgbClr>
                </a:solidFill>
                <a:latin typeface="Trocchi" pitchFamily="34" charset="0"/>
                <a:ea typeface="Trocchi" pitchFamily="34" charset="-122"/>
                <a:cs typeface="Trocchi" pitchFamily="34" charset="-120"/>
              </a:rPr>
              <a:t>Your clinical placement is the bridge between your textbooks and real-life nursing. Cross it with courage, knowledge, and a lot of heart.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280173"/>
            <a:ext cx="13137940" cy="563471"/>
          </a:xfrm>
          <a:prstGeom prst="rect">
            <a:avLst/>
          </a:prstGeom>
          <a:noFill/>
        </p:spPr>
        <p:txBody>
          <a:bodyPr wrap="square" lIns="0" tIns="0" rIns="0" bIns="0" rtlCol="0" anchor="t"/>
          <a:lstStyle/>
          <a:p>
            <a:pPr algn="ctr">
              <a:lnSpc>
                <a:spcPts val="4439"/>
              </a:lnSpc>
              <a:buNone/>
            </a:pPr>
            <a:r>
              <a:rPr lang="en-US" sz="3750" dirty="0">
                <a:solidFill>
                  <a:srgbClr val="333333"/>
                </a:solidFill>
                <a:latin typeface="Trocchi" pitchFamily="34" charset="0"/>
                <a:ea typeface="Trocchi" pitchFamily="34" charset="-122"/>
                <a:cs typeface="Trocchi" pitchFamily="34" charset="-120"/>
              </a:rPr>
              <a:t>AI Images from Midjourney</a:t>
            </a:r>
            <a:endParaRPr lang="en-US" dirty="0"/>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683" y="1599354"/>
            <a:ext cx="3618595" cy="4456586"/>
          </a:xfrm>
          <a:prstGeom prst="rect">
            <a:avLst/>
          </a:prstGeom>
        </p:spPr>
      </p:pic>
      <p:pic>
        <p:nvPicPr>
          <p:cNvPr id="4" name="Object 3" descr="preencoded.png"/>
          <p:cNvPicPr>
            <a:picLocks noChangeAspect="1"/>
          </p:cNvPicPr>
          <p:nvPr/>
        </p:nvPicPr>
        <p:blipFill>
          <a:blip r:embed="rId5"/>
          <a:srcRect l="63" r="63"/>
          <a:stretch/>
        </p:blipFill>
        <p:spPr>
          <a:xfrm>
            <a:off x="476156" y="1599458"/>
            <a:ext cx="3617780" cy="4455282"/>
          </a:xfrm>
          <a:prstGeom prst="rect">
            <a:avLst/>
          </a:prstGeom>
        </p:spPr>
      </p:pic>
      <p:sp>
        <p:nvSpPr>
          <p:cNvPr id="5" name="Object 4"/>
          <p:cNvSpPr/>
          <p:nvPr/>
        </p:nvSpPr>
        <p:spPr>
          <a:xfrm>
            <a:off x="96153" y="6138202"/>
            <a:ext cx="4377354" cy="253093"/>
          </a:xfrm>
          <a:prstGeom prst="rect">
            <a:avLst/>
          </a:prstGeom>
          <a:noFill/>
        </p:spPr>
        <p:txBody>
          <a:bodyPr wrap="square" lIns="0" tIns="0" rIns="0" bIns="0" rtlCol="0" anchor="t"/>
          <a:lstStyle/>
          <a:p>
            <a:pPr algn="ctr">
              <a:lnSpc>
                <a:spcPts val="1994"/>
              </a:lnSpc>
              <a:buNone/>
            </a:pPr>
            <a:r>
              <a:rPr lang="en-US" sz="1425" dirty="0">
                <a:solidFill>
                  <a:srgbClr val="333333"/>
                </a:solidFill>
                <a:latin typeface="Montserrat" pitchFamily="34" charset="0"/>
                <a:ea typeface="Montserrat" pitchFamily="34" charset="-122"/>
                <a:cs typeface="Montserrat" pitchFamily="34" charset="-120"/>
              </a:rPr>
              <a:t>1950'S</a:t>
            </a:r>
            <a:endParaRPr lang="en-US" dirty="0"/>
          </a:p>
        </p:txBody>
      </p:sp>
      <p:pic>
        <p:nvPicPr>
          <p:cNvPr id="6" name="Object 5" descr="preencoded.png"/>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a:off x="4283543" y="1599354"/>
            <a:ext cx="3618595" cy="4456586"/>
          </a:xfrm>
          <a:prstGeom prst="rect">
            <a:avLst/>
          </a:prstGeom>
        </p:spPr>
      </p:pic>
      <p:pic>
        <p:nvPicPr>
          <p:cNvPr id="7" name="Object 6" descr="preencoded.png"/>
          <p:cNvPicPr>
            <a:picLocks noChangeAspect="1"/>
          </p:cNvPicPr>
          <p:nvPr/>
        </p:nvPicPr>
        <p:blipFill>
          <a:blip r:embed="rId7"/>
          <a:srcRect l="53" r="53"/>
          <a:stretch/>
        </p:blipFill>
        <p:spPr>
          <a:xfrm>
            <a:off x="4283967" y="1599458"/>
            <a:ext cx="3617780" cy="4455282"/>
          </a:xfrm>
          <a:prstGeom prst="rect">
            <a:avLst/>
          </a:prstGeom>
        </p:spPr>
      </p:pic>
      <p:sp>
        <p:nvSpPr>
          <p:cNvPr id="8" name="Object 7"/>
          <p:cNvSpPr/>
          <p:nvPr/>
        </p:nvSpPr>
        <p:spPr>
          <a:xfrm>
            <a:off x="3904323" y="6138202"/>
            <a:ext cx="4377354" cy="253093"/>
          </a:xfrm>
          <a:prstGeom prst="rect">
            <a:avLst/>
          </a:prstGeom>
          <a:noFill/>
        </p:spPr>
        <p:txBody>
          <a:bodyPr wrap="square" lIns="0" tIns="0" rIns="0" bIns="0" rtlCol="0" anchor="t"/>
          <a:lstStyle/>
          <a:p>
            <a:pPr algn="ctr">
              <a:lnSpc>
                <a:spcPts val="1994"/>
              </a:lnSpc>
              <a:buNone/>
            </a:pPr>
            <a:r>
              <a:rPr lang="en-US" sz="1425" dirty="0">
                <a:solidFill>
                  <a:srgbClr val="333333"/>
                </a:solidFill>
                <a:latin typeface="Montserrat" pitchFamily="34" charset="0"/>
                <a:ea typeface="Montserrat" pitchFamily="34" charset="-122"/>
                <a:cs typeface="Montserrat" pitchFamily="34" charset="-120"/>
              </a:rPr>
              <a:t>1960'S</a:t>
            </a:r>
            <a:endParaRPr lang="en-US" dirty="0"/>
          </a:p>
        </p:txBody>
      </p:sp>
      <p:pic>
        <p:nvPicPr>
          <p:cNvPr id="9" name="Object 8" descr="preencoded.png"/>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a:off x="8091701" y="1599354"/>
            <a:ext cx="3618595" cy="4456586"/>
          </a:xfrm>
          <a:prstGeom prst="rect">
            <a:avLst/>
          </a:prstGeom>
        </p:spPr>
      </p:pic>
      <p:pic>
        <p:nvPicPr>
          <p:cNvPr id="10" name="Object 9" descr="preencoded.png"/>
          <p:cNvPicPr>
            <a:picLocks noChangeAspect="1"/>
          </p:cNvPicPr>
          <p:nvPr/>
        </p:nvPicPr>
        <p:blipFill>
          <a:blip r:embed="rId9"/>
          <a:srcRect l="7" r="7"/>
          <a:stretch/>
        </p:blipFill>
        <p:spPr>
          <a:xfrm>
            <a:off x="8092137" y="1599458"/>
            <a:ext cx="3617780" cy="4455282"/>
          </a:xfrm>
          <a:prstGeom prst="rect">
            <a:avLst/>
          </a:prstGeom>
        </p:spPr>
      </p:pic>
      <p:sp>
        <p:nvSpPr>
          <p:cNvPr id="11" name="Object 10"/>
          <p:cNvSpPr/>
          <p:nvPr/>
        </p:nvSpPr>
        <p:spPr>
          <a:xfrm>
            <a:off x="7712133" y="6138202"/>
            <a:ext cx="4377354" cy="253093"/>
          </a:xfrm>
          <a:prstGeom prst="rect">
            <a:avLst/>
          </a:prstGeom>
          <a:noFill/>
        </p:spPr>
        <p:txBody>
          <a:bodyPr wrap="square" lIns="0" tIns="0" rIns="0" bIns="0" rtlCol="0" anchor="t"/>
          <a:lstStyle/>
          <a:p>
            <a:pPr algn="ctr">
              <a:lnSpc>
                <a:spcPts val="1994"/>
              </a:lnSpc>
              <a:buNone/>
            </a:pPr>
            <a:r>
              <a:rPr lang="en-US" sz="1425" dirty="0">
                <a:solidFill>
                  <a:srgbClr val="333333"/>
                </a:solidFill>
                <a:latin typeface="Montserrat" pitchFamily="34" charset="0"/>
                <a:ea typeface="Montserrat" pitchFamily="34" charset="-122"/>
                <a:cs typeface="Montserrat" pitchFamily="34" charset="-120"/>
              </a:rPr>
              <a:t>1990'S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5113646" y="2886395"/>
            <a:ext cx="3770957" cy="1081710"/>
          </a:xfrm>
          <a:prstGeom prst="rect">
            <a:avLst/>
          </a:prstGeom>
          <a:noFill/>
        </p:spPr>
        <p:txBody>
          <a:bodyPr wrap="square" lIns="0" tIns="0" rIns="0" bIns="0" rtlCol="0" anchor="t"/>
          <a:lstStyle/>
          <a:p>
            <a:pPr algn="l">
              <a:lnSpc>
                <a:spcPts val="4260"/>
              </a:lnSpc>
              <a:buNone/>
            </a:pPr>
            <a:r>
              <a:rPr lang="en-US" sz="3750" dirty="0">
                <a:solidFill>
                  <a:srgbClr val="1E343B"/>
                </a:solidFill>
                <a:latin typeface="Tragic Marker" pitchFamily="34" charset="0"/>
                <a:ea typeface="Tragic Marker" pitchFamily="34" charset="-122"/>
                <a:cs typeface="Tragic Marker" pitchFamily="34" charset="-120"/>
              </a:rPr>
              <a:t>HEYGEN VIDEO AVATARS</a:t>
            </a:r>
            <a:endParaRPr lang="en-US" dirty="0"/>
          </a:p>
        </p:txBody>
      </p:sp>
      <p:sp>
        <p:nvSpPr>
          <p:cNvPr id="3" name="Object 2"/>
          <p:cNvSpPr/>
          <p:nvPr/>
        </p:nvSpPr>
        <p:spPr>
          <a:xfrm>
            <a:off x="5113646" y="4097404"/>
            <a:ext cx="3770957" cy="255920"/>
          </a:xfrm>
          <a:prstGeom prst="rect">
            <a:avLst/>
          </a:prstGeom>
          <a:noFill/>
        </p:spPr>
        <p:txBody>
          <a:bodyPr wrap="square" lIns="0" tIns="0" rIns="0" bIns="0" rtlCol="0" anchor="t"/>
          <a:lstStyle/>
          <a:p>
            <a:pPr algn="l">
              <a:lnSpc>
                <a:spcPts val="2016"/>
              </a:lnSpc>
              <a:spcBef>
                <a:spcPts val="998"/>
              </a:spcBef>
              <a:buNone/>
            </a:pPr>
            <a:r>
              <a:rPr lang="en-US" sz="1800" b="1" dirty="0">
                <a:solidFill>
                  <a:srgbClr val="444444">
                    <a:alpha val="80000"/>
                  </a:srgbClr>
                </a:solidFill>
                <a:latin typeface="Space Mono" pitchFamily="34" charset="0"/>
                <a:ea typeface="Space Mono" pitchFamily="34" charset="-122"/>
                <a:cs typeface="Space Mono" pitchFamily="34" charset="-120"/>
              </a:rPr>
              <a:t>Play via YouTube</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3561461" y="3675731"/>
            <a:ext cx="6174041" cy="809423"/>
          </a:xfrm>
          <a:prstGeom prst="rect">
            <a:avLst/>
          </a:prstGeom>
          <a:solidFill>
            <a:srgbClr val="A0C5E8"/>
          </a:solidFill>
          <a:ln w="12700">
            <a:solidFill>
              <a:srgbClr val="383A40"/>
            </a:solidFill>
            <a:prstDash val="solid"/>
            <a:miter lim="800000"/>
          </a:ln>
        </p:spPr>
        <p:txBody>
          <a:bodyPr/>
          <a:lstStyle/>
          <a:p>
            <a:endParaRPr lang="en-GB"/>
          </a:p>
        </p:txBody>
      </p:sp>
      <p:sp>
        <p:nvSpPr>
          <p:cNvPr id="3" name="Object 2"/>
          <p:cNvSpPr/>
          <p:nvPr/>
        </p:nvSpPr>
        <p:spPr>
          <a:xfrm>
            <a:off x="3751912" y="3743431"/>
            <a:ext cx="6372328" cy="670601"/>
          </a:xfrm>
          <a:prstGeom prst="rect">
            <a:avLst/>
          </a:prstGeom>
          <a:noFill/>
        </p:spPr>
        <p:txBody>
          <a:bodyPr wrap="square" lIns="0" tIns="0" rIns="0" bIns="0" rtlCol="0" anchor="t"/>
          <a:lstStyle/>
          <a:p>
            <a:pPr algn="l">
              <a:lnSpc>
                <a:spcPts val="5282"/>
              </a:lnSpc>
              <a:buNone/>
            </a:pPr>
            <a:r>
              <a:rPr lang="en-US" sz="4650" dirty="0">
                <a:solidFill>
                  <a:srgbClr val="1E343B"/>
                </a:solidFill>
                <a:latin typeface="Tragic Marker" pitchFamily="34" charset="0"/>
                <a:ea typeface="Tragic Marker" pitchFamily="34" charset="-122"/>
                <a:cs typeface="Tragic Marker" pitchFamily="34" charset="-120"/>
              </a:rPr>
              <a:t>CHATGPT 3/4 plus PLUGINS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383A40"/>
        </a:solidFill>
        <a:effectLst/>
      </p:bgPr>
    </p:bg>
    <p:spTree>
      <p:nvGrpSpPr>
        <p:cNvPr id="1" name=""/>
        <p:cNvGrpSpPr/>
        <p:nvPr/>
      </p:nvGrpSpPr>
      <p:grpSpPr>
        <a:xfrm>
          <a:off x="0" y="0"/>
          <a:ext cx="0" cy="0"/>
          <a:chOff x="0" y="0"/>
          <a:chExt cx="0" cy="0"/>
        </a:xfrm>
      </p:grpSpPr>
      <p:sp>
        <p:nvSpPr>
          <p:cNvPr id="2" name="Object 1"/>
          <p:cNvSpPr/>
          <p:nvPr/>
        </p:nvSpPr>
        <p:spPr>
          <a:xfrm>
            <a:off x="476131" y="377185"/>
            <a:ext cx="12188952" cy="540855"/>
          </a:xfrm>
          <a:prstGeom prst="rect">
            <a:avLst/>
          </a:prstGeom>
          <a:noFill/>
        </p:spPr>
        <p:txBody>
          <a:bodyPr wrap="square" lIns="0" tIns="0" rIns="0" bIns="0" rtlCol="0" anchor="t"/>
          <a:lstStyle/>
          <a:p>
            <a:pPr algn="l">
              <a:lnSpc>
                <a:spcPts val="4260"/>
              </a:lnSpc>
              <a:buNone/>
            </a:pPr>
            <a:r>
              <a:rPr lang="en-US" sz="3750" dirty="0">
                <a:solidFill>
                  <a:srgbClr val="FFFFFF"/>
                </a:solidFill>
                <a:latin typeface="Tragic Marker" pitchFamily="34" charset="0"/>
                <a:ea typeface="Tragic Marker" pitchFamily="34" charset="-122"/>
                <a:cs typeface="Tragic Marker" pitchFamily="34" charset="-120"/>
              </a:rPr>
              <a:t>Applications in Course Content Creation</a:t>
            </a:r>
            <a:endParaRPr lang="en-US" dirty="0"/>
          </a:p>
        </p:txBody>
      </p:sp>
      <p:sp>
        <p:nvSpPr>
          <p:cNvPr id="3" name="Object 2"/>
          <p:cNvSpPr/>
          <p:nvPr/>
        </p:nvSpPr>
        <p:spPr>
          <a:xfrm>
            <a:off x="476131" y="1580755"/>
            <a:ext cx="3618595" cy="2304474"/>
          </a:xfrm>
          <a:prstGeom prst="rect">
            <a:avLst/>
          </a:prstGeom>
          <a:noFill/>
          <a:ln w="25400">
            <a:solidFill>
              <a:srgbClr val="A0C5E8"/>
            </a:solidFill>
            <a:prstDash val="solid"/>
            <a:miter lim="800000"/>
          </a:ln>
        </p:spPr>
        <p:txBody>
          <a:bodyPr/>
          <a:lstStyle/>
          <a:p>
            <a:endParaRPr lang="en-GB"/>
          </a:p>
        </p:txBody>
      </p:sp>
      <p:sp>
        <p:nvSpPr>
          <p:cNvPr id="4" name="Object 3"/>
          <p:cNvSpPr/>
          <p:nvPr/>
        </p:nvSpPr>
        <p:spPr>
          <a:xfrm>
            <a:off x="761810" y="1826111"/>
            <a:ext cx="3456711" cy="220657"/>
          </a:xfrm>
          <a:prstGeom prst="rect">
            <a:avLst/>
          </a:prstGeom>
          <a:noFill/>
        </p:spPr>
        <p:txBody>
          <a:bodyPr wrap="square" lIns="0" tIns="0" rIns="0" bIns="0" rtlCol="0" anchor="t"/>
          <a:lstStyle/>
          <a:p>
            <a:pPr algn="l">
              <a:lnSpc>
                <a:spcPts val="1738"/>
              </a:lnSpc>
              <a:buNone/>
            </a:pPr>
            <a:r>
              <a:rPr lang="en-US" sz="1530" dirty="0">
                <a:solidFill>
                  <a:srgbClr val="FFFFFF"/>
                </a:solidFill>
                <a:latin typeface="Tragic Marker" pitchFamily="34" charset="0"/>
                <a:ea typeface="Tragic Marker" pitchFamily="34" charset="-122"/>
                <a:cs typeface="Tragic Marker" pitchFamily="34" charset="-120"/>
              </a:rPr>
              <a:t>Co-Creation Lecture Material Generation</a:t>
            </a:r>
            <a:endParaRPr lang="en-US" dirty="0"/>
          </a:p>
        </p:txBody>
      </p:sp>
      <p:sp>
        <p:nvSpPr>
          <p:cNvPr id="5" name="Object 4"/>
          <p:cNvSpPr/>
          <p:nvPr/>
        </p:nvSpPr>
        <p:spPr>
          <a:xfrm>
            <a:off x="761810" y="2142887"/>
            <a:ext cx="3456711" cy="1279602"/>
          </a:xfrm>
          <a:prstGeom prst="rect">
            <a:avLst/>
          </a:prstGeom>
          <a:noFill/>
        </p:spPr>
        <p:txBody>
          <a:bodyPr wrap="square" lIns="0" tIns="0" rIns="0" bIns="0" rtlCol="0" anchor="t"/>
          <a:lstStyle/>
          <a:p>
            <a:pPr algn="l">
              <a:lnSpc>
                <a:spcPts val="1260"/>
              </a:lnSpc>
              <a:spcBef>
                <a:spcPts val="743"/>
              </a:spcBef>
              <a:buNone/>
            </a:pPr>
            <a:r>
              <a:rPr lang="en-US" sz="1125" b="1" dirty="0">
                <a:solidFill>
                  <a:srgbClr val="FFFFFF">
                    <a:alpha val="50000"/>
                  </a:srgbClr>
                </a:solidFill>
                <a:latin typeface="Space Mono" pitchFamily="34" charset="0"/>
                <a:ea typeface="Space Mono" pitchFamily="34" charset="-122"/>
                <a:cs typeface="Space Mono" pitchFamily="34" charset="-120"/>
              </a:rPr>
              <a:t>Use natural language generation models to automatically create lecture slides, notes and transcripts from a topic outline. A mixture of voice clone software, AI avatars, research notes have been used and combined to produce materials in a variety of formats</a:t>
            </a:r>
            <a:endParaRPr lang="en-US" dirty="0"/>
          </a:p>
        </p:txBody>
      </p:sp>
      <p:sp>
        <p:nvSpPr>
          <p:cNvPr id="6" name="Object 5"/>
          <p:cNvSpPr/>
          <p:nvPr/>
        </p:nvSpPr>
        <p:spPr>
          <a:xfrm>
            <a:off x="4285178" y="1580755"/>
            <a:ext cx="3618595" cy="2304474"/>
          </a:xfrm>
          <a:prstGeom prst="rect">
            <a:avLst/>
          </a:prstGeom>
          <a:noFill/>
          <a:ln w="25400">
            <a:solidFill>
              <a:srgbClr val="A0C5E8"/>
            </a:solidFill>
            <a:prstDash val="solid"/>
            <a:miter lim="800000"/>
          </a:ln>
        </p:spPr>
        <p:txBody>
          <a:bodyPr/>
          <a:lstStyle/>
          <a:p>
            <a:endParaRPr lang="en-GB"/>
          </a:p>
        </p:txBody>
      </p:sp>
      <p:sp>
        <p:nvSpPr>
          <p:cNvPr id="7" name="Object 6"/>
          <p:cNvSpPr/>
          <p:nvPr/>
        </p:nvSpPr>
        <p:spPr>
          <a:xfrm>
            <a:off x="4570857" y="1826111"/>
            <a:ext cx="3456711" cy="220657"/>
          </a:xfrm>
          <a:prstGeom prst="rect">
            <a:avLst/>
          </a:prstGeom>
          <a:noFill/>
        </p:spPr>
        <p:txBody>
          <a:bodyPr wrap="square" lIns="0" tIns="0" rIns="0" bIns="0" rtlCol="0" anchor="t"/>
          <a:lstStyle/>
          <a:p>
            <a:pPr algn="l">
              <a:lnSpc>
                <a:spcPts val="1738"/>
              </a:lnSpc>
              <a:buNone/>
            </a:pPr>
            <a:r>
              <a:rPr lang="en-US" sz="1530" dirty="0">
                <a:solidFill>
                  <a:srgbClr val="FFFFFF"/>
                </a:solidFill>
                <a:latin typeface="Tragic Marker" pitchFamily="34" charset="0"/>
                <a:ea typeface="Tragic Marker" pitchFamily="34" charset="-122"/>
                <a:cs typeface="Tragic Marker" pitchFamily="34" charset="-120"/>
              </a:rPr>
              <a:t>Co Creation Assignment Generation</a:t>
            </a:r>
            <a:endParaRPr lang="en-US" dirty="0"/>
          </a:p>
        </p:txBody>
      </p:sp>
      <p:sp>
        <p:nvSpPr>
          <p:cNvPr id="8" name="Object 7"/>
          <p:cNvSpPr/>
          <p:nvPr/>
        </p:nvSpPr>
        <p:spPr>
          <a:xfrm>
            <a:off x="4570857" y="2142887"/>
            <a:ext cx="3456711" cy="799751"/>
          </a:xfrm>
          <a:prstGeom prst="rect">
            <a:avLst/>
          </a:prstGeom>
          <a:noFill/>
        </p:spPr>
        <p:txBody>
          <a:bodyPr wrap="square" lIns="0" tIns="0" rIns="0" bIns="0" rtlCol="0" anchor="t"/>
          <a:lstStyle/>
          <a:p>
            <a:pPr algn="l">
              <a:lnSpc>
                <a:spcPts val="1260"/>
              </a:lnSpc>
              <a:spcBef>
                <a:spcPts val="743"/>
              </a:spcBef>
              <a:buNone/>
            </a:pPr>
            <a:r>
              <a:rPr lang="en-US" sz="1125" b="1" dirty="0">
                <a:solidFill>
                  <a:srgbClr val="FFFFFF">
                    <a:alpha val="50000"/>
                  </a:srgbClr>
                </a:solidFill>
                <a:latin typeface="Space Mono" pitchFamily="34" charset="0"/>
                <a:ea typeface="Space Mono" pitchFamily="34" charset="-122"/>
                <a:cs typeface="Space Mono" pitchFamily="34" charset="-120"/>
              </a:rPr>
              <a:t>Use natural language generation and task-specific models to automatically generate quiz questions, problem sets and assignments for a course module.</a:t>
            </a:r>
            <a:endParaRPr lang="en-US" dirty="0"/>
          </a:p>
        </p:txBody>
      </p:sp>
      <p:sp>
        <p:nvSpPr>
          <p:cNvPr id="9" name="Object 8"/>
          <p:cNvSpPr/>
          <p:nvPr/>
        </p:nvSpPr>
        <p:spPr>
          <a:xfrm>
            <a:off x="8094226" y="1580755"/>
            <a:ext cx="3618595" cy="2304474"/>
          </a:xfrm>
          <a:prstGeom prst="rect">
            <a:avLst/>
          </a:prstGeom>
          <a:noFill/>
          <a:ln w="25400">
            <a:solidFill>
              <a:srgbClr val="A0C5E8"/>
            </a:solidFill>
            <a:prstDash val="solid"/>
            <a:miter lim="800000"/>
          </a:ln>
        </p:spPr>
        <p:txBody>
          <a:bodyPr/>
          <a:lstStyle/>
          <a:p>
            <a:endParaRPr lang="en-GB"/>
          </a:p>
        </p:txBody>
      </p:sp>
      <p:sp>
        <p:nvSpPr>
          <p:cNvPr id="10" name="Object 9"/>
          <p:cNvSpPr/>
          <p:nvPr/>
        </p:nvSpPr>
        <p:spPr>
          <a:xfrm>
            <a:off x="8379905" y="1826111"/>
            <a:ext cx="3456711" cy="220657"/>
          </a:xfrm>
          <a:prstGeom prst="rect">
            <a:avLst/>
          </a:prstGeom>
          <a:noFill/>
        </p:spPr>
        <p:txBody>
          <a:bodyPr wrap="square" lIns="0" tIns="0" rIns="0" bIns="0" rtlCol="0" anchor="t"/>
          <a:lstStyle/>
          <a:p>
            <a:pPr algn="l">
              <a:lnSpc>
                <a:spcPts val="1738"/>
              </a:lnSpc>
              <a:buNone/>
            </a:pPr>
            <a:r>
              <a:rPr lang="en-US" sz="1530" dirty="0">
                <a:solidFill>
                  <a:srgbClr val="FFFFFF"/>
                </a:solidFill>
                <a:latin typeface="Tragic Marker" pitchFamily="34" charset="0"/>
                <a:ea typeface="Tragic Marker" pitchFamily="34" charset="-122"/>
                <a:cs typeface="Tragic Marker" pitchFamily="34" charset="-120"/>
              </a:rPr>
              <a:t>Co- Creation Simulation Scenarios</a:t>
            </a:r>
            <a:endParaRPr lang="en-US" dirty="0"/>
          </a:p>
        </p:txBody>
      </p:sp>
      <p:sp>
        <p:nvSpPr>
          <p:cNvPr id="11" name="Object 10"/>
          <p:cNvSpPr/>
          <p:nvPr/>
        </p:nvSpPr>
        <p:spPr>
          <a:xfrm>
            <a:off x="8379905" y="2142887"/>
            <a:ext cx="3456711" cy="799751"/>
          </a:xfrm>
          <a:prstGeom prst="rect">
            <a:avLst/>
          </a:prstGeom>
          <a:noFill/>
        </p:spPr>
        <p:txBody>
          <a:bodyPr wrap="square" lIns="0" tIns="0" rIns="0" bIns="0" rtlCol="0" anchor="t"/>
          <a:lstStyle/>
          <a:p>
            <a:pPr algn="l">
              <a:lnSpc>
                <a:spcPts val="1260"/>
              </a:lnSpc>
              <a:spcBef>
                <a:spcPts val="743"/>
              </a:spcBef>
              <a:buNone/>
            </a:pPr>
            <a:r>
              <a:rPr lang="en-US" sz="1125" b="1" dirty="0">
                <a:solidFill>
                  <a:srgbClr val="FFFFFF">
                    <a:alpha val="50000"/>
                  </a:srgbClr>
                </a:solidFill>
                <a:latin typeface="Space Mono" pitchFamily="34" charset="0"/>
                <a:ea typeface="Space Mono" pitchFamily="34" charset="-122"/>
                <a:cs typeface="Space Mono" pitchFamily="34" charset="-120"/>
              </a:rPr>
              <a:t>Use generative models to automatically generate lab manual content including procedures, analysis questions and report templates for lab assignments.</a:t>
            </a:r>
            <a:endParaRPr lang="en-US" dirty="0"/>
          </a:p>
        </p:txBody>
      </p:sp>
      <p:sp>
        <p:nvSpPr>
          <p:cNvPr id="12" name="Object 11"/>
          <p:cNvSpPr/>
          <p:nvPr/>
        </p:nvSpPr>
        <p:spPr>
          <a:xfrm>
            <a:off x="476131" y="4075681"/>
            <a:ext cx="3618595" cy="2304474"/>
          </a:xfrm>
          <a:prstGeom prst="rect">
            <a:avLst/>
          </a:prstGeom>
          <a:noFill/>
          <a:ln w="25400">
            <a:solidFill>
              <a:srgbClr val="A0C5E8"/>
            </a:solidFill>
            <a:prstDash val="solid"/>
            <a:miter lim="800000"/>
          </a:ln>
        </p:spPr>
        <p:txBody>
          <a:bodyPr/>
          <a:lstStyle/>
          <a:p>
            <a:endParaRPr lang="en-GB"/>
          </a:p>
        </p:txBody>
      </p:sp>
      <p:sp>
        <p:nvSpPr>
          <p:cNvPr id="13" name="Object 12"/>
          <p:cNvSpPr/>
          <p:nvPr/>
        </p:nvSpPr>
        <p:spPr>
          <a:xfrm>
            <a:off x="761810" y="4321037"/>
            <a:ext cx="3456711" cy="220657"/>
          </a:xfrm>
          <a:prstGeom prst="rect">
            <a:avLst/>
          </a:prstGeom>
          <a:noFill/>
        </p:spPr>
        <p:txBody>
          <a:bodyPr wrap="square" lIns="0" tIns="0" rIns="0" bIns="0" rtlCol="0" anchor="t"/>
          <a:lstStyle/>
          <a:p>
            <a:pPr algn="l">
              <a:lnSpc>
                <a:spcPts val="1738"/>
              </a:lnSpc>
              <a:buNone/>
            </a:pPr>
            <a:r>
              <a:rPr lang="en-US" sz="1530" dirty="0">
                <a:solidFill>
                  <a:srgbClr val="FFFFFF"/>
                </a:solidFill>
                <a:latin typeface="Tragic Marker" pitchFamily="34" charset="0"/>
                <a:ea typeface="Tragic Marker" pitchFamily="34" charset="-122"/>
                <a:cs typeface="Tragic Marker" pitchFamily="34" charset="-120"/>
              </a:rPr>
              <a:t>Co-creation Summary Generation</a:t>
            </a:r>
            <a:endParaRPr lang="en-US" dirty="0"/>
          </a:p>
        </p:txBody>
      </p:sp>
      <p:sp>
        <p:nvSpPr>
          <p:cNvPr id="14" name="Object 13"/>
          <p:cNvSpPr/>
          <p:nvPr/>
        </p:nvSpPr>
        <p:spPr>
          <a:xfrm>
            <a:off x="761810" y="4637813"/>
            <a:ext cx="3456711" cy="1279602"/>
          </a:xfrm>
          <a:prstGeom prst="rect">
            <a:avLst/>
          </a:prstGeom>
          <a:noFill/>
        </p:spPr>
        <p:txBody>
          <a:bodyPr wrap="square" lIns="0" tIns="0" rIns="0" bIns="0" rtlCol="0" anchor="t"/>
          <a:lstStyle/>
          <a:p>
            <a:pPr algn="l">
              <a:lnSpc>
                <a:spcPts val="1260"/>
              </a:lnSpc>
              <a:spcBef>
                <a:spcPts val="743"/>
              </a:spcBef>
              <a:buNone/>
            </a:pPr>
            <a:r>
              <a:rPr lang="en-US" sz="1125" b="1" dirty="0">
                <a:solidFill>
                  <a:srgbClr val="FFFFFF">
                    <a:alpha val="50000"/>
                  </a:srgbClr>
                </a:solidFill>
                <a:latin typeface="Space Mono" pitchFamily="34" charset="0"/>
                <a:ea typeface="Space Mono" pitchFamily="34" charset="-122"/>
                <a:cs typeface="Space Mono" pitchFamily="34" charset="-120"/>
              </a:rPr>
              <a:t>Use summarization models to automatically generate summaries of textbook chapters, research papers and other course materials for students. Currently developed this with own materials to provide summaries and develop post session content.</a:t>
            </a:r>
            <a:endParaRPr lang="en-US" dirty="0"/>
          </a:p>
        </p:txBody>
      </p:sp>
      <p:sp>
        <p:nvSpPr>
          <p:cNvPr id="15" name="Object 14"/>
          <p:cNvSpPr/>
          <p:nvPr/>
        </p:nvSpPr>
        <p:spPr>
          <a:xfrm>
            <a:off x="4285178" y="4075681"/>
            <a:ext cx="3618595" cy="2304474"/>
          </a:xfrm>
          <a:prstGeom prst="rect">
            <a:avLst/>
          </a:prstGeom>
          <a:noFill/>
          <a:ln w="25400">
            <a:solidFill>
              <a:srgbClr val="A0C5E8"/>
            </a:solidFill>
            <a:prstDash val="solid"/>
            <a:miter lim="800000"/>
          </a:ln>
        </p:spPr>
        <p:txBody>
          <a:bodyPr/>
          <a:lstStyle/>
          <a:p>
            <a:endParaRPr lang="en-GB"/>
          </a:p>
        </p:txBody>
      </p:sp>
      <p:sp>
        <p:nvSpPr>
          <p:cNvPr id="16" name="Object 15"/>
          <p:cNvSpPr/>
          <p:nvPr/>
        </p:nvSpPr>
        <p:spPr>
          <a:xfrm>
            <a:off x="4570857" y="4321037"/>
            <a:ext cx="3456711" cy="220657"/>
          </a:xfrm>
          <a:prstGeom prst="rect">
            <a:avLst/>
          </a:prstGeom>
          <a:noFill/>
        </p:spPr>
        <p:txBody>
          <a:bodyPr wrap="square" lIns="0" tIns="0" rIns="0" bIns="0" rtlCol="0" anchor="t"/>
          <a:lstStyle/>
          <a:p>
            <a:pPr algn="l">
              <a:lnSpc>
                <a:spcPts val="1738"/>
              </a:lnSpc>
              <a:buNone/>
            </a:pPr>
            <a:r>
              <a:rPr lang="en-US" sz="1530" dirty="0">
                <a:solidFill>
                  <a:srgbClr val="FFFFFF"/>
                </a:solidFill>
                <a:latin typeface="Tragic Marker" pitchFamily="34" charset="0"/>
                <a:ea typeface="Tragic Marker" pitchFamily="34" charset="-122"/>
                <a:cs typeface="Tragic Marker" pitchFamily="34" charset="-120"/>
              </a:rPr>
              <a:t>Personalized Content Generation</a:t>
            </a:r>
            <a:endParaRPr lang="en-US" dirty="0"/>
          </a:p>
        </p:txBody>
      </p:sp>
      <p:sp>
        <p:nvSpPr>
          <p:cNvPr id="17" name="Object 16"/>
          <p:cNvSpPr/>
          <p:nvPr/>
        </p:nvSpPr>
        <p:spPr>
          <a:xfrm>
            <a:off x="4570857" y="4637813"/>
            <a:ext cx="3456711" cy="799751"/>
          </a:xfrm>
          <a:prstGeom prst="rect">
            <a:avLst/>
          </a:prstGeom>
          <a:noFill/>
        </p:spPr>
        <p:txBody>
          <a:bodyPr wrap="square" lIns="0" tIns="0" rIns="0" bIns="0" rtlCol="0" anchor="t"/>
          <a:lstStyle/>
          <a:p>
            <a:pPr algn="l">
              <a:lnSpc>
                <a:spcPts val="1260"/>
              </a:lnSpc>
              <a:spcBef>
                <a:spcPts val="743"/>
              </a:spcBef>
              <a:buNone/>
            </a:pPr>
            <a:r>
              <a:rPr lang="en-US" sz="1125" b="1" dirty="0">
                <a:solidFill>
                  <a:srgbClr val="FFFFFF">
                    <a:alpha val="50000"/>
                  </a:srgbClr>
                </a:solidFill>
                <a:latin typeface="Space Mono" pitchFamily="34" charset="0"/>
                <a:ea typeface="Space Mono" pitchFamily="34" charset="-122"/>
                <a:cs typeface="Space Mono" pitchFamily="34" charset="-120"/>
              </a:rPr>
              <a:t>Use student profiles and learning analytics to automatically generate personalized content, assignments and recommendations for each student.</a:t>
            </a:r>
            <a:endParaRPr lang="en-US" dirty="0"/>
          </a:p>
        </p:txBody>
      </p:sp>
      <p:sp>
        <p:nvSpPr>
          <p:cNvPr id="18" name="Object 17"/>
          <p:cNvSpPr/>
          <p:nvPr/>
        </p:nvSpPr>
        <p:spPr>
          <a:xfrm>
            <a:off x="8094226" y="4075681"/>
            <a:ext cx="3618595" cy="2304474"/>
          </a:xfrm>
          <a:prstGeom prst="rect">
            <a:avLst/>
          </a:prstGeom>
          <a:noFill/>
          <a:ln w="25400">
            <a:solidFill>
              <a:srgbClr val="A0C5E8"/>
            </a:solidFill>
            <a:prstDash val="solid"/>
            <a:miter lim="800000"/>
          </a:ln>
        </p:spPr>
        <p:txBody>
          <a:bodyPr/>
          <a:lstStyle/>
          <a:p>
            <a:endParaRPr lang="en-GB"/>
          </a:p>
        </p:txBody>
      </p:sp>
      <p:sp>
        <p:nvSpPr>
          <p:cNvPr id="19" name="Object 18"/>
          <p:cNvSpPr/>
          <p:nvPr/>
        </p:nvSpPr>
        <p:spPr>
          <a:xfrm>
            <a:off x="8379905" y="4321037"/>
            <a:ext cx="3456711" cy="220657"/>
          </a:xfrm>
          <a:prstGeom prst="rect">
            <a:avLst/>
          </a:prstGeom>
          <a:noFill/>
        </p:spPr>
        <p:txBody>
          <a:bodyPr wrap="square" lIns="0" tIns="0" rIns="0" bIns="0" rtlCol="0" anchor="t"/>
          <a:lstStyle/>
          <a:p>
            <a:pPr algn="l">
              <a:lnSpc>
                <a:spcPts val="1738"/>
              </a:lnSpc>
              <a:buNone/>
            </a:pPr>
            <a:r>
              <a:rPr lang="en-US" sz="1530" dirty="0">
                <a:solidFill>
                  <a:srgbClr val="FFFFFF"/>
                </a:solidFill>
                <a:latin typeface="Tragic Marker" pitchFamily="34" charset="0"/>
                <a:ea typeface="Tragic Marker" pitchFamily="34" charset="-122"/>
                <a:cs typeface="Tragic Marker" pitchFamily="34" charset="-120"/>
              </a:rPr>
              <a:t> Feedback Generation</a:t>
            </a:r>
            <a:endParaRPr lang="en-US" dirty="0"/>
          </a:p>
        </p:txBody>
      </p:sp>
      <p:sp>
        <p:nvSpPr>
          <p:cNvPr id="20" name="Object 19"/>
          <p:cNvSpPr/>
          <p:nvPr/>
        </p:nvSpPr>
        <p:spPr>
          <a:xfrm>
            <a:off x="8379905" y="4637813"/>
            <a:ext cx="3456711" cy="959701"/>
          </a:xfrm>
          <a:prstGeom prst="rect">
            <a:avLst/>
          </a:prstGeom>
          <a:noFill/>
        </p:spPr>
        <p:txBody>
          <a:bodyPr wrap="square" lIns="0" tIns="0" rIns="0" bIns="0" rtlCol="0" anchor="t"/>
          <a:lstStyle/>
          <a:p>
            <a:pPr algn="l">
              <a:lnSpc>
                <a:spcPts val="1260"/>
              </a:lnSpc>
              <a:spcBef>
                <a:spcPts val="743"/>
              </a:spcBef>
              <a:buNone/>
            </a:pPr>
            <a:r>
              <a:rPr lang="en-US" sz="1125" b="1" dirty="0">
                <a:solidFill>
                  <a:srgbClr val="FFFFFF">
                    <a:alpha val="50000"/>
                  </a:srgbClr>
                </a:solidFill>
                <a:latin typeface="Space Mono" pitchFamily="34" charset="0"/>
                <a:ea typeface="Space Mono" pitchFamily="34" charset="-122"/>
                <a:cs typeface="Space Mono" pitchFamily="34" charset="-120"/>
              </a:rPr>
              <a:t>Use natural language models for students to set own questions and provide feedback to answers- learning to reword/ rephrase responses for given audiences to provide audiences.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383A40"/>
        </a:solidFill>
        <a:effectLst/>
      </p:bgPr>
    </p:bg>
    <p:spTree>
      <p:nvGrpSpPr>
        <p:cNvPr id="1" name=""/>
        <p:cNvGrpSpPr/>
        <p:nvPr/>
      </p:nvGrpSpPr>
      <p:grpSpPr>
        <a:xfrm>
          <a:off x="0" y="0"/>
          <a:ext cx="0" cy="0"/>
          <a:chOff x="0" y="0"/>
          <a:chExt cx="0" cy="0"/>
        </a:xfrm>
      </p:grpSpPr>
      <p:sp>
        <p:nvSpPr>
          <p:cNvPr id="2" name="Object 1"/>
          <p:cNvSpPr/>
          <p:nvPr/>
        </p:nvSpPr>
        <p:spPr>
          <a:xfrm>
            <a:off x="476131" y="2886395"/>
            <a:ext cx="2403494" cy="1081710"/>
          </a:xfrm>
          <a:prstGeom prst="rect">
            <a:avLst/>
          </a:prstGeom>
          <a:noFill/>
        </p:spPr>
        <p:txBody>
          <a:bodyPr wrap="square" lIns="0" tIns="0" rIns="0" bIns="0" rtlCol="0" anchor="t"/>
          <a:lstStyle/>
          <a:p>
            <a:pPr algn="l">
              <a:lnSpc>
                <a:spcPts val="4260"/>
              </a:lnSpc>
              <a:buNone/>
            </a:pPr>
            <a:r>
              <a:rPr lang="en-US" sz="3750" dirty="0">
                <a:solidFill>
                  <a:srgbClr val="FFFFFF"/>
                </a:solidFill>
                <a:latin typeface="Tragic Marker" pitchFamily="34" charset="0"/>
                <a:ea typeface="Tragic Marker" pitchFamily="34" charset="-122"/>
                <a:cs typeface="Tragic Marker" pitchFamily="34" charset="-120"/>
              </a:rPr>
              <a:t>Research and Discovery</a:t>
            </a:r>
            <a:endParaRPr lang="en-US" dirty="0"/>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6992" y="1172137"/>
            <a:ext cx="7465733" cy="1085579"/>
          </a:xfrm>
          <a:prstGeom prst="rect">
            <a:avLst/>
          </a:prstGeom>
        </p:spPr>
      </p:pic>
      <p:sp>
        <p:nvSpPr>
          <p:cNvPr id="4" name="Object 3"/>
          <p:cNvSpPr/>
          <p:nvPr/>
        </p:nvSpPr>
        <p:spPr>
          <a:xfrm>
            <a:off x="4475631" y="1536564"/>
            <a:ext cx="6808672" cy="346088"/>
          </a:xfrm>
          <a:prstGeom prst="rect">
            <a:avLst/>
          </a:prstGeom>
          <a:noFill/>
        </p:spPr>
        <p:txBody>
          <a:bodyPr wrap="square" lIns="0" tIns="0" rIns="0" bIns="0" rtlCol="0" anchor="ctr"/>
          <a:lstStyle/>
          <a:p>
            <a:pPr algn="l">
              <a:lnSpc>
                <a:spcPts val="2726"/>
              </a:lnSpc>
              <a:buNone/>
            </a:pPr>
            <a:r>
              <a:rPr lang="en-US" sz="2400" dirty="0">
                <a:solidFill>
                  <a:srgbClr val="FFFFFF"/>
                </a:solidFill>
                <a:latin typeface="Tragic Marker" pitchFamily="34" charset="0"/>
                <a:ea typeface="Tragic Marker" pitchFamily="34" charset="-122"/>
                <a:cs typeface="Tragic Marker" pitchFamily="34" charset="-120"/>
              </a:rPr>
              <a:t>Efficiency Increase in Literature Review</a:t>
            </a:r>
            <a:endParaRPr lang="en-US" dirty="0"/>
          </a:p>
        </p:txBody>
      </p:sp>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6992" y="2314851"/>
            <a:ext cx="6008772" cy="1085579"/>
          </a:xfrm>
          <a:prstGeom prst="rect">
            <a:avLst/>
          </a:prstGeom>
        </p:spPr>
      </p:pic>
      <p:sp>
        <p:nvSpPr>
          <p:cNvPr id="6" name="Object 5"/>
          <p:cNvSpPr/>
          <p:nvPr/>
        </p:nvSpPr>
        <p:spPr>
          <a:xfrm>
            <a:off x="4475631" y="2679278"/>
            <a:ext cx="5363303" cy="346088"/>
          </a:xfrm>
          <a:prstGeom prst="rect">
            <a:avLst/>
          </a:prstGeom>
          <a:noFill/>
        </p:spPr>
        <p:txBody>
          <a:bodyPr wrap="square" lIns="0" tIns="0" rIns="0" bIns="0" rtlCol="0" anchor="ctr"/>
          <a:lstStyle/>
          <a:p>
            <a:pPr algn="l">
              <a:lnSpc>
                <a:spcPts val="2726"/>
              </a:lnSpc>
              <a:buNone/>
            </a:pPr>
            <a:r>
              <a:rPr lang="en-US" sz="2400" dirty="0">
                <a:solidFill>
                  <a:srgbClr val="FFFFFF"/>
                </a:solidFill>
                <a:latin typeface="Tragic Marker" pitchFamily="34" charset="0"/>
                <a:ea typeface="Tragic Marker" pitchFamily="34" charset="-122"/>
                <a:cs typeface="Tragic Marker" pitchFamily="34" charset="-120"/>
              </a:rPr>
              <a:t>Improved Insights from Text Analysis</a:t>
            </a:r>
            <a:endParaRPr lang="en-US" dirty="0"/>
          </a:p>
        </p:txBody>
      </p:sp>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6992" y="3457566"/>
            <a:ext cx="4542289" cy="1085579"/>
          </a:xfrm>
          <a:prstGeom prst="rect">
            <a:avLst/>
          </a:prstGeom>
        </p:spPr>
      </p:pic>
      <p:sp>
        <p:nvSpPr>
          <p:cNvPr id="8" name="Object 7"/>
          <p:cNvSpPr/>
          <p:nvPr/>
        </p:nvSpPr>
        <p:spPr>
          <a:xfrm>
            <a:off x="4475631" y="3821992"/>
            <a:ext cx="3917933" cy="346088"/>
          </a:xfrm>
          <a:prstGeom prst="rect">
            <a:avLst/>
          </a:prstGeom>
          <a:noFill/>
        </p:spPr>
        <p:txBody>
          <a:bodyPr wrap="square" lIns="0" tIns="0" rIns="0" bIns="0" rtlCol="0" anchor="ctr"/>
          <a:lstStyle/>
          <a:p>
            <a:pPr algn="l">
              <a:lnSpc>
                <a:spcPts val="2726"/>
              </a:lnSpc>
              <a:buNone/>
            </a:pPr>
            <a:r>
              <a:rPr lang="en-US" sz="2400" dirty="0">
                <a:solidFill>
                  <a:srgbClr val="FFFFFF"/>
                </a:solidFill>
                <a:latin typeface="Tragic Marker" pitchFamily="34" charset="0"/>
                <a:ea typeface="Tragic Marker" pitchFamily="34" charset="-122"/>
                <a:cs typeface="Tragic Marker" pitchFamily="34" charset="-120"/>
              </a:rPr>
              <a:t>Faster Hypothesis Generation</a:t>
            </a:r>
            <a:endParaRPr lang="en-US" dirty="0"/>
          </a:p>
        </p:txBody>
      </p:sp>
      <p:pic>
        <p:nvPicPr>
          <p:cNvPr id="9" name="Object 8"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66992" y="4600280"/>
            <a:ext cx="2866308" cy="1085579"/>
          </a:xfrm>
          <a:prstGeom prst="rect">
            <a:avLst/>
          </a:prstGeom>
        </p:spPr>
      </p:pic>
      <p:sp>
        <p:nvSpPr>
          <p:cNvPr id="10" name="Object 9"/>
          <p:cNvSpPr/>
          <p:nvPr/>
        </p:nvSpPr>
        <p:spPr>
          <a:xfrm>
            <a:off x="4475631" y="4793299"/>
            <a:ext cx="2266175" cy="692175"/>
          </a:xfrm>
          <a:prstGeom prst="rect">
            <a:avLst/>
          </a:prstGeom>
          <a:noFill/>
        </p:spPr>
        <p:txBody>
          <a:bodyPr wrap="square" lIns="0" tIns="0" rIns="0" bIns="0" rtlCol="0" anchor="ctr"/>
          <a:lstStyle/>
          <a:p>
            <a:pPr algn="l">
              <a:lnSpc>
                <a:spcPts val="2726"/>
              </a:lnSpc>
              <a:buNone/>
            </a:pPr>
            <a:r>
              <a:rPr lang="en-US" sz="2400" dirty="0">
                <a:solidFill>
                  <a:srgbClr val="FFFFFF"/>
                </a:solidFill>
                <a:latin typeface="Tragic Marker" pitchFamily="34" charset="0"/>
                <a:ea typeface="Tragic Marker" pitchFamily="34" charset="-122"/>
                <a:cs typeface="Tragic Marker" pitchFamily="34" charset="-120"/>
              </a:rPr>
              <a:t>More Targeted Experiment Design</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1712</Words>
  <Application>Microsoft Office PowerPoint</Application>
  <PresentationFormat>Widescreen</PresentationFormat>
  <Paragraphs>90</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Space Mono</vt:lpstr>
      <vt:lpstr>Montserrat</vt:lpstr>
      <vt:lpstr>Arial</vt:lpstr>
      <vt:lpstr>Calibri</vt:lpstr>
      <vt:lpstr>Tragic Marker</vt:lpstr>
      <vt:lpstr>Trocchi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Uses of Generative AI in Higher Education</dc:title>
  <dc:subject>Uses of Generative AI in Higher Education</dc:subject>
  <dc:creator>Leisa &amp; Neil Anderton</dc:creator>
  <cp:lastModifiedBy>Anderton, Leisa</cp:lastModifiedBy>
  <cp:revision>2</cp:revision>
  <dcterms:created xsi:type="dcterms:W3CDTF">2023-09-13T10:26:53Z</dcterms:created>
  <dcterms:modified xsi:type="dcterms:W3CDTF">2023-09-13T11:22:39Z</dcterms:modified>
</cp:coreProperties>
</file>