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1" r:id="rId6"/>
    <p:sldId id="263" r:id="rId7"/>
    <p:sldId id="264" r:id="rId8"/>
    <p:sldId id="721" r:id="rId9"/>
    <p:sldId id="265" r:id="rId10"/>
    <p:sldId id="720" r:id="rId11"/>
    <p:sldId id="267" r:id="rId12"/>
    <p:sldId id="268" r:id="rId13"/>
    <p:sldId id="716" r:id="rId14"/>
    <p:sldId id="718" r:id="rId15"/>
    <p:sldId id="695" r:id="rId16"/>
    <p:sldId id="723" r:id="rId17"/>
    <p:sldId id="724" r:id="rId18"/>
    <p:sldId id="726" r:id="rId19"/>
    <p:sldId id="725" r:id="rId20"/>
    <p:sldId id="269" r:id="rId21"/>
    <p:sldId id="7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B51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81242" autoAdjust="0"/>
  </p:normalViewPr>
  <p:slideViewPr>
    <p:cSldViewPr snapToGrid="0" snapToObjects="1">
      <p:cViewPr varScale="1">
        <p:scale>
          <a:sx n="92" d="100"/>
          <a:sy n="92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56344-B8CE-4870-985E-1D627FF5BA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99AF84-DDC1-4746-9AB9-FA62EDD3CF09}">
      <dgm:prSet/>
      <dgm:spPr/>
      <dgm:t>
        <a:bodyPr/>
        <a:lstStyle/>
        <a:p>
          <a:r>
            <a:rPr lang="en-GB" b="1"/>
            <a:t>C</a:t>
          </a:r>
          <a:r>
            <a:rPr lang="en-GB" b="1" i="0"/>
            <a:t>ompassion...</a:t>
          </a:r>
          <a:endParaRPr lang="en-US"/>
        </a:p>
      </dgm:t>
    </dgm:pt>
    <dgm:pt modelId="{3BA952F1-070C-43FE-A76E-8C4571BE626A}" type="parTrans" cxnId="{C81B5828-14D0-4379-A0E0-5613FA9AFB44}">
      <dgm:prSet/>
      <dgm:spPr/>
      <dgm:t>
        <a:bodyPr/>
        <a:lstStyle/>
        <a:p>
          <a:endParaRPr lang="en-US"/>
        </a:p>
      </dgm:t>
    </dgm:pt>
    <dgm:pt modelId="{7D9B6BB4-EE68-4089-998F-725CF8CAE6F3}" type="sibTrans" cxnId="{C81B5828-14D0-4379-A0E0-5613FA9AFB44}">
      <dgm:prSet/>
      <dgm:spPr/>
      <dgm:t>
        <a:bodyPr/>
        <a:lstStyle/>
        <a:p>
          <a:endParaRPr lang="en-US"/>
        </a:p>
      </dgm:t>
    </dgm:pt>
    <dgm:pt modelId="{6D114019-90E1-46F1-9738-DBD69937D00A}">
      <dgm:prSet/>
      <dgm:spPr/>
      <dgm:t>
        <a:bodyPr/>
        <a:lstStyle/>
        <a:p>
          <a:r>
            <a:rPr lang="en-GB"/>
            <a:t>A</a:t>
          </a:r>
          <a:r>
            <a:rPr lang="en-GB" b="0" i="0"/>
            <a:t>lleviates suffering</a:t>
          </a:r>
          <a:endParaRPr lang="en-US"/>
        </a:p>
      </dgm:t>
    </dgm:pt>
    <dgm:pt modelId="{ED422811-C451-4127-8D50-07B4ACC5BD8F}" type="parTrans" cxnId="{8C21EC1B-A9C8-435E-B052-6367BEC8303F}">
      <dgm:prSet/>
      <dgm:spPr/>
      <dgm:t>
        <a:bodyPr/>
        <a:lstStyle/>
        <a:p>
          <a:endParaRPr lang="en-US"/>
        </a:p>
      </dgm:t>
    </dgm:pt>
    <dgm:pt modelId="{F6B6997B-C46D-4C80-80F2-5901201F444F}" type="sibTrans" cxnId="{8C21EC1B-A9C8-435E-B052-6367BEC8303F}">
      <dgm:prSet/>
      <dgm:spPr/>
      <dgm:t>
        <a:bodyPr/>
        <a:lstStyle/>
        <a:p>
          <a:endParaRPr lang="en-US"/>
        </a:p>
      </dgm:t>
    </dgm:pt>
    <dgm:pt modelId="{56BDD739-FCD2-4878-89E6-ABFB8B7B4668}">
      <dgm:prSet/>
      <dgm:spPr/>
      <dgm:t>
        <a:bodyPr/>
        <a:lstStyle/>
        <a:p>
          <a:r>
            <a:rPr lang="en-GB"/>
            <a:t>E</a:t>
          </a:r>
          <a:r>
            <a:rPr lang="en-GB" b="0" i="0"/>
            <a:t>nhances overall well-being</a:t>
          </a:r>
          <a:endParaRPr lang="en-US"/>
        </a:p>
      </dgm:t>
    </dgm:pt>
    <dgm:pt modelId="{0AEE3FDB-97E5-4C3E-8E72-7CAABF75BE3F}" type="parTrans" cxnId="{BCBEE1EB-6298-462B-A1FA-1C7DE7829D3A}">
      <dgm:prSet/>
      <dgm:spPr/>
      <dgm:t>
        <a:bodyPr/>
        <a:lstStyle/>
        <a:p>
          <a:endParaRPr lang="en-US"/>
        </a:p>
      </dgm:t>
    </dgm:pt>
    <dgm:pt modelId="{0015A3D6-5599-4FAA-A342-50F197CE585B}" type="sibTrans" cxnId="{BCBEE1EB-6298-462B-A1FA-1C7DE7829D3A}">
      <dgm:prSet/>
      <dgm:spPr/>
      <dgm:t>
        <a:bodyPr/>
        <a:lstStyle/>
        <a:p>
          <a:endParaRPr lang="en-US"/>
        </a:p>
      </dgm:t>
    </dgm:pt>
    <dgm:pt modelId="{ECB6A1B9-6C73-4983-BEC8-33A3CF50AE17}">
      <dgm:prSet/>
      <dgm:spPr/>
      <dgm:t>
        <a:bodyPr/>
        <a:lstStyle/>
        <a:p>
          <a:r>
            <a:rPr lang="en-GB"/>
            <a:t>Improves perceived </a:t>
          </a:r>
          <a:r>
            <a:rPr lang="en-GB" b="0" i="0"/>
            <a:t>quality of care received from HCPs </a:t>
          </a:r>
          <a:endParaRPr lang="en-US"/>
        </a:p>
      </dgm:t>
    </dgm:pt>
    <dgm:pt modelId="{CEC6845E-9CBE-4D52-9A85-C2141C14BE71}" type="parTrans" cxnId="{EEAE879B-8224-424E-936C-9657E5112B0E}">
      <dgm:prSet/>
      <dgm:spPr/>
      <dgm:t>
        <a:bodyPr/>
        <a:lstStyle/>
        <a:p>
          <a:endParaRPr lang="en-US"/>
        </a:p>
      </dgm:t>
    </dgm:pt>
    <dgm:pt modelId="{000BA6F1-3231-4720-9DEA-95C0EA3C5E9A}" type="sibTrans" cxnId="{EEAE879B-8224-424E-936C-9657E5112B0E}">
      <dgm:prSet/>
      <dgm:spPr/>
      <dgm:t>
        <a:bodyPr/>
        <a:lstStyle/>
        <a:p>
          <a:endParaRPr lang="en-US"/>
        </a:p>
      </dgm:t>
    </dgm:pt>
    <dgm:pt modelId="{D8F21E65-2D42-4007-8462-2D5705439F00}">
      <dgm:prSet/>
      <dgm:spPr/>
      <dgm:t>
        <a:bodyPr/>
        <a:lstStyle/>
        <a:p>
          <a:r>
            <a:rPr lang="en-GB"/>
            <a:t>A</a:t>
          </a:r>
          <a:r>
            <a:rPr lang="en-GB" b="0" i="0"/>
            <a:t>llays distress</a:t>
          </a:r>
          <a:endParaRPr lang="en-US"/>
        </a:p>
      </dgm:t>
    </dgm:pt>
    <dgm:pt modelId="{59B95723-C88F-4E15-AB3C-1FB9E4493D99}" type="parTrans" cxnId="{7349451A-0BB5-4866-9E01-3A485DC33749}">
      <dgm:prSet/>
      <dgm:spPr/>
      <dgm:t>
        <a:bodyPr/>
        <a:lstStyle/>
        <a:p>
          <a:endParaRPr lang="en-US"/>
        </a:p>
      </dgm:t>
    </dgm:pt>
    <dgm:pt modelId="{FFA402B2-BCC3-4E73-ABAB-2FB61971EB73}" type="sibTrans" cxnId="{7349451A-0BB5-4866-9E01-3A485DC33749}">
      <dgm:prSet/>
      <dgm:spPr/>
      <dgm:t>
        <a:bodyPr/>
        <a:lstStyle/>
        <a:p>
          <a:endParaRPr lang="en-US"/>
        </a:p>
      </dgm:t>
    </dgm:pt>
    <dgm:pt modelId="{2DF3FAA3-92C3-46EB-94A2-F378B897740A}">
      <dgm:prSet/>
      <dgm:spPr/>
      <dgm:t>
        <a:bodyPr/>
        <a:lstStyle/>
        <a:p>
          <a:r>
            <a:rPr lang="en-GB"/>
            <a:t>E</a:t>
          </a:r>
          <a:r>
            <a:rPr lang="en-GB" b="0" i="0"/>
            <a:t>nhances patients’ relationship with their HCPs</a:t>
          </a:r>
          <a:endParaRPr lang="en-US"/>
        </a:p>
      </dgm:t>
    </dgm:pt>
    <dgm:pt modelId="{05E7CDEC-DDF9-4946-8D05-425FF8F58D39}" type="parTrans" cxnId="{D23F4F49-9FD3-481B-AB41-5B223C6822CC}">
      <dgm:prSet/>
      <dgm:spPr/>
      <dgm:t>
        <a:bodyPr/>
        <a:lstStyle/>
        <a:p>
          <a:endParaRPr lang="en-US"/>
        </a:p>
      </dgm:t>
    </dgm:pt>
    <dgm:pt modelId="{53F79A29-37EF-4154-A2A6-285AB198F0B0}" type="sibTrans" cxnId="{D23F4F49-9FD3-481B-AB41-5B223C6822CC}">
      <dgm:prSet/>
      <dgm:spPr/>
      <dgm:t>
        <a:bodyPr/>
        <a:lstStyle/>
        <a:p>
          <a:endParaRPr lang="en-US"/>
        </a:p>
      </dgm:t>
    </dgm:pt>
    <dgm:pt modelId="{1AD2FD60-5F14-4746-B966-24F4D835B4B9}" type="pres">
      <dgm:prSet presAssocID="{20556344-B8CE-4870-985E-1D627FF5BA6D}" presName="diagram" presStyleCnt="0">
        <dgm:presLayoutVars>
          <dgm:dir/>
          <dgm:resizeHandles val="exact"/>
        </dgm:presLayoutVars>
      </dgm:prSet>
      <dgm:spPr/>
    </dgm:pt>
    <dgm:pt modelId="{30A9DA2C-9230-45DB-AB16-974CAF704A50}" type="pres">
      <dgm:prSet presAssocID="{0699AF84-DDC1-4746-9AB9-FA62EDD3CF09}" presName="node" presStyleLbl="node1" presStyleIdx="0" presStyleCnt="1">
        <dgm:presLayoutVars>
          <dgm:bulletEnabled val="1"/>
        </dgm:presLayoutVars>
      </dgm:prSet>
      <dgm:spPr/>
    </dgm:pt>
  </dgm:ptLst>
  <dgm:cxnLst>
    <dgm:cxn modelId="{7349451A-0BB5-4866-9E01-3A485DC33749}" srcId="{0699AF84-DDC1-4746-9AB9-FA62EDD3CF09}" destId="{D8F21E65-2D42-4007-8462-2D5705439F00}" srcOrd="3" destOrd="0" parTransId="{59B95723-C88F-4E15-AB3C-1FB9E4493D99}" sibTransId="{FFA402B2-BCC3-4E73-ABAB-2FB61971EB73}"/>
    <dgm:cxn modelId="{8C21EC1B-A9C8-435E-B052-6367BEC8303F}" srcId="{0699AF84-DDC1-4746-9AB9-FA62EDD3CF09}" destId="{6D114019-90E1-46F1-9738-DBD69937D00A}" srcOrd="0" destOrd="0" parTransId="{ED422811-C451-4127-8D50-07B4ACC5BD8F}" sibTransId="{F6B6997B-C46D-4C80-80F2-5901201F444F}"/>
    <dgm:cxn modelId="{88E56F1C-8551-4FB9-AA0A-7668D4E26769}" type="presOf" srcId="{2DF3FAA3-92C3-46EB-94A2-F378B897740A}" destId="{30A9DA2C-9230-45DB-AB16-974CAF704A50}" srcOrd="0" destOrd="5" presId="urn:microsoft.com/office/officeart/2005/8/layout/default"/>
    <dgm:cxn modelId="{C81B5828-14D0-4379-A0E0-5613FA9AFB44}" srcId="{20556344-B8CE-4870-985E-1D627FF5BA6D}" destId="{0699AF84-DDC1-4746-9AB9-FA62EDD3CF09}" srcOrd="0" destOrd="0" parTransId="{3BA952F1-070C-43FE-A76E-8C4571BE626A}" sibTransId="{7D9B6BB4-EE68-4089-998F-725CF8CAE6F3}"/>
    <dgm:cxn modelId="{F574463B-A5A7-4CA6-B050-CE9D0309A587}" type="presOf" srcId="{D8F21E65-2D42-4007-8462-2D5705439F00}" destId="{30A9DA2C-9230-45DB-AB16-974CAF704A50}" srcOrd="0" destOrd="4" presId="urn:microsoft.com/office/officeart/2005/8/layout/default"/>
    <dgm:cxn modelId="{1083095D-07CC-4875-841B-5871EB93EA2F}" type="presOf" srcId="{56BDD739-FCD2-4878-89E6-ABFB8B7B4668}" destId="{30A9DA2C-9230-45DB-AB16-974CAF704A50}" srcOrd="0" destOrd="2" presId="urn:microsoft.com/office/officeart/2005/8/layout/default"/>
    <dgm:cxn modelId="{D23F4F49-9FD3-481B-AB41-5B223C6822CC}" srcId="{0699AF84-DDC1-4746-9AB9-FA62EDD3CF09}" destId="{2DF3FAA3-92C3-46EB-94A2-F378B897740A}" srcOrd="4" destOrd="0" parTransId="{05E7CDEC-DDF9-4946-8D05-425FF8F58D39}" sibTransId="{53F79A29-37EF-4154-A2A6-285AB198F0B0}"/>
    <dgm:cxn modelId="{60EC4A50-81E2-41D0-9D8D-7ED068353462}" type="presOf" srcId="{ECB6A1B9-6C73-4983-BEC8-33A3CF50AE17}" destId="{30A9DA2C-9230-45DB-AB16-974CAF704A50}" srcOrd="0" destOrd="3" presId="urn:microsoft.com/office/officeart/2005/8/layout/default"/>
    <dgm:cxn modelId="{3DCA3676-F1AC-4358-B1C6-338AA1407EA8}" type="presOf" srcId="{6D114019-90E1-46F1-9738-DBD69937D00A}" destId="{30A9DA2C-9230-45DB-AB16-974CAF704A50}" srcOrd="0" destOrd="1" presId="urn:microsoft.com/office/officeart/2005/8/layout/default"/>
    <dgm:cxn modelId="{F4396A91-0088-444F-9457-9727F9D98F6C}" type="presOf" srcId="{20556344-B8CE-4870-985E-1D627FF5BA6D}" destId="{1AD2FD60-5F14-4746-B966-24F4D835B4B9}" srcOrd="0" destOrd="0" presId="urn:microsoft.com/office/officeart/2005/8/layout/default"/>
    <dgm:cxn modelId="{EEAE879B-8224-424E-936C-9657E5112B0E}" srcId="{0699AF84-DDC1-4746-9AB9-FA62EDD3CF09}" destId="{ECB6A1B9-6C73-4983-BEC8-33A3CF50AE17}" srcOrd="2" destOrd="0" parTransId="{CEC6845E-9CBE-4D52-9A85-C2141C14BE71}" sibTransId="{000BA6F1-3231-4720-9DEA-95C0EA3C5E9A}"/>
    <dgm:cxn modelId="{8216A8E5-F9F2-41E5-BC06-AE5E2B06DA86}" type="presOf" srcId="{0699AF84-DDC1-4746-9AB9-FA62EDD3CF09}" destId="{30A9DA2C-9230-45DB-AB16-974CAF704A50}" srcOrd="0" destOrd="0" presId="urn:microsoft.com/office/officeart/2005/8/layout/default"/>
    <dgm:cxn modelId="{BCBEE1EB-6298-462B-A1FA-1C7DE7829D3A}" srcId="{0699AF84-DDC1-4746-9AB9-FA62EDD3CF09}" destId="{56BDD739-FCD2-4878-89E6-ABFB8B7B4668}" srcOrd="1" destOrd="0" parTransId="{0AEE3FDB-97E5-4C3E-8E72-7CAABF75BE3F}" sibTransId="{0015A3D6-5599-4FAA-A342-50F197CE585B}"/>
    <dgm:cxn modelId="{F2CAB9D3-6FB3-4288-AA23-3841A7F39151}" type="presParOf" srcId="{1AD2FD60-5F14-4746-B966-24F4D835B4B9}" destId="{30A9DA2C-9230-45DB-AB16-974CAF704A5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62C10-DBC0-4103-8BE3-188F88EBBD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20692-79B8-404C-9129-DFE944811F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1. Capacity to tolerate the suffering of other (vicarious trauma from caring)</a:t>
          </a:r>
          <a:endParaRPr lang="en-US" dirty="0"/>
        </a:p>
      </dgm:t>
    </dgm:pt>
    <dgm:pt modelId="{C79F3268-FD95-4F3A-9E5C-A3C8D38804E1}" type="parTrans" cxnId="{D1567339-FACC-42D2-A69E-AD666026D383}">
      <dgm:prSet/>
      <dgm:spPr/>
      <dgm:t>
        <a:bodyPr/>
        <a:lstStyle/>
        <a:p>
          <a:endParaRPr lang="en-US"/>
        </a:p>
      </dgm:t>
    </dgm:pt>
    <dgm:pt modelId="{F8939B18-CA49-4327-B9B2-F5BBDBFD9685}" type="sibTrans" cxnId="{D1567339-FACC-42D2-A69E-AD666026D383}">
      <dgm:prSet/>
      <dgm:spPr/>
      <dgm:t>
        <a:bodyPr/>
        <a:lstStyle/>
        <a:p>
          <a:endParaRPr lang="en-US"/>
        </a:p>
      </dgm:t>
    </dgm:pt>
    <dgm:pt modelId="{DE7742FF-76B3-44C7-BC41-98B80313C88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2. Reduced resources </a:t>
          </a:r>
          <a:r>
            <a:rPr lang="en-GB" i="1" dirty="0"/>
            <a:t>and</a:t>
          </a:r>
          <a:r>
            <a:rPr lang="en-GB" dirty="0"/>
            <a:t> austerity measures</a:t>
          </a:r>
          <a:endParaRPr lang="en-US" dirty="0"/>
        </a:p>
      </dgm:t>
    </dgm:pt>
    <dgm:pt modelId="{9EB9005C-F25D-4FC6-B77C-FE609401E2BF}" type="parTrans" cxnId="{52659E09-A2CB-4B09-A6F3-9AB4103FF14F}">
      <dgm:prSet/>
      <dgm:spPr/>
      <dgm:t>
        <a:bodyPr/>
        <a:lstStyle/>
        <a:p>
          <a:endParaRPr lang="en-US"/>
        </a:p>
      </dgm:t>
    </dgm:pt>
    <dgm:pt modelId="{4792CDC6-80B0-4295-97D3-95E09BC97A03}" type="sibTrans" cxnId="{52659E09-A2CB-4B09-A6F3-9AB4103FF14F}">
      <dgm:prSet/>
      <dgm:spPr/>
      <dgm:t>
        <a:bodyPr/>
        <a:lstStyle/>
        <a:p>
          <a:endParaRPr lang="en-US"/>
        </a:p>
      </dgm:t>
    </dgm:pt>
    <dgm:pt modelId="{8EAC03C5-CBC7-482A-A520-233BCEB740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3.  Increasing demands </a:t>
          </a:r>
          <a:r>
            <a:rPr lang="en-GB" i="1" dirty="0"/>
            <a:t>and</a:t>
          </a:r>
          <a:r>
            <a:rPr lang="en-GB" dirty="0"/>
            <a:t> demand for healthcare</a:t>
          </a:r>
          <a:endParaRPr lang="en-US" dirty="0"/>
        </a:p>
      </dgm:t>
    </dgm:pt>
    <dgm:pt modelId="{73DFF1A4-FF34-428B-ABA8-2FC4F9E11926}" type="parTrans" cxnId="{0A2E4BFA-438B-40A5-9EF3-4EF4E8FAEB09}">
      <dgm:prSet/>
      <dgm:spPr/>
      <dgm:t>
        <a:bodyPr/>
        <a:lstStyle/>
        <a:p>
          <a:endParaRPr lang="en-US"/>
        </a:p>
      </dgm:t>
    </dgm:pt>
    <dgm:pt modelId="{C8822633-1CC0-4C64-A92E-FC22168BABF6}" type="sibTrans" cxnId="{0A2E4BFA-438B-40A5-9EF3-4EF4E8FAEB09}">
      <dgm:prSet/>
      <dgm:spPr/>
      <dgm:t>
        <a:bodyPr/>
        <a:lstStyle/>
        <a:p>
          <a:endParaRPr lang="en-US"/>
        </a:p>
      </dgm:t>
    </dgm:pt>
    <dgm:pt modelId="{A6E30153-C604-49FA-A39E-E1F482769704}" type="pres">
      <dgm:prSet presAssocID="{83F62C10-DBC0-4103-8BE3-188F88EBBDAB}" presName="root" presStyleCnt="0">
        <dgm:presLayoutVars>
          <dgm:dir/>
          <dgm:resizeHandles val="exact"/>
        </dgm:presLayoutVars>
      </dgm:prSet>
      <dgm:spPr/>
    </dgm:pt>
    <dgm:pt modelId="{AC7E1B88-4C0D-459A-81D2-996AEB81C19E}" type="pres">
      <dgm:prSet presAssocID="{DB020692-79B8-404C-9129-DFE944811F18}" presName="compNode" presStyleCnt="0"/>
      <dgm:spPr/>
    </dgm:pt>
    <dgm:pt modelId="{027A8374-E06A-41CD-9EEF-CB106A38A3D0}" type="pres">
      <dgm:prSet presAssocID="{DB020692-79B8-404C-9129-DFE944811F18}" presName="bgRect" presStyleLbl="bgShp" presStyleIdx="0" presStyleCnt="3"/>
      <dgm:spPr/>
    </dgm:pt>
    <dgm:pt modelId="{AC3E009E-79DC-4206-A156-5CF65E2FAA09}" type="pres">
      <dgm:prSet presAssocID="{DB020692-79B8-404C-9129-DFE944811F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8F8A8381-4B3C-4728-9125-7D9018475AC0}" type="pres">
      <dgm:prSet presAssocID="{DB020692-79B8-404C-9129-DFE944811F18}" presName="spaceRect" presStyleCnt="0"/>
      <dgm:spPr/>
    </dgm:pt>
    <dgm:pt modelId="{83134B4F-1934-4303-99FD-71B0E139421C}" type="pres">
      <dgm:prSet presAssocID="{DB020692-79B8-404C-9129-DFE944811F18}" presName="parTx" presStyleLbl="revTx" presStyleIdx="0" presStyleCnt="3">
        <dgm:presLayoutVars>
          <dgm:chMax val="0"/>
          <dgm:chPref val="0"/>
        </dgm:presLayoutVars>
      </dgm:prSet>
      <dgm:spPr/>
    </dgm:pt>
    <dgm:pt modelId="{9B1F54EE-971C-442F-B038-675C180B258F}" type="pres">
      <dgm:prSet presAssocID="{F8939B18-CA49-4327-B9B2-F5BBDBFD9685}" presName="sibTrans" presStyleCnt="0"/>
      <dgm:spPr/>
    </dgm:pt>
    <dgm:pt modelId="{B7EC5DA4-7E82-492C-B72B-45A5DF933697}" type="pres">
      <dgm:prSet presAssocID="{DE7742FF-76B3-44C7-BC41-98B80313C887}" presName="compNode" presStyleCnt="0"/>
      <dgm:spPr/>
    </dgm:pt>
    <dgm:pt modelId="{2A8F961D-C844-4C09-BED3-625A2FC1A481}" type="pres">
      <dgm:prSet presAssocID="{DE7742FF-76B3-44C7-BC41-98B80313C887}" presName="bgRect" presStyleLbl="bgShp" presStyleIdx="1" presStyleCnt="3"/>
      <dgm:spPr/>
    </dgm:pt>
    <dgm:pt modelId="{E3D7324E-BF45-4EA6-9EB4-2F440D1FC819}" type="pres">
      <dgm:prSet presAssocID="{DE7742FF-76B3-44C7-BC41-98B80313C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C9E27D-0DAC-4447-A9CB-EF9F466E0B8A}" type="pres">
      <dgm:prSet presAssocID="{DE7742FF-76B3-44C7-BC41-98B80313C887}" presName="spaceRect" presStyleCnt="0"/>
      <dgm:spPr/>
    </dgm:pt>
    <dgm:pt modelId="{B396DEB7-063B-4795-9796-6568AA51A4C7}" type="pres">
      <dgm:prSet presAssocID="{DE7742FF-76B3-44C7-BC41-98B80313C887}" presName="parTx" presStyleLbl="revTx" presStyleIdx="1" presStyleCnt="3">
        <dgm:presLayoutVars>
          <dgm:chMax val="0"/>
          <dgm:chPref val="0"/>
        </dgm:presLayoutVars>
      </dgm:prSet>
      <dgm:spPr/>
    </dgm:pt>
    <dgm:pt modelId="{1A6AD79F-227D-411F-B5A7-C5F3935D3988}" type="pres">
      <dgm:prSet presAssocID="{4792CDC6-80B0-4295-97D3-95E09BC97A03}" presName="sibTrans" presStyleCnt="0"/>
      <dgm:spPr/>
    </dgm:pt>
    <dgm:pt modelId="{E728466C-9D38-4CC9-B7E1-9A14E26E9A0F}" type="pres">
      <dgm:prSet presAssocID="{8EAC03C5-CBC7-482A-A520-233BCEB740FF}" presName="compNode" presStyleCnt="0"/>
      <dgm:spPr/>
    </dgm:pt>
    <dgm:pt modelId="{4F7C8759-5161-4ACE-B7B5-D107F25CB17E}" type="pres">
      <dgm:prSet presAssocID="{8EAC03C5-CBC7-482A-A520-233BCEB740FF}" presName="bgRect" presStyleLbl="bgShp" presStyleIdx="2" presStyleCnt="3"/>
      <dgm:spPr/>
    </dgm:pt>
    <dgm:pt modelId="{73F5FB0B-7BDD-4F90-AC4F-D6D2A9D273D0}" type="pres">
      <dgm:prSet presAssocID="{8EAC03C5-CBC7-482A-A520-233BCEB740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0940846-3642-47B7-A484-ECCD415E7EA7}" type="pres">
      <dgm:prSet presAssocID="{8EAC03C5-CBC7-482A-A520-233BCEB740FF}" presName="spaceRect" presStyleCnt="0"/>
      <dgm:spPr/>
    </dgm:pt>
    <dgm:pt modelId="{76A254D5-7767-4375-B0B2-A89A283C4E3C}" type="pres">
      <dgm:prSet presAssocID="{8EAC03C5-CBC7-482A-A520-233BCEB740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659E09-A2CB-4B09-A6F3-9AB4103FF14F}" srcId="{83F62C10-DBC0-4103-8BE3-188F88EBBDAB}" destId="{DE7742FF-76B3-44C7-BC41-98B80313C887}" srcOrd="1" destOrd="0" parTransId="{9EB9005C-F25D-4FC6-B77C-FE609401E2BF}" sibTransId="{4792CDC6-80B0-4295-97D3-95E09BC97A03}"/>
    <dgm:cxn modelId="{D1567339-FACC-42D2-A69E-AD666026D383}" srcId="{83F62C10-DBC0-4103-8BE3-188F88EBBDAB}" destId="{DB020692-79B8-404C-9129-DFE944811F18}" srcOrd="0" destOrd="0" parTransId="{C79F3268-FD95-4F3A-9E5C-A3C8D38804E1}" sibTransId="{F8939B18-CA49-4327-B9B2-F5BBDBFD9685}"/>
    <dgm:cxn modelId="{812B9288-01F9-46DB-A8F7-767986BA7348}" type="presOf" srcId="{83F62C10-DBC0-4103-8BE3-188F88EBBDAB}" destId="{A6E30153-C604-49FA-A39E-E1F482769704}" srcOrd="0" destOrd="0" presId="urn:microsoft.com/office/officeart/2018/2/layout/IconVerticalSolidList"/>
    <dgm:cxn modelId="{E8EA6F89-E4D4-4C77-977A-7C36796F0C79}" type="presOf" srcId="{DE7742FF-76B3-44C7-BC41-98B80313C887}" destId="{B396DEB7-063B-4795-9796-6568AA51A4C7}" srcOrd="0" destOrd="0" presId="urn:microsoft.com/office/officeart/2018/2/layout/IconVerticalSolidList"/>
    <dgm:cxn modelId="{8F2343BE-C474-4E87-9DF6-8D2D838E6C7F}" type="presOf" srcId="{DB020692-79B8-404C-9129-DFE944811F18}" destId="{83134B4F-1934-4303-99FD-71B0E139421C}" srcOrd="0" destOrd="0" presId="urn:microsoft.com/office/officeart/2018/2/layout/IconVerticalSolidList"/>
    <dgm:cxn modelId="{76C164D5-9F9A-4471-A568-107AA4F4C71D}" type="presOf" srcId="{8EAC03C5-CBC7-482A-A520-233BCEB740FF}" destId="{76A254D5-7767-4375-B0B2-A89A283C4E3C}" srcOrd="0" destOrd="0" presId="urn:microsoft.com/office/officeart/2018/2/layout/IconVerticalSolidList"/>
    <dgm:cxn modelId="{0A2E4BFA-438B-40A5-9EF3-4EF4E8FAEB09}" srcId="{83F62C10-DBC0-4103-8BE3-188F88EBBDAB}" destId="{8EAC03C5-CBC7-482A-A520-233BCEB740FF}" srcOrd="2" destOrd="0" parTransId="{73DFF1A4-FF34-428B-ABA8-2FC4F9E11926}" sibTransId="{C8822633-1CC0-4C64-A92E-FC22168BABF6}"/>
    <dgm:cxn modelId="{F83E4558-09E9-4442-9D51-728A8E90AAE6}" type="presParOf" srcId="{A6E30153-C604-49FA-A39E-E1F482769704}" destId="{AC7E1B88-4C0D-459A-81D2-996AEB81C19E}" srcOrd="0" destOrd="0" presId="urn:microsoft.com/office/officeart/2018/2/layout/IconVerticalSolidList"/>
    <dgm:cxn modelId="{5DAD8EAE-949B-4030-B4B4-E7DA3D127546}" type="presParOf" srcId="{AC7E1B88-4C0D-459A-81D2-996AEB81C19E}" destId="{027A8374-E06A-41CD-9EEF-CB106A38A3D0}" srcOrd="0" destOrd="0" presId="urn:microsoft.com/office/officeart/2018/2/layout/IconVerticalSolidList"/>
    <dgm:cxn modelId="{7C8968B5-0B9A-4512-BBE1-27408D9E8271}" type="presParOf" srcId="{AC7E1B88-4C0D-459A-81D2-996AEB81C19E}" destId="{AC3E009E-79DC-4206-A156-5CF65E2FAA09}" srcOrd="1" destOrd="0" presId="urn:microsoft.com/office/officeart/2018/2/layout/IconVerticalSolidList"/>
    <dgm:cxn modelId="{7C6CB7D2-3BFF-45C1-88F3-93C12CE17D80}" type="presParOf" srcId="{AC7E1B88-4C0D-459A-81D2-996AEB81C19E}" destId="{8F8A8381-4B3C-4728-9125-7D9018475AC0}" srcOrd="2" destOrd="0" presId="urn:microsoft.com/office/officeart/2018/2/layout/IconVerticalSolidList"/>
    <dgm:cxn modelId="{F52F78FA-7723-492E-B75D-E805D7518204}" type="presParOf" srcId="{AC7E1B88-4C0D-459A-81D2-996AEB81C19E}" destId="{83134B4F-1934-4303-99FD-71B0E139421C}" srcOrd="3" destOrd="0" presId="urn:microsoft.com/office/officeart/2018/2/layout/IconVerticalSolidList"/>
    <dgm:cxn modelId="{9DAF5D57-3B93-48C1-97FE-FDE570E01487}" type="presParOf" srcId="{A6E30153-C604-49FA-A39E-E1F482769704}" destId="{9B1F54EE-971C-442F-B038-675C180B258F}" srcOrd="1" destOrd="0" presId="urn:microsoft.com/office/officeart/2018/2/layout/IconVerticalSolidList"/>
    <dgm:cxn modelId="{FB8C0054-7084-49C7-91C8-3E182EB672C9}" type="presParOf" srcId="{A6E30153-C604-49FA-A39E-E1F482769704}" destId="{B7EC5DA4-7E82-492C-B72B-45A5DF933697}" srcOrd="2" destOrd="0" presId="urn:microsoft.com/office/officeart/2018/2/layout/IconVerticalSolidList"/>
    <dgm:cxn modelId="{01A17C5A-04D7-4C0C-99D4-42F0A98E77DE}" type="presParOf" srcId="{B7EC5DA4-7E82-492C-B72B-45A5DF933697}" destId="{2A8F961D-C844-4C09-BED3-625A2FC1A481}" srcOrd="0" destOrd="0" presId="urn:microsoft.com/office/officeart/2018/2/layout/IconVerticalSolidList"/>
    <dgm:cxn modelId="{132B8CC9-204E-4D4F-A9A5-B5D3631C908A}" type="presParOf" srcId="{B7EC5DA4-7E82-492C-B72B-45A5DF933697}" destId="{E3D7324E-BF45-4EA6-9EB4-2F440D1FC819}" srcOrd="1" destOrd="0" presId="urn:microsoft.com/office/officeart/2018/2/layout/IconVerticalSolidList"/>
    <dgm:cxn modelId="{F368F441-5A8B-4618-880E-75D8445BA465}" type="presParOf" srcId="{B7EC5DA4-7E82-492C-B72B-45A5DF933697}" destId="{3DC9E27D-0DAC-4447-A9CB-EF9F466E0B8A}" srcOrd="2" destOrd="0" presId="urn:microsoft.com/office/officeart/2018/2/layout/IconVerticalSolidList"/>
    <dgm:cxn modelId="{5FDF5FBF-905E-49D4-8FC1-B1FF456CB27D}" type="presParOf" srcId="{B7EC5DA4-7E82-492C-B72B-45A5DF933697}" destId="{B396DEB7-063B-4795-9796-6568AA51A4C7}" srcOrd="3" destOrd="0" presId="urn:microsoft.com/office/officeart/2018/2/layout/IconVerticalSolidList"/>
    <dgm:cxn modelId="{A0468E3C-B34B-4450-96C9-7B9176266D58}" type="presParOf" srcId="{A6E30153-C604-49FA-A39E-E1F482769704}" destId="{1A6AD79F-227D-411F-B5A7-C5F3935D3988}" srcOrd="3" destOrd="0" presId="urn:microsoft.com/office/officeart/2018/2/layout/IconVerticalSolidList"/>
    <dgm:cxn modelId="{0E49A1E0-4985-4CF6-B224-F7AB4AA4D46C}" type="presParOf" srcId="{A6E30153-C604-49FA-A39E-E1F482769704}" destId="{E728466C-9D38-4CC9-B7E1-9A14E26E9A0F}" srcOrd="4" destOrd="0" presId="urn:microsoft.com/office/officeart/2018/2/layout/IconVerticalSolidList"/>
    <dgm:cxn modelId="{A59895DD-97DE-408A-BBC6-CC311623E037}" type="presParOf" srcId="{E728466C-9D38-4CC9-B7E1-9A14E26E9A0F}" destId="{4F7C8759-5161-4ACE-B7B5-D107F25CB17E}" srcOrd="0" destOrd="0" presId="urn:microsoft.com/office/officeart/2018/2/layout/IconVerticalSolidList"/>
    <dgm:cxn modelId="{9AEA1FB2-91C5-4A3B-819B-1510FCB45799}" type="presParOf" srcId="{E728466C-9D38-4CC9-B7E1-9A14E26E9A0F}" destId="{73F5FB0B-7BDD-4F90-AC4F-D6D2A9D273D0}" srcOrd="1" destOrd="0" presId="urn:microsoft.com/office/officeart/2018/2/layout/IconVerticalSolidList"/>
    <dgm:cxn modelId="{D84A9F8F-45C7-416D-88AC-8B98BE719530}" type="presParOf" srcId="{E728466C-9D38-4CC9-B7E1-9A14E26E9A0F}" destId="{C0940846-3642-47B7-A484-ECCD415E7EA7}" srcOrd="2" destOrd="0" presId="urn:microsoft.com/office/officeart/2018/2/layout/IconVerticalSolidList"/>
    <dgm:cxn modelId="{4529FB2B-A52F-46A2-8452-07F5FBEE64EA}" type="presParOf" srcId="{E728466C-9D38-4CC9-B7E1-9A14E26E9A0F}" destId="{76A254D5-7767-4375-B0B2-A89A283C4E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9DA2C-9230-45DB-AB16-974CAF704A50}">
      <dsp:nvSpPr>
        <dsp:cNvPr id="0" name=""/>
        <dsp:cNvSpPr/>
      </dsp:nvSpPr>
      <dsp:spPr>
        <a:xfrm>
          <a:off x="1171680" y="2414"/>
          <a:ext cx="6711739" cy="402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/>
            <a:t>C</a:t>
          </a:r>
          <a:r>
            <a:rPr lang="en-GB" sz="3600" b="1" i="0" kern="1200"/>
            <a:t>ompassion...</a:t>
          </a:r>
          <a:endParaRPr lang="en-US" sz="36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A</a:t>
          </a:r>
          <a:r>
            <a:rPr lang="en-GB" sz="2800" b="0" i="0" kern="1200"/>
            <a:t>lleviates suffering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E</a:t>
          </a:r>
          <a:r>
            <a:rPr lang="en-GB" sz="2800" b="0" i="0" kern="1200"/>
            <a:t>nhances overall well-being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Improves perceived </a:t>
          </a:r>
          <a:r>
            <a:rPr lang="en-GB" sz="2800" b="0" i="0" kern="1200"/>
            <a:t>quality of care received from HCPs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A</a:t>
          </a:r>
          <a:r>
            <a:rPr lang="en-GB" sz="2800" b="0" i="0" kern="1200"/>
            <a:t>llays distress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E</a:t>
          </a:r>
          <a:r>
            <a:rPr lang="en-GB" sz="2800" b="0" i="0" kern="1200"/>
            <a:t>nhances patients’ relationship with their HCPs</a:t>
          </a:r>
          <a:endParaRPr lang="en-US" sz="2800" kern="1200"/>
        </a:p>
      </dsp:txBody>
      <dsp:txXfrm>
        <a:off x="1171680" y="2414"/>
        <a:ext cx="6711739" cy="4027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A8374-E06A-41CD-9EEF-CB106A38A3D0}">
      <dsp:nvSpPr>
        <dsp:cNvPr id="0" name=""/>
        <dsp:cNvSpPr/>
      </dsp:nvSpPr>
      <dsp:spPr>
        <a:xfrm>
          <a:off x="0" y="379"/>
          <a:ext cx="10084526" cy="8879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E009E-79DC-4206-A156-5CF65E2FAA09}">
      <dsp:nvSpPr>
        <dsp:cNvPr id="0" name=""/>
        <dsp:cNvSpPr/>
      </dsp:nvSpPr>
      <dsp:spPr>
        <a:xfrm>
          <a:off x="268601" y="200165"/>
          <a:ext cx="488366" cy="488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34B4F-1934-4303-99FD-71B0E139421C}">
      <dsp:nvSpPr>
        <dsp:cNvPr id="0" name=""/>
        <dsp:cNvSpPr/>
      </dsp:nvSpPr>
      <dsp:spPr>
        <a:xfrm>
          <a:off x="1025568" y="379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 Capacity to tolerate the suffering of other (vicarious trauma from caring)</a:t>
          </a:r>
          <a:endParaRPr lang="en-US" sz="2300" kern="1200" dirty="0"/>
        </a:p>
      </dsp:txBody>
      <dsp:txXfrm>
        <a:off x="1025568" y="379"/>
        <a:ext cx="9058957" cy="887938"/>
      </dsp:txXfrm>
    </dsp:sp>
    <dsp:sp modelId="{2A8F961D-C844-4C09-BED3-625A2FC1A481}">
      <dsp:nvSpPr>
        <dsp:cNvPr id="0" name=""/>
        <dsp:cNvSpPr/>
      </dsp:nvSpPr>
      <dsp:spPr>
        <a:xfrm>
          <a:off x="0" y="1110302"/>
          <a:ext cx="10084526" cy="8879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7324E-BF45-4EA6-9EB4-2F440D1FC819}">
      <dsp:nvSpPr>
        <dsp:cNvPr id="0" name=""/>
        <dsp:cNvSpPr/>
      </dsp:nvSpPr>
      <dsp:spPr>
        <a:xfrm>
          <a:off x="268601" y="1310088"/>
          <a:ext cx="488366" cy="488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6DEB7-063B-4795-9796-6568AA51A4C7}">
      <dsp:nvSpPr>
        <dsp:cNvPr id="0" name=""/>
        <dsp:cNvSpPr/>
      </dsp:nvSpPr>
      <dsp:spPr>
        <a:xfrm>
          <a:off x="1025568" y="1110302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Reduced resources </a:t>
          </a:r>
          <a:r>
            <a:rPr lang="en-GB" sz="2300" i="1" kern="1200" dirty="0"/>
            <a:t>and</a:t>
          </a:r>
          <a:r>
            <a:rPr lang="en-GB" sz="2300" kern="1200" dirty="0"/>
            <a:t> austerity measures</a:t>
          </a:r>
          <a:endParaRPr lang="en-US" sz="2300" kern="1200" dirty="0"/>
        </a:p>
      </dsp:txBody>
      <dsp:txXfrm>
        <a:off x="1025568" y="1110302"/>
        <a:ext cx="9058957" cy="887938"/>
      </dsp:txXfrm>
    </dsp:sp>
    <dsp:sp modelId="{4F7C8759-5161-4ACE-B7B5-D107F25CB17E}">
      <dsp:nvSpPr>
        <dsp:cNvPr id="0" name=""/>
        <dsp:cNvSpPr/>
      </dsp:nvSpPr>
      <dsp:spPr>
        <a:xfrm>
          <a:off x="0" y="2220225"/>
          <a:ext cx="10084526" cy="8879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FB0B-7BDD-4F90-AC4F-D6D2A9D273D0}">
      <dsp:nvSpPr>
        <dsp:cNvPr id="0" name=""/>
        <dsp:cNvSpPr/>
      </dsp:nvSpPr>
      <dsp:spPr>
        <a:xfrm>
          <a:off x="268601" y="2420011"/>
          <a:ext cx="488366" cy="488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254D5-7767-4375-B0B2-A89A283C4E3C}">
      <dsp:nvSpPr>
        <dsp:cNvPr id="0" name=""/>
        <dsp:cNvSpPr/>
      </dsp:nvSpPr>
      <dsp:spPr>
        <a:xfrm>
          <a:off x="1025568" y="2220225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 Increasing demands </a:t>
          </a:r>
          <a:r>
            <a:rPr lang="en-GB" sz="2300" i="1" kern="1200" dirty="0"/>
            <a:t>and</a:t>
          </a:r>
          <a:r>
            <a:rPr lang="en-GB" sz="2300" kern="1200" dirty="0"/>
            <a:t> demand for healthcare</a:t>
          </a:r>
          <a:endParaRPr lang="en-US" sz="2300" kern="1200" dirty="0"/>
        </a:p>
      </dsp:txBody>
      <dsp:txXfrm>
        <a:off x="1025568" y="2220225"/>
        <a:ext cx="9058957" cy="887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7EB9-1BAD-400A-97B6-76B6FDC00C9A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232F-66A4-4C20-B3DD-D839A179F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4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6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1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97A6F-F5E4-EFE1-B5EF-186D2B890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850AA-A4F6-17A9-211C-4FBE58CD1A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3B6D-2D61-4823-D665-5FA921474DCA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F696E6-BC82-4471-BD27-41425E393938}" type="slidenum">
              <a:t>12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48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5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6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0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432C5-65F1-F8A5-2A12-B29D3D3B3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33452-E37F-52B7-8189-AA088F1F9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44C15-E7AA-E805-9820-55F6DCED09B3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970174-05EF-43AC-965F-B240A71FBE8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AFD60-F318-4CEC-B39A-5B141419A364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8DBF6C-8D67-4B94-925B-2F954567070E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0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3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9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47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5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9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498387BE-4A0D-B5A0-18B7-F5E6E565DFDF}"/>
              </a:ext>
            </a:extLst>
          </p:cNvPr>
          <p:cNvSpPr txBox="1">
            <a:spLocks/>
          </p:cNvSpPr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latin typeface="+mj-lt"/>
                <a:ea typeface="+mj-ea"/>
                <a:cs typeface="+mj-cs"/>
              </a:rPr>
              <a:t>Compassion in Healthcare Practice 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C4C5E45-C733-ED6A-49CD-DD65EB745CAD}"/>
              </a:ext>
            </a:extLst>
          </p:cNvPr>
          <p:cNvSpPr txBox="1">
            <a:spLocks/>
          </p:cNvSpPr>
          <p:nvPr/>
        </p:nvSpPr>
        <p:spPr>
          <a:xfrm>
            <a:off x="3215728" y="4125071"/>
            <a:ext cx="5917385" cy="1125305"/>
          </a:xfrm>
          <a:prstGeom prst="rect">
            <a:avLst/>
          </a:prstGeom>
        </p:spPr>
        <p:txBody>
          <a:bodyPr vert="horz" lIns="91440" tIns="45720" rIns="91440" bIns="45720" rtlCol="0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kern="1200" dirty="0">
                <a:latin typeface="+mn-lt"/>
                <a:ea typeface="+mn-ea"/>
                <a:cs typeface="+mn-cs"/>
              </a:rPr>
              <a:t>Dr Carmel Bond</a:t>
            </a:r>
            <a:r>
              <a:rPr lang="en-US" sz="1800" dirty="0"/>
              <a:t> </a:t>
            </a:r>
            <a:r>
              <a:rPr lang="en-US" sz="1800" kern="1200" dirty="0">
                <a:latin typeface="+mn-lt"/>
                <a:ea typeface="+mn-ea"/>
                <a:cs typeface="+mn-cs"/>
              </a:rPr>
              <a:t>PhD</a:t>
            </a:r>
          </a:p>
          <a:p>
            <a:pPr marL="0" indent="0" algn="ctr">
              <a:buNone/>
            </a:pPr>
            <a:r>
              <a:rPr lang="en-US" sz="1800" kern="1200" dirty="0">
                <a:latin typeface="+mn-lt"/>
                <a:ea typeface="+mn-ea"/>
                <a:cs typeface="+mn-cs"/>
              </a:rPr>
              <a:t>Lecturer in Mental Health Nursing</a:t>
            </a:r>
          </a:p>
          <a:p>
            <a:pPr marL="0" indent="0" algn="ctr">
              <a:buNone/>
            </a:pPr>
            <a:r>
              <a:rPr lang="en-US" sz="1800" dirty="0"/>
              <a:t>Sheffield Hallam University</a:t>
            </a:r>
            <a:r>
              <a:rPr lang="en-US" sz="1800" kern="1200" dirty="0">
                <a:latin typeface="+mn-lt"/>
                <a:ea typeface="+mn-ea"/>
                <a:cs typeface="+mn-cs"/>
              </a:rPr>
              <a:t> </a:t>
            </a:r>
          </a:p>
          <a:p>
            <a:pPr marL="0" indent="0" algn="ctr">
              <a:buNone/>
            </a:pPr>
            <a:endParaRPr lang="en-US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530AD-96BB-C77A-51A7-A6EFAEC9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1" y="108383"/>
            <a:ext cx="1666959" cy="11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3F31-6EE6-FB2D-3459-158A23C7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54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cs typeface="Calibri" panose="020F0502020204030204" pitchFamily="34" charset="0"/>
              </a:rPr>
              <a:t>Healthcare Work is Challenging</a:t>
            </a:r>
            <a:br>
              <a:rPr lang="en-GB" sz="4400" b="1" dirty="0">
                <a:cs typeface="Arial" pitchFamily="34"/>
              </a:rPr>
            </a:br>
            <a:endParaRPr lang="en-GB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25CC682-CF1F-3493-EA83-76AC810EB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0986"/>
              </p:ext>
            </p:extLst>
          </p:nvPr>
        </p:nvGraphicFramePr>
        <p:xfrm>
          <a:off x="966651" y="1909243"/>
          <a:ext cx="10084526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C66637-AE73-EE87-2D1C-76FA23C06612}"/>
              </a:ext>
            </a:extLst>
          </p:cNvPr>
          <p:cNvSpPr txBox="1"/>
          <p:nvPr/>
        </p:nvSpPr>
        <p:spPr>
          <a:xfrm>
            <a:off x="8178012" y="4383716"/>
            <a:ext cx="236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/>
              </a:rPr>
              <a:t>(Murray et al.,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60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C981-9D75-FF60-F57D-C48F581D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Practice Self-Compassion</a:t>
            </a:r>
            <a:br>
              <a:rPr lang="en-GB" sz="3600" dirty="0"/>
            </a:b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(</a:t>
            </a:r>
            <a:r>
              <a:rPr lang="en-GB" sz="2800" b="0" i="1" u="none" strike="noStrike" kern="1200" cap="none" spc="0" baseline="0" dirty="0">
                <a:uFillTx/>
                <a:cs typeface="Arial" pitchFamily="34"/>
              </a:rPr>
              <a:t>See</a:t>
            </a: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 </a:t>
            </a:r>
            <a:r>
              <a:rPr lang="en-GB" sz="2800" b="0" i="0" u="none" strike="noStrike" kern="1200" cap="none" spc="0" baseline="0" dirty="0" err="1">
                <a:uFillTx/>
              </a:rPr>
              <a:t>Abdollahi</a:t>
            </a: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 et al., 2021)</a:t>
            </a:r>
            <a:br>
              <a:rPr lang="en-GB" sz="2800" b="0" i="0" u="none" strike="noStrike" kern="1200" cap="none" spc="0" baseline="0" dirty="0">
                <a:uFillTx/>
                <a:cs typeface="Arial" pitchFamily="34"/>
              </a:rPr>
            </a:br>
            <a:endParaRPr lang="en-GB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3C7941-6107-255C-70AE-72FF3F30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9610" y="2450436"/>
            <a:ext cx="4295256" cy="235305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A16365-1232-9304-99A1-FC68FD853CE2}"/>
              </a:ext>
            </a:extLst>
          </p:cNvPr>
          <p:cNvGrpSpPr/>
          <p:nvPr/>
        </p:nvGrpSpPr>
        <p:grpSpPr>
          <a:xfrm>
            <a:off x="4872173" y="2450436"/>
            <a:ext cx="6093909" cy="1720882"/>
            <a:chOff x="2681423" y="3239490"/>
            <a:chExt cx="6093909" cy="172088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54A1CCF-0CDC-B1B8-F4C5-96BB0083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6027" y="3239490"/>
              <a:ext cx="4244708" cy="120406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6345D6-AD90-02C9-0257-115587BA696F}"/>
                </a:ext>
              </a:extLst>
            </p:cNvPr>
            <p:cNvSpPr txBox="1"/>
            <p:nvPr/>
          </p:nvSpPr>
          <p:spPr>
            <a:xfrm>
              <a:off x="2681423" y="4591037"/>
              <a:ext cx="6093909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Calibri"/>
                </a:rPr>
                <a:t>www.self-compassion.org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AC46-D69E-EFC6-6AF7-28D07C8ED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599" y="166768"/>
            <a:ext cx="11146929" cy="1325559"/>
          </a:xfrm>
        </p:spPr>
        <p:txBody>
          <a:bodyPr>
            <a:normAutofit/>
          </a:bodyPr>
          <a:lstStyle/>
          <a:p>
            <a:pPr lvl="0" algn="ctr"/>
            <a:r>
              <a:rPr lang="en-GB" sz="4000" dirty="0">
                <a:cs typeface="Arial" pitchFamily="34"/>
              </a:rPr>
              <a:t>What’s in Your Self-Compassion Kitbag?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16402EE-9F12-3A57-CA19-2B9C9619F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5" y="1938259"/>
            <a:ext cx="1918036" cy="31281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0F1FDDA9-236D-0FE5-D0D4-C7ED047DDD92}"/>
              </a:ext>
            </a:extLst>
          </p:cNvPr>
          <p:cNvSpPr txBox="1"/>
          <p:nvPr/>
        </p:nvSpPr>
        <p:spPr>
          <a:xfrm>
            <a:off x="3476938" y="2193484"/>
            <a:ext cx="137277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/>
                <a:cs typeface="Arial" pitchFamily="34"/>
              </a:rPr>
              <a:t>Smells</a:t>
            </a:r>
            <a:r>
              <a:rPr lang="en-GB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3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0B2130A-FE5F-FDA5-0D80-A6054A2D5A4D}"/>
              </a:ext>
            </a:extLst>
          </p:cNvPr>
          <p:cNvSpPr txBox="1"/>
          <p:nvPr/>
        </p:nvSpPr>
        <p:spPr>
          <a:xfrm>
            <a:off x="3444544" y="3218230"/>
            <a:ext cx="167418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/>
                <a:cs typeface="Arial" pitchFamily="34"/>
              </a:rPr>
              <a:t>Music/ song lyrics  </a:t>
            </a:r>
            <a:endParaRPr lang="en-GB" sz="2400" b="0" i="0" u="none" strike="noStrike" kern="1200" cap="none" spc="0" baseline="0" dirty="0">
              <a:uFillTx/>
              <a:latin typeface="Calibri"/>
              <a:cs typeface="Arial" pitchFamily="34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8D3633E-572D-6F5C-A6D6-B996E4B67D14}"/>
              </a:ext>
            </a:extLst>
          </p:cNvPr>
          <p:cNvSpPr txBox="1"/>
          <p:nvPr/>
        </p:nvSpPr>
        <p:spPr>
          <a:xfrm>
            <a:off x="3523329" y="4604768"/>
            <a:ext cx="135014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 pitchFamily="34"/>
                <a:ea typeface="Calibri" pitchFamily="34"/>
                <a:cs typeface="Calibri" pitchFamily="34"/>
              </a:rPr>
              <a:t>Poetry</a:t>
            </a:r>
            <a:r>
              <a:rPr lang="en-GB" sz="1350" b="0" i="0" u="none" strike="noStrike" kern="1200" cap="none" spc="0" baseline="0">
                <a:uFillTx/>
                <a:latin typeface="Calibri"/>
              </a:rPr>
              <a:t> </a:t>
            </a:r>
            <a:endParaRPr lang="en-GB" sz="135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DA4CB3A-E36C-EAA4-B9F9-902C16F634F4}"/>
              </a:ext>
            </a:extLst>
          </p:cNvPr>
          <p:cNvSpPr txBox="1"/>
          <p:nvPr/>
        </p:nvSpPr>
        <p:spPr>
          <a:xfrm>
            <a:off x="6532665" y="2387233"/>
            <a:ext cx="179258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/>
                <a:cs typeface="Arial" pitchFamily="34"/>
              </a:rPr>
              <a:t>Soothing objects 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4AAA235-8898-4C4C-EFBC-713FFDBCF968}"/>
              </a:ext>
            </a:extLst>
          </p:cNvPr>
          <p:cNvSpPr txBox="1"/>
          <p:nvPr/>
        </p:nvSpPr>
        <p:spPr>
          <a:xfrm>
            <a:off x="9571600" y="1384611"/>
            <a:ext cx="178220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Meditation</a:t>
            </a: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 pitchFamily="34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EC50D0C-CE10-4E33-74EC-53F6A8A408CE}"/>
              </a:ext>
            </a:extLst>
          </p:cNvPr>
          <p:cNvSpPr txBox="1"/>
          <p:nvPr/>
        </p:nvSpPr>
        <p:spPr>
          <a:xfrm>
            <a:off x="6769403" y="4113135"/>
            <a:ext cx="192502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/>
                <a:cs typeface="Arial" pitchFamily="34"/>
              </a:rPr>
              <a:t>Favourite tastes - cooking </a:t>
            </a:r>
            <a:endParaRPr lang="en-GB" sz="2400" b="0" i="0" u="none" strike="noStrike" kern="1200" cap="none" spc="0" baseline="0" dirty="0">
              <a:uFillTx/>
              <a:latin typeface="Calibri"/>
              <a:cs typeface="Arial" pitchFamily="34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587B63FE-8CBB-0E4B-EFB0-4A57495C9C58}"/>
              </a:ext>
            </a:extLst>
          </p:cNvPr>
          <p:cNvSpPr txBox="1"/>
          <p:nvPr/>
        </p:nvSpPr>
        <p:spPr>
          <a:xfrm>
            <a:off x="5053349" y="1872928"/>
            <a:ext cx="137277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Hobbies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fornian FB" pitchFamily="18"/>
              </a:rPr>
              <a:t> </a:t>
            </a:r>
          </a:p>
        </p:txBody>
      </p:sp>
      <p:pic>
        <p:nvPicPr>
          <p:cNvPr id="12" name="Picture 2" descr="Image result for snow globe mindfulness analogy">
            <a:extLst>
              <a:ext uri="{FF2B5EF4-FFF2-40B4-BE49-F238E27FC236}">
                <a16:creationId xmlns:a16="http://schemas.microsoft.com/office/drawing/2014/main" id="{F8B8B4AA-9FF0-EFA6-A0E8-8C206901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03" r="6689"/>
          <a:stretch>
            <a:fillRect/>
          </a:stretch>
        </p:blipFill>
        <p:spPr>
          <a:xfrm>
            <a:off x="9101707" y="1938259"/>
            <a:ext cx="2571237" cy="2546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FC4BC8D8-C157-0CCA-6655-5DD9D3B8FE81}"/>
              </a:ext>
            </a:extLst>
          </p:cNvPr>
          <p:cNvSpPr txBox="1"/>
          <p:nvPr/>
        </p:nvSpPr>
        <p:spPr>
          <a:xfrm>
            <a:off x="9174376" y="4716400"/>
            <a:ext cx="212862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uFillTx/>
                <a:latin typeface="Calibri"/>
                <a:cs typeface="Arial" pitchFamily="34"/>
              </a:rPr>
              <a:t>Mindfulness – settling </a:t>
            </a:r>
            <a:endParaRPr lang="en-GB" sz="2400" b="0" i="0" u="none" strike="noStrike" kern="1200" cap="none" spc="0" baseline="0" dirty="0">
              <a:uFillTx/>
              <a:latin typeface="Calibri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29D40-17B9-BA72-1733-812C7B2E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200" b="1" dirty="0">
                <a:solidFill>
                  <a:srgbClr val="FF009D"/>
                </a:solidFill>
                <a:ea typeface="Calibri Light"/>
                <a:cs typeface="Calibri Light"/>
              </a:rPr>
              <a:t>Sheffield Hallam University</a:t>
            </a:r>
            <a:br>
              <a:rPr lang="en-US" sz="2200" b="1" dirty="0">
                <a:ea typeface="Calibri Light"/>
                <a:cs typeface="Calibri Light"/>
              </a:rPr>
            </a:br>
            <a:br>
              <a:rPr lang="en-US" sz="2200" b="1" dirty="0">
                <a:ea typeface="Calibri Light"/>
                <a:cs typeface="Calibri Light"/>
              </a:rPr>
            </a:br>
            <a:r>
              <a:rPr lang="en-US" sz="2200" b="1" dirty="0">
                <a:solidFill>
                  <a:srgbClr val="FFFFFF"/>
                </a:solidFill>
                <a:ea typeface="Calibri Light"/>
                <a:cs typeface="Calibri Light"/>
              </a:rPr>
              <a:t>Compassionate Practice Group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5482752-DBA9-5CD7-A9CB-534E7F815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1" t="15461" r="44930" b="7481"/>
          <a:stretch/>
        </p:blipFill>
        <p:spPr>
          <a:xfrm>
            <a:off x="5173244" y="961812"/>
            <a:ext cx="491891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nervous system&#10;&#10;Description automatically generated">
            <a:extLst>
              <a:ext uri="{FF2B5EF4-FFF2-40B4-BE49-F238E27FC236}">
                <a16:creationId xmlns:a16="http://schemas.microsoft.com/office/drawing/2014/main" id="{4D36AB07-D3EE-A575-FE68-486BE2995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21" y="900155"/>
            <a:ext cx="10212946" cy="50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barriers&#10;&#10;Description automatically generated">
            <a:extLst>
              <a:ext uri="{FF2B5EF4-FFF2-40B4-BE49-F238E27FC236}">
                <a16:creationId xmlns:a16="http://schemas.microsoft.com/office/drawing/2014/main" id="{CF4FE22B-CDDB-66B1-FBE8-2C2D20BD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9" t="11045" r="10513" b="29590"/>
          <a:stretch/>
        </p:blipFill>
        <p:spPr>
          <a:xfrm>
            <a:off x="-5255" y="701710"/>
            <a:ext cx="12199940" cy="54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61A8-B91F-F89C-3FC1-3DCC5D27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798875"/>
            <a:ext cx="5027859" cy="3411729"/>
          </a:xfrm>
          <a:solidFill>
            <a:srgbClr val="EEDAF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B5154F"/>
                </a:solidFill>
              </a:rPr>
              <a:t>We have created a space where we can be vulnerable together and support one another. A space where we can reflect together and challenge the status quo. </a:t>
            </a:r>
            <a:endParaRPr lang="en-US" sz="3400" b="1" dirty="0">
              <a:solidFill>
                <a:srgbClr val="B5154F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3" descr="Many colorful hands reaching out&#10;&#10;Description automatically generated">
            <a:extLst>
              <a:ext uri="{FF2B5EF4-FFF2-40B4-BE49-F238E27FC236}">
                <a16:creationId xmlns:a16="http://schemas.microsoft.com/office/drawing/2014/main" id="{354A0F28-6A75-ADC8-27F9-F5EE4A593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" r="111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271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1FAEF28-031E-A5FD-73A0-6EC37F0C7D27}"/>
              </a:ext>
            </a:extLst>
          </p:cNvPr>
          <p:cNvSpPr txBox="1">
            <a:spLocks/>
          </p:cNvSpPr>
          <p:nvPr/>
        </p:nvSpPr>
        <p:spPr>
          <a:xfrm>
            <a:off x="838199" y="548464"/>
            <a:ext cx="3807187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Thank you!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EBE8258-4EF9-88B6-58D7-C2D99B06F036}"/>
              </a:ext>
            </a:extLst>
          </p:cNvPr>
          <p:cNvSpPr txBox="1">
            <a:spLocks/>
          </p:cNvSpPr>
          <p:nvPr/>
        </p:nvSpPr>
        <p:spPr>
          <a:xfrm>
            <a:off x="835151" y="2776539"/>
            <a:ext cx="3799425" cy="206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Dr Carmel Bond</a:t>
            </a:r>
          </a:p>
          <a:p>
            <a:pPr marL="0" indent="0">
              <a:buNone/>
            </a:pPr>
            <a:r>
              <a:rPr lang="en-US" sz="2000" dirty="0"/>
              <a:t>C.Bond1@shu.ac.uk</a:t>
            </a:r>
          </a:p>
        </p:txBody>
      </p: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E326E665-7D01-094D-A0B5-84FBF8CD2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1" r="1421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84A4E-8484-14C7-696D-85733AA2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1" y="108383"/>
            <a:ext cx="1666959" cy="11761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F0171D-CAA9-1945-7A82-2F80E0059610}"/>
              </a:ext>
            </a:extLst>
          </p:cNvPr>
          <p:cNvGrpSpPr/>
          <p:nvPr/>
        </p:nvGrpSpPr>
        <p:grpSpPr>
          <a:xfrm>
            <a:off x="824341" y="4117700"/>
            <a:ext cx="2532016" cy="460916"/>
            <a:chOff x="838201" y="4877912"/>
            <a:chExt cx="2532016" cy="460916"/>
          </a:xfrm>
        </p:grpSpPr>
        <p:pic>
          <p:nvPicPr>
            <p:cNvPr id="1026" name="Picture 2" descr="TWITTER png images | PNGWing">
              <a:extLst>
                <a:ext uri="{FF2B5EF4-FFF2-40B4-BE49-F238E27FC236}">
                  <a16:creationId xmlns:a16="http://schemas.microsoft.com/office/drawing/2014/main" id="{06910A68-6B2D-BE89-093A-8B9FC1FC2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4877912"/>
              <a:ext cx="460916" cy="46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9CD59C-C906-EF8B-D992-E2C5B02E69A6}"/>
                </a:ext>
              </a:extLst>
            </p:cNvPr>
            <p:cNvSpPr txBox="1"/>
            <p:nvPr/>
          </p:nvSpPr>
          <p:spPr>
            <a:xfrm>
              <a:off x="1299117" y="4896441"/>
              <a:ext cx="2071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@Bond_Carmel007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1D5BF6-D369-A034-FB09-A3A4FA9A0C3B}"/>
              </a:ext>
            </a:extLst>
          </p:cNvPr>
          <p:cNvSpPr txBox="1"/>
          <p:nvPr/>
        </p:nvSpPr>
        <p:spPr>
          <a:xfrm>
            <a:off x="835151" y="4838219"/>
            <a:ext cx="3389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Rosie Carter-Rich</a:t>
            </a:r>
          </a:p>
          <a:p>
            <a:r>
              <a:rPr lang="en-GB" sz="2000" dirty="0"/>
              <a:t>rosie.carter-rich@student.shu.ac.uk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2372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556F-3511-9A1C-8143-8F3151EF6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5" y="98033"/>
            <a:ext cx="10515600" cy="1025374"/>
          </a:xfrm>
        </p:spPr>
        <p:txBody>
          <a:bodyPr/>
          <a:lstStyle/>
          <a:p>
            <a:pPr lvl="0"/>
            <a:r>
              <a:rPr lang="en-GB" sz="4000" b="1" dirty="0">
                <a:latin typeface="Calibri"/>
              </a:rPr>
              <a:t>References</a:t>
            </a:r>
            <a:endParaRPr lang="en-GB" b="1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FAFB-B383-761C-14D9-23F37CCB1D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2697" y="1123407"/>
            <a:ext cx="11377749" cy="53427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600" dirty="0" err="1"/>
              <a:t>Abdollahi</a:t>
            </a:r>
            <a:r>
              <a:rPr lang="en-GB" sz="1600" dirty="0"/>
              <a:t>, A., Taheri, A., &amp; Allen, K. A. (2021). Perceived stress, self-compassion and job burnout in nurses: the moderating role of self-compassion. </a:t>
            </a:r>
            <a:r>
              <a:rPr lang="en-GB" sz="1600" i="1" dirty="0"/>
              <a:t>Journal of Research in Nursing</a:t>
            </a:r>
            <a:r>
              <a:rPr lang="en-GB" sz="1600" dirty="0"/>
              <a:t>, </a:t>
            </a:r>
            <a:r>
              <a:rPr lang="en-GB" sz="1600" i="1" dirty="0"/>
              <a:t>26</a:t>
            </a:r>
            <a:r>
              <a:rPr lang="en-GB" sz="1600" dirty="0"/>
              <a:t>(3), 182-191.</a:t>
            </a:r>
          </a:p>
          <a:p>
            <a:pPr marL="0" lvl="0" indent="0">
              <a:buNone/>
            </a:pPr>
            <a:r>
              <a:rPr lang="en-US" sz="1600" dirty="0">
                <a:uFill>
                  <a:solidFill>
                    <a:srgbClr val="000000"/>
                  </a:solidFill>
                </a:uFill>
                <a:ea typeface="Cambria" pitchFamily="18"/>
              </a:rPr>
              <a:t>Bond, C., Hui, A., Timmons, S., Wildbore, E., &amp; Sinclair, S. (2022). Discourses of compassion from the margins of health care: the perspectives and experiences of people with a mental health condition. </a:t>
            </a:r>
            <a:r>
              <a:rPr lang="en-US" sz="1600" i="1" dirty="0">
                <a:uFill>
                  <a:solidFill>
                    <a:srgbClr val="000000"/>
                  </a:solidFill>
                </a:uFill>
                <a:ea typeface="Cambria" pitchFamily="18"/>
              </a:rPr>
              <a:t>Journal of Mental Health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ea typeface="Cambria" pitchFamily="18"/>
              </a:rPr>
              <a:t>, 1-9.</a:t>
            </a:r>
          </a:p>
          <a:p>
            <a:pPr marL="0" lvl="0" indent="0">
              <a:buNone/>
            </a:pPr>
            <a:r>
              <a:rPr lang="en-GB" sz="1600" dirty="0"/>
              <a:t>Chaney, S. (2021). Before compassion: sympathy, tact and the history of the ideal nurse. </a:t>
            </a:r>
            <a:r>
              <a:rPr lang="en-GB" sz="1600" i="1" dirty="0"/>
              <a:t>Medical Humanities</a:t>
            </a:r>
            <a:r>
              <a:rPr lang="en-GB" sz="1600" dirty="0"/>
              <a:t>, </a:t>
            </a:r>
            <a:r>
              <a:rPr lang="en-GB" sz="1600" i="1" dirty="0"/>
              <a:t>47</a:t>
            </a:r>
            <a:r>
              <a:rPr lang="en-GB" sz="1600" dirty="0"/>
              <a:t>(4), 475-484.</a:t>
            </a:r>
          </a:p>
          <a:p>
            <a:pPr marL="0" lvl="0" indent="0">
              <a:buNone/>
            </a:pPr>
            <a:r>
              <a:rPr lang="en-GB" sz="1600" b="0" i="0" dirty="0" err="1">
                <a:solidFill>
                  <a:srgbClr val="333333"/>
                </a:solidFill>
                <a:effectLst/>
              </a:rPr>
              <a:t>Malenfant</a:t>
            </a:r>
            <a:r>
              <a:rPr lang="en-GB" sz="1600" b="0" i="0" dirty="0">
                <a:solidFill>
                  <a:srgbClr val="333333"/>
                </a:solidFill>
                <a:effectLst/>
              </a:rPr>
              <a:t>, S., Jaggi, P., Hayden, K.A. </a:t>
            </a:r>
            <a:r>
              <a:rPr lang="en-GB" sz="16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GB" sz="1600" b="0" i="0" dirty="0">
                <a:solidFill>
                  <a:srgbClr val="333333"/>
                </a:solidFill>
                <a:effectLst/>
              </a:rPr>
              <a:t> (2022). Compassion in healthcare: an updated scoping review of the literature. </a:t>
            </a:r>
            <a:r>
              <a:rPr lang="en-GB" sz="1600" b="0" i="1" dirty="0">
                <a:solidFill>
                  <a:srgbClr val="333333"/>
                </a:solidFill>
                <a:effectLst/>
              </a:rPr>
              <a:t>BMC </a:t>
            </a:r>
            <a:r>
              <a:rPr lang="en-GB" sz="1600" b="0" i="1" dirty="0" err="1">
                <a:solidFill>
                  <a:srgbClr val="333333"/>
                </a:solidFill>
                <a:effectLst/>
              </a:rPr>
              <a:t>Palliat</a:t>
            </a:r>
            <a:r>
              <a:rPr lang="en-GB" sz="1600" b="0" i="1" dirty="0">
                <a:solidFill>
                  <a:srgbClr val="333333"/>
                </a:solidFill>
                <a:effectLst/>
              </a:rPr>
              <a:t> Care</a:t>
            </a:r>
            <a:r>
              <a:rPr lang="en-GB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600" b="1" i="1" dirty="0">
                <a:solidFill>
                  <a:srgbClr val="333333"/>
                </a:solidFill>
                <a:effectLst/>
              </a:rPr>
              <a:t>21</a:t>
            </a:r>
            <a:r>
              <a:rPr lang="en-GB" sz="1600" b="0" i="0" dirty="0">
                <a:solidFill>
                  <a:srgbClr val="333333"/>
                </a:solidFill>
                <a:effectLst/>
              </a:rPr>
              <a:t>, 80. https://doi.org/10.1186/s12904-022-00942-3</a:t>
            </a:r>
            <a:endParaRPr lang="en-GB" sz="1600" dirty="0"/>
          </a:p>
          <a:p>
            <a:pPr marL="0" lvl="0" indent="0">
              <a:buNone/>
            </a:pPr>
            <a:r>
              <a:rPr lang="en-GB" sz="1600" dirty="0"/>
              <a:t>Murray, C. J. L., </a:t>
            </a:r>
            <a:r>
              <a:rPr lang="en-GB" sz="1600" dirty="0" err="1"/>
              <a:t>Abbafati</a:t>
            </a:r>
            <a:r>
              <a:rPr lang="en-GB" sz="1600" dirty="0"/>
              <a:t>, C., Abbas, K. M., Abbasi, M., </a:t>
            </a:r>
            <a:r>
              <a:rPr lang="en-GB" sz="1600" dirty="0" err="1"/>
              <a:t>AbbasiKangevari</a:t>
            </a:r>
            <a:r>
              <a:rPr lang="en-GB" sz="1600" dirty="0"/>
              <a:t>, M., Abd-Allah, F., </a:t>
            </a:r>
            <a:r>
              <a:rPr lang="en-GB" sz="1600" dirty="0" err="1"/>
              <a:t>Abdollahi</a:t>
            </a:r>
            <a:r>
              <a:rPr lang="en-GB" sz="1600" dirty="0"/>
              <a:t>, M., Abedi, P., Abedi, A., </a:t>
            </a:r>
            <a:r>
              <a:rPr lang="en-GB" sz="1600" dirty="0" err="1"/>
              <a:t>Abolhassani</a:t>
            </a:r>
            <a:r>
              <a:rPr lang="en-GB" sz="1600" dirty="0"/>
              <a:t>, H., </a:t>
            </a:r>
            <a:r>
              <a:rPr lang="en-GB" sz="1600" dirty="0" err="1"/>
              <a:t>Aboyans</a:t>
            </a:r>
            <a:r>
              <a:rPr lang="en-GB" sz="1600" dirty="0"/>
              <a:t>, V., Abreu, L. G., Abrigo, M. R. M., </a:t>
            </a:r>
            <a:r>
              <a:rPr lang="en-GB" sz="1600" dirty="0" err="1"/>
              <a:t>AbuGharbieh</a:t>
            </a:r>
            <a:r>
              <a:rPr lang="en-GB" sz="1600" dirty="0"/>
              <a:t>, E., Abu </a:t>
            </a:r>
            <a:r>
              <a:rPr lang="en-GB" sz="1600" dirty="0" err="1"/>
              <a:t>Haimed</a:t>
            </a:r>
            <a:r>
              <a:rPr lang="en-GB" sz="1600" dirty="0"/>
              <a:t>, A. K., </a:t>
            </a:r>
            <a:r>
              <a:rPr lang="en-GB" sz="1600" dirty="0" err="1"/>
              <a:t>Abushouk</a:t>
            </a:r>
            <a:r>
              <a:rPr lang="en-GB" sz="1600" dirty="0"/>
              <a:t>, A. I., </a:t>
            </a:r>
            <a:r>
              <a:rPr lang="en-GB" sz="1600" dirty="0" err="1"/>
              <a:t>Acebedo</a:t>
            </a:r>
            <a:r>
              <a:rPr lang="en-GB" sz="1600" dirty="0"/>
              <a:t>, A., Ackerman, I. N., </a:t>
            </a:r>
            <a:r>
              <a:rPr lang="en-GB" sz="1600" dirty="0" err="1"/>
              <a:t>Adabi</a:t>
            </a:r>
            <a:r>
              <a:rPr lang="en-GB" sz="1600" dirty="0"/>
              <a:t>, M., … Lim, S. S. (2020). Five insights from the global burden of disease study 2019. </a:t>
            </a:r>
            <a:r>
              <a:rPr lang="en-GB" sz="1600" i="1" dirty="0"/>
              <a:t>The Lancet</a:t>
            </a:r>
            <a:r>
              <a:rPr lang="en-GB" sz="1600" dirty="0"/>
              <a:t>, 396(10258), 1135–1159.</a:t>
            </a:r>
          </a:p>
          <a:p>
            <a:pPr marL="0" lvl="0" indent="0">
              <a:buNone/>
            </a:pPr>
            <a:r>
              <a:rPr lang="en-GB" sz="1600" dirty="0"/>
              <a:t>Sinclair, S., McClement, S., Raffin-</a:t>
            </a:r>
            <a:r>
              <a:rPr lang="en-GB" sz="1600" dirty="0" err="1"/>
              <a:t>Bouchal</a:t>
            </a:r>
            <a:r>
              <a:rPr lang="en-GB" sz="1600" dirty="0"/>
              <a:t>, S., Hack, T. F., Hagen, N. A., McConnell, S., &amp; </a:t>
            </a:r>
            <a:r>
              <a:rPr lang="en-GB" sz="1600" dirty="0" err="1"/>
              <a:t>Chochinov</a:t>
            </a:r>
            <a:r>
              <a:rPr lang="en-GB" sz="1600" dirty="0"/>
              <a:t>, H. M. (2016). Compassion in health care: an empirical model. </a:t>
            </a:r>
            <a:r>
              <a:rPr lang="en-GB" sz="1600" i="1" dirty="0"/>
              <a:t>Journal of pain and symptom management</a:t>
            </a:r>
            <a:r>
              <a:rPr lang="en-GB" sz="1600" dirty="0"/>
              <a:t>, </a:t>
            </a:r>
            <a:r>
              <a:rPr lang="en-GB" sz="1600" i="1" dirty="0"/>
              <a:t>51</a:t>
            </a:r>
            <a:r>
              <a:rPr lang="en-GB" sz="1600" dirty="0"/>
              <a:t>(2), 193-203.</a:t>
            </a:r>
          </a:p>
          <a:p>
            <a:pPr marL="0" lvl="0" indent="0">
              <a:buNone/>
            </a:pPr>
            <a:endParaRPr lang="en-GB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F5508-76E1-7D1E-96E1-277D17EE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93" y="1254170"/>
            <a:ext cx="3840020" cy="377598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itchFamily="34"/>
                <a:cs typeface="Calibri" pitchFamily="34"/>
              </a:rPr>
              <a:t>Compassion is a Core Value</a:t>
            </a:r>
            <a:endParaRPr lang="en-GB" sz="4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1A9EE7B8-4043-9DF7-8DA4-43D1AFDE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41" y="3878839"/>
            <a:ext cx="2389973" cy="21919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98">
            <a:extLst>
              <a:ext uri="{FF2B5EF4-FFF2-40B4-BE49-F238E27FC236}">
                <a16:creationId xmlns:a16="http://schemas.microsoft.com/office/drawing/2014/main" id="{1735E1F6-3BF5-B122-539F-36093B6EBF95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5801221" y="97612"/>
            <a:ext cx="5337866" cy="5628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22A35"/>
              </a:gs>
              <a:gs pos="100000">
                <a:srgbClr val="2A3049"/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DB447-6DFB-05AE-9961-6CDD805C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472346" y="1131702"/>
            <a:ext cx="1596820" cy="21321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52D02-709E-0AFF-85AC-9288109F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163" y="1087381"/>
            <a:ext cx="1596820" cy="21764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33A9DDBD-2275-9BC7-55A2-141EEE238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34" y="3428880"/>
            <a:ext cx="1640239" cy="22067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463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36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52" name="Freeform: Shape 37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39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40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41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7FE7CD34-5069-B9AF-619B-958740FC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95" y="2534304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What is Compassion?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3AC48F0-9EA5-EC3E-4E3E-31EAFE1B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9" y="1609452"/>
            <a:ext cx="5507803" cy="363622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427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615490-F3CA-44BF-8265-D2ED08611A38}"/>
              </a:ext>
            </a:extLst>
          </p:cNvPr>
          <p:cNvSpPr txBox="1"/>
          <p:nvPr/>
        </p:nvSpPr>
        <p:spPr>
          <a:xfrm>
            <a:off x="8307977" y="312857"/>
            <a:ext cx="3605349" cy="1655483"/>
          </a:xfrm>
          <a:prstGeom prst="rect">
            <a:avLst/>
          </a:prstGeom>
        </p:spPr>
        <p:txBody>
          <a:bodyPr vert="horz" lIns="91440" tIns="45720" rIns="91440" bIns="45720" rtlCol="0" anchor="b" anchorCtr="1" compatLnSpc="1">
            <a:normAutofit lnSpcReduction="1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cap="none" spc="0" baseline="0" dirty="0">
                <a:uFillTx/>
                <a:latin typeface="+mj-lt"/>
                <a:ea typeface="+mj-ea"/>
                <a:cs typeface="+mj-cs"/>
              </a:rPr>
              <a:t>How is Compassion Defined?</a:t>
            </a:r>
          </a:p>
        </p:txBody>
      </p:sp>
      <p:pic>
        <p:nvPicPr>
          <p:cNvPr id="16" name="Picture 5" descr="People holding hands">
            <a:extLst>
              <a:ext uri="{FF2B5EF4-FFF2-40B4-BE49-F238E27FC236}">
                <a16:creationId xmlns:a16="http://schemas.microsoft.com/office/drawing/2014/main" id="{3D5CBDA7-76D7-EC8F-D612-9A0C0390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5" r="1654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D9D5E8E-1590-7784-EA16-D1E82A22FF3C}"/>
              </a:ext>
            </a:extLst>
          </p:cNvPr>
          <p:cNvSpPr txBox="1"/>
          <p:nvPr/>
        </p:nvSpPr>
        <p:spPr>
          <a:xfrm>
            <a:off x="8115300" y="2418408"/>
            <a:ext cx="3954779" cy="3540265"/>
          </a:xfrm>
          <a:prstGeom prst="rect">
            <a:avLst/>
          </a:prstGeom>
        </p:spPr>
        <p:txBody>
          <a:bodyPr vert="horz" lIns="91440" tIns="45720" rIns="91440" bIns="45720" rtlCol="0" anchorCtr="1" compatLnSpc="1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cap="none" spc="0" baseline="0" dirty="0">
                <a:uFillTx/>
              </a:rPr>
              <a:t>Compassion is identified as a </a:t>
            </a:r>
            <a:r>
              <a:rPr lang="en-US" sz="2800" b="0" i="1" u="none" strike="noStrike" cap="none" spc="0" baseline="0" dirty="0">
                <a:uFillTx/>
              </a:rPr>
              <a:t>‘inherently human quality’ </a:t>
            </a:r>
            <a:r>
              <a:rPr lang="en-US" sz="2800" b="0" i="0" u="none" strike="noStrike" cap="none" spc="0" baseline="0" dirty="0">
                <a:uFillTx/>
              </a:rPr>
              <a:t>whereby a healthcare professional seeks to understand and respond to the suffering of another human being (Sinclair </a:t>
            </a:r>
            <a:r>
              <a:rPr lang="en-US" sz="2800" b="0" i="1" u="none" strike="noStrike" cap="none" spc="0" baseline="0" dirty="0">
                <a:uFillTx/>
              </a:rPr>
              <a:t>et al., </a:t>
            </a:r>
            <a:r>
              <a:rPr lang="en-US" sz="2800" b="0" i="0" u="none" strike="noStrike" cap="none" spc="0" baseline="0" dirty="0">
                <a:uFillTx/>
              </a:rPr>
              <a:t>2016)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4378B4-9B5D-34E3-7F17-E15FDFAB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295" y="643466"/>
            <a:ext cx="740340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68681-6098-F1A4-4CED-DE7DCFC3505C}"/>
              </a:ext>
            </a:extLst>
          </p:cNvPr>
          <p:cNvSpPr txBox="1"/>
          <p:nvPr/>
        </p:nvSpPr>
        <p:spPr>
          <a:xfrm>
            <a:off x="5051121" y="6341394"/>
            <a:ext cx="24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cap="none" spc="0" baseline="0" dirty="0">
                <a:uFillTx/>
              </a:rPr>
              <a:t>(Sinclair </a:t>
            </a:r>
            <a:r>
              <a:rPr lang="en-US" sz="1800" b="0" i="1" u="none" strike="noStrike" cap="none" spc="0" baseline="0" dirty="0">
                <a:uFillTx/>
              </a:rPr>
              <a:t>et al., </a:t>
            </a:r>
            <a:r>
              <a:rPr lang="en-US" sz="1800" b="0" i="0" u="none" strike="noStrike" cap="none" spc="0" baseline="0" dirty="0">
                <a:uFillTx/>
              </a:rPr>
              <a:t>2016) </a:t>
            </a:r>
            <a:endParaRPr lang="en-GB" dirty="0"/>
          </a:p>
        </p:txBody>
      </p:sp>
      <p:sp>
        <p:nvSpPr>
          <p:cNvPr id="4" name="Title 27">
            <a:extLst>
              <a:ext uri="{FF2B5EF4-FFF2-40B4-BE49-F238E27FC236}">
                <a16:creationId xmlns:a16="http://schemas.microsoft.com/office/drawing/2014/main" id="{79111804-2DEE-E086-0F33-B68EC96C1F5B}"/>
              </a:ext>
            </a:extLst>
          </p:cNvPr>
          <p:cNvSpPr txBox="1">
            <a:spLocks/>
          </p:cNvSpPr>
          <p:nvPr/>
        </p:nvSpPr>
        <p:spPr>
          <a:xfrm>
            <a:off x="-161898" y="354775"/>
            <a:ext cx="3476488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 Model of Compassion</a:t>
            </a:r>
          </a:p>
        </p:txBody>
      </p:sp>
    </p:spTree>
    <p:extLst>
      <p:ext uri="{BB962C8B-B14F-4D97-AF65-F5344CB8AC3E}">
        <p14:creationId xmlns:p14="http://schemas.microsoft.com/office/powerpoint/2010/main" val="315312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3A99-1AD8-05C4-A02C-C884485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14"/>
            <a:ext cx="10515600" cy="655601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Evidence for Compassion in Healthcare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BE11E-9714-B43D-5ED7-6B7758AE0146}"/>
              </a:ext>
            </a:extLst>
          </p:cNvPr>
          <p:cNvSpPr txBox="1"/>
          <p:nvPr/>
        </p:nvSpPr>
        <p:spPr>
          <a:xfrm>
            <a:off x="2583712" y="6417341"/>
            <a:ext cx="7634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 err="1">
                <a:solidFill>
                  <a:srgbClr val="333333"/>
                </a:solidFill>
                <a:effectLst/>
              </a:rPr>
              <a:t>Malenfant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 et al (2022) Compassion in healthcare: an updated scoping review of the literature. 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BMC </a:t>
            </a:r>
            <a:r>
              <a:rPr lang="en-GB" sz="1200" b="0" i="1" dirty="0" err="1">
                <a:solidFill>
                  <a:srgbClr val="333333"/>
                </a:solidFill>
                <a:effectLst/>
              </a:rPr>
              <a:t>Palliat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 Care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200" b="1" i="0" dirty="0">
                <a:solidFill>
                  <a:srgbClr val="333333"/>
                </a:solidFill>
                <a:effectLst/>
              </a:rPr>
              <a:t>21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, 80. </a:t>
            </a:r>
            <a:endParaRPr lang="en-GB" sz="1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871309-A865-D42C-AD31-D0FC64B6A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4556"/>
              </p:ext>
            </p:extLst>
          </p:nvPr>
        </p:nvGraphicFramePr>
        <p:xfrm>
          <a:off x="132522" y="638275"/>
          <a:ext cx="11900452" cy="57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482">
                  <a:extLst>
                    <a:ext uri="{9D8B030D-6E8A-4147-A177-3AD203B41FA5}">
                      <a16:colId xmlns:a16="http://schemas.microsoft.com/office/drawing/2014/main" val="955107167"/>
                    </a:ext>
                  </a:extLst>
                </a:gridCol>
                <a:gridCol w="3401662">
                  <a:extLst>
                    <a:ext uri="{9D8B030D-6E8A-4147-A177-3AD203B41FA5}">
                      <a16:colId xmlns:a16="http://schemas.microsoft.com/office/drawing/2014/main" val="1733097213"/>
                    </a:ext>
                  </a:extLst>
                </a:gridCol>
                <a:gridCol w="6464308">
                  <a:extLst>
                    <a:ext uri="{9D8B030D-6E8A-4147-A177-3AD203B41FA5}">
                      <a16:colId xmlns:a16="http://schemas.microsoft.com/office/drawing/2014/main" val="2578566801"/>
                    </a:ext>
                  </a:extLst>
                </a:gridCol>
              </a:tblGrid>
              <a:tr h="678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Participants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&amp; (n=) #of papers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12812"/>
                  </a:ext>
                </a:extLst>
              </a:tr>
              <a:tr h="1294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Patients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(n =12)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Conceptualisations of compassion - reflecting on personal experiences with their HCPs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Kindness, authenticity, attentiveness, forming a relational connection, displaying presence and warmth, acceptance, understanding, listening, helping, </a:t>
                      </a:r>
                      <a:r>
                        <a:rPr lang="en-GB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communicating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effectively, being involved, and being gentle and caring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14337"/>
                  </a:ext>
                </a:extLst>
              </a:tr>
              <a:tr h="1229341">
                <a:tc>
                  <a:txBody>
                    <a:bodyPr/>
                    <a:lstStyle/>
                    <a:p>
                      <a:r>
                        <a:rPr lang="en-GB" dirty="0"/>
                        <a:t>HCPs</a:t>
                      </a:r>
                    </a:p>
                    <a:p>
                      <a:r>
                        <a:rPr lang="en-GB" dirty="0"/>
                        <a:t>(n =18)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Conceptualisations of compassion &amp; compassionate behaviours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inner desire to want to relieve one’s suffering. Response based on sensitivity to patients’ preferences.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‘Professional Compassion’ – good </a:t>
                      </a:r>
                      <a:r>
                        <a:rPr lang="en-GB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communicator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element of ‘tough love’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77320"/>
                  </a:ext>
                </a:extLst>
              </a:tr>
              <a:tr h="1081682">
                <a:tc rowSpan="2">
                  <a:txBody>
                    <a:bodyPr/>
                    <a:lstStyle/>
                    <a:p>
                      <a:r>
                        <a:rPr lang="en-GB" dirty="0"/>
                        <a:t>Patients &amp; HCP</a:t>
                      </a:r>
                    </a:p>
                    <a:p>
                      <a:r>
                        <a:rPr lang="en-GB" dirty="0"/>
                        <a:t>(n=60)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Conceptualisations of compassion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‘A predisposition’; 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of one’s personality; linked with religion &amp; spirituality. Motivated by personal experiences of suffering, having had to provide care to ill family members etc.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768178"/>
                  </a:ext>
                </a:extLst>
              </a:tr>
              <a:tr h="141016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&amp; enablers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HCP</a:t>
                      </a:r>
                      <a:r>
                        <a:rPr lang="en-GB" dirty="0"/>
                        <a:t> -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through role modelling/socialisation; time, resources, organisation aspects, presentations of patient, managerial, fragmented teams</a:t>
                      </a:r>
                    </a:p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more education needed! Experiential learning and support from managers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0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0A43-4124-B988-D034-6A2F8A47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63007"/>
            <a:ext cx="10515600" cy="936502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Patient Reported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F8EB5-5324-EF0A-1BFC-D97A403F006A}"/>
              </a:ext>
            </a:extLst>
          </p:cNvPr>
          <p:cNvSpPr txBox="1"/>
          <p:nvPr/>
        </p:nvSpPr>
        <p:spPr>
          <a:xfrm>
            <a:off x="2482112" y="6319583"/>
            <a:ext cx="7634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 err="1">
                <a:solidFill>
                  <a:srgbClr val="333333"/>
                </a:solidFill>
                <a:effectLst/>
              </a:rPr>
              <a:t>Malenfant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 et al. (2022) Compassion in healthcare: an updated scoping review of the literature. 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BMC </a:t>
            </a:r>
            <a:r>
              <a:rPr lang="en-GB" sz="1200" b="0" i="1" dirty="0" err="1">
                <a:solidFill>
                  <a:srgbClr val="333333"/>
                </a:solidFill>
                <a:effectLst/>
              </a:rPr>
              <a:t>Palliat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 Care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200" b="1" i="0" dirty="0">
                <a:solidFill>
                  <a:srgbClr val="333333"/>
                </a:solidFill>
                <a:effectLst/>
              </a:rPr>
              <a:t>21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, 80. </a:t>
            </a:r>
            <a:endParaRPr lang="en-GB" sz="1200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065CB30A-2508-7390-6DB9-BD0F49BAD63F}"/>
              </a:ext>
            </a:extLst>
          </p:cNvPr>
          <p:cNvGraphicFramePr/>
          <p:nvPr/>
        </p:nvGraphicFramePr>
        <p:xfrm>
          <a:off x="1409700" y="1701800"/>
          <a:ext cx="90551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090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49BE7BF2-FD13-5F8C-1763-F71C79FE2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30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93A99-1AD8-05C4-A02C-C884485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486402"/>
            <a:ext cx="11534503" cy="11119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cap="none" spc="0" baseline="0" dirty="0">
                <a:uFillTx/>
              </a:rPr>
              <a:t>How might compassion be experienced in the context of giving and receiving mental health care?</a:t>
            </a:r>
          </a:p>
        </p:txBody>
      </p:sp>
    </p:spTree>
    <p:extLst>
      <p:ext uri="{BB962C8B-B14F-4D97-AF65-F5344CB8AC3E}">
        <p14:creationId xmlns:p14="http://schemas.microsoft.com/office/powerpoint/2010/main" val="170239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E159C7D-842B-D294-D0EE-2C6625C39FB8}"/>
              </a:ext>
            </a:extLst>
          </p:cNvPr>
          <p:cNvSpPr txBox="1">
            <a:spLocks/>
          </p:cNvSpPr>
          <p:nvPr/>
        </p:nvSpPr>
        <p:spPr>
          <a:xfrm>
            <a:off x="259805" y="177003"/>
            <a:ext cx="11440582" cy="111391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ea typeface="+mn-ea"/>
                <a:cs typeface="+mn-cs"/>
              </a:rPr>
              <a:t>In the Context of Mental Health....Compassion is a Verb!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8B7620-B31A-A08C-1C69-74DDB48D0699}"/>
              </a:ext>
            </a:extLst>
          </p:cNvPr>
          <p:cNvGrpSpPr/>
          <p:nvPr/>
        </p:nvGrpSpPr>
        <p:grpSpPr>
          <a:xfrm>
            <a:off x="1575663" y="1643252"/>
            <a:ext cx="8819999" cy="3779674"/>
            <a:chOff x="1353962" y="2038985"/>
            <a:chExt cx="8800397" cy="3952542"/>
          </a:xfrm>
        </p:grpSpPr>
        <p:pic>
          <p:nvPicPr>
            <p:cNvPr id="3" name="Picture 11" descr="A person and person talking to each other&#10;&#10;Description automatically generated">
              <a:extLst>
                <a:ext uri="{FF2B5EF4-FFF2-40B4-BE49-F238E27FC236}">
                  <a16:creationId xmlns:a16="http://schemas.microsoft.com/office/drawing/2014/main" id="{3F6ED96E-FCC0-A40D-D909-CA49499EC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42" t="5154" r="3393"/>
            <a:stretch/>
          </p:blipFill>
          <p:spPr>
            <a:xfrm>
              <a:off x="3788230" y="2038985"/>
              <a:ext cx="3705672" cy="27830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1598A5A1-C423-764D-DF35-7E9EFEE1B273}"/>
                </a:ext>
              </a:extLst>
            </p:cNvPr>
            <p:cNvSpPr txBox="1"/>
            <p:nvPr/>
          </p:nvSpPr>
          <p:spPr>
            <a:xfrm>
              <a:off x="4766334" y="4821995"/>
              <a:ext cx="2024746" cy="38622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Human Connection</a:t>
              </a:r>
              <a:endParaRPr lang="en-GB" sz="4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8CCE57F4-97B2-9AF9-32F3-9D2696EEBF84}"/>
                </a:ext>
              </a:extLst>
            </p:cNvPr>
            <p:cNvSpPr txBox="1"/>
            <p:nvPr/>
          </p:nvSpPr>
          <p:spPr>
            <a:xfrm>
              <a:off x="7910134" y="2754146"/>
              <a:ext cx="2244225" cy="12552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Having the forethought to prevent suffering in the future</a:t>
              </a:r>
              <a:endParaRPr lang="en-GB" sz="4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DAC221E7-DF2B-9B1F-D82B-70FCD8859887}"/>
                </a:ext>
              </a:extLst>
            </p:cNvPr>
            <p:cNvSpPr txBox="1"/>
            <p:nvPr/>
          </p:nvSpPr>
          <p:spPr>
            <a:xfrm>
              <a:off x="4414682" y="5235172"/>
              <a:ext cx="2655637" cy="75635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HCP</a:t>
              </a:r>
              <a:r>
                <a:rPr lang="en-GB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-Patient </a:t>
              </a:r>
            </a:p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Therapeutic Relationship</a:t>
              </a:r>
              <a:endParaRPr lang="en-GB" sz="18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EECA8DA0-50C6-6849-C22D-297CAAF1A015}"/>
                </a:ext>
              </a:extLst>
            </p:cNvPr>
            <p:cNvSpPr txBox="1"/>
            <p:nvPr/>
          </p:nvSpPr>
          <p:spPr>
            <a:xfrm>
              <a:off x="1353962" y="2818746"/>
              <a:ext cx="2244225" cy="12552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Seeking to understand the person beyond the diagnosis</a:t>
              </a:r>
              <a:endParaRPr lang="en-GB" sz="4000" b="0" i="0" u="none" strike="noStrike" kern="1200" cap="none" spc="0" baseline="0" dirty="0">
                <a:uFillTx/>
                <a:latin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87C4E9-C918-881D-F02D-AECFB19EBCA2}"/>
              </a:ext>
            </a:extLst>
          </p:cNvPr>
          <p:cNvSpPr txBox="1"/>
          <p:nvPr/>
        </p:nvSpPr>
        <p:spPr>
          <a:xfrm>
            <a:off x="182880" y="6367881"/>
            <a:ext cx="1186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n-US" sz="1200" dirty="0">
                <a:uFill>
                  <a:solidFill>
                    <a:srgbClr val="000000"/>
                  </a:solidFill>
                </a:uFill>
                <a:latin typeface="Calibri"/>
                <a:ea typeface="Cambria" pitchFamily="18"/>
              </a:rPr>
              <a:t>Bond, C., Hui, A., Timmons, S., Wildbore, E., &amp; Sinclair, S. (2022). Discourses of compassion from the margins of health care: the perspectives and experiences of people with a mental health condition. </a:t>
            </a:r>
            <a:r>
              <a:rPr lang="en-US" sz="1200" i="1" dirty="0">
                <a:uFill>
                  <a:solidFill>
                    <a:srgbClr val="000000"/>
                  </a:solidFill>
                </a:uFill>
                <a:latin typeface="Calibri"/>
                <a:ea typeface="Cambria" pitchFamily="18"/>
              </a:rPr>
              <a:t>Journal of Mental Health</a:t>
            </a:r>
            <a:r>
              <a:rPr lang="en-US" sz="1200" dirty="0">
                <a:uFill>
                  <a:solidFill>
                    <a:srgbClr val="000000"/>
                  </a:solidFill>
                </a:uFill>
                <a:latin typeface="Calibri"/>
                <a:ea typeface="Cambria" pitchFamily="18"/>
              </a:rPr>
              <a:t>, 1-9.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E4646929-852C-ED78-C7E1-F8C86C92B879}"/>
              </a:ext>
            </a:extLst>
          </p:cNvPr>
          <p:cNvSpPr txBox="1"/>
          <p:nvPr/>
        </p:nvSpPr>
        <p:spPr>
          <a:xfrm>
            <a:off x="4885652" y="5539843"/>
            <a:ext cx="224922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512064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Prescence &amp; warmth of  the HCP</a:t>
            </a:r>
            <a:endParaRPr lang="en-GB" sz="4000" b="0" i="0" u="none" strike="noStrike" kern="1200" cap="none" spc="0" baseline="0" dirty="0"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80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51E7327BD7F42B5B297990F7890C9" ma:contentTypeVersion="11" ma:contentTypeDescription="Create a new document." ma:contentTypeScope="" ma:versionID="4861d8f68fe1cd35e34f8f3d92bf1567">
  <xsd:schema xmlns:xsd="http://www.w3.org/2001/XMLSchema" xmlns:xs="http://www.w3.org/2001/XMLSchema" xmlns:p="http://schemas.microsoft.com/office/2006/metadata/properties" xmlns:ns1="http://schemas.microsoft.com/sharepoint/v3" xmlns:ns2="17335414-664a-494f-b55c-108cc6415f91" targetNamespace="http://schemas.microsoft.com/office/2006/metadata/properties" ma:root="true" ma:fieldsID="3d800b304fa3f2476459f4d018acd483" ns1:_="" ns2:_="">
    <xsd:import namespace="http://schemas.microsoft.com/sharepoint/v3"/>
    <xsd:import namespace="17335414-664a-494f-b55c-108cc6415f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35414-664a-494f-b55c-108cc6415f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9861A-6C7E-40CC-87B5-EFCC28B11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335414-664a-494f-b55c-108cc6415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6679B5-DC71-425E-A7FF-D2CA19DFEC4C}">
  <ds:schemaRefs>
    <ds:schemaRef ds:uri="http://schemas.microsoft.com/office/2006/documentManagement/types"/>
    <ds:schemaRef ds:uri="http://schemas.microsoft.com/office/infopath/2007/PartnerControls"/>
    <ds:schemaRef ds:uri="17335414-664a-494f-b55c-108cc6415f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EA6D02-C284-4DB7-8488-5BC4959F0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981</Words>
  <Application>Microsoft Office PowerPoint</Application>
  <PresentationFormat>Widescreen</PresentationFormat>
  <Paragraphs>101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Californian FB</vt:lpstr>
      <vt:lpstr>Cambria</vt:lpstr>
      <vt:lpstr>Office Theme</vt:lpstr>
      <vt:lpstr>PowerPoint Presentation</vt:lpstr>
      <vt:lpstr>Compassion is a Core Value</vt:lpstr>
      <vt:lpstr>What is Compassion?</vt:lpstr>
      <vt:lpstr>PowerPoint Presentation</vt:lpstr>
      <vt:lpstr>PowerPoint Presentation</vt:lpstr>
      <vt:lpstr>Evidence for Compassion in Healthcare</vt:lpstr>
      <vt:lpstr>Patient Reported Outcomes</vt:lpstr>
      <vt:lpstr>How might compassion be experienced in the context of giving and receiving mental health care?</vt:lpstr>
      <vt:lpstr>PowerPoint Presentation</vt:lpstr>
      <vt:lpstr>Healthcare Work is Challenging </vt:lpstr>
      <vt:lpstr>Practice Self-Compassion (See Abdollahi et al., 2021) </vt:lpstr>
      <vt:lpstr>What’s in Your Self-Compassion Kitbag? </vt:lpstr>
      <vt:lpstr>Sheffield Hallam University  Compassionate Practice Group</vt:lpstr>
      <vt:lpstr>PowerPoint Presentation</vt:lpstr>
      <vt:lpstr>PowerPoint Presentation</vt:lpstr>
      <vt:lpstr>We have created a space where we can be vulnerable together and support one another. A space where we can reflect together and challenge the status quo. 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O'Hara, Lisa</dc:creator>
  <cp:lastModifiedBy>Gavin, Justine</cp:lastModifiedBy>
  <cp:revision>9</cp:revision>
  <dcterms:created xsi:type="dcterms:W3CDTF">2020-03-11T10:12:09Z</dcterms:created>
  <dcterms:modified xsi:type="dcterms:W3CDTF">2024-04-04T15:50:03Z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0x01010073151E7327BD7F42B5B297990F7890C9</vt:lpwstr>
  </property>
</Properties>
</file>