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3"/>
  </p:sldMasterIdLst>
  <p:notesMasterIdLst>
    <p:notesMasterId r:id="rId22"/>
  </p:notesMasterIdLst>
  <p:handoutMasterIdLst>
    <p:handoutMasterId r:id="rId23"/>
  </p:handoutMasterIdLst>
  <p:sldIdLst>
    <p:sldId id="359" r:id="rId4"/>
    <p:sldId id="723" r:id="rId5"/>
    <p:sldId id="400" r:id="rId6"/>
    <p:sldId id="260" r:id="rId7"/>
    <p:sldId id="392" r:id="rId8"/>
    <p:sldId id="264" r:id="rId9"/>
    <p:sldId id="721" r:id="rId10"/>
    <p:sldId id="401" r:id="rId11"/>
    <p:sldId id="722" r:id="rId12"/>
    <p:sldId id="267" r:id="rId13"/>
    <p:sldId id="349" r:id="rId14"/>
    <p:sldId id="268" r:id="rId15"/>
    <p:sldId id="720" r:id="rId16"/>
    <p:sldId id="716" r:id="rId17"/>
    <p:sldId id="718" r:id="rId18"/>
    <p:sldId id="695" r:id="rId19"/>
    <p:sldId id="269" r:id="rId20"/>
    <p:sldId id="715" r:id="rId2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C4430-3A4C-77FE-0F1B-77CF4ECF39DF}" name="Allan, Luke R" initials="ALR" userId="S::lra957@hallam.shu.ac.uk::772536f8-c9b9-43f1-a5fe-7b9a22da5c3b" providerId="AD"/>
  <p188:author id="{B5FD4257-7E9E-D406-08D7-7C9468990FED}" name="Bell, Holly" initials="BH" userId="S::hb3821@hallam.shu.ac.uk::a9147b6d-0e2b-445f-a8b7-ab5447d39024" providerId="AD"/>
  <p188:author id="{430C2A5C-37E0-E819-1F1C-C9506FF85CEF}" name="Newton, Georgina" initials="NG" userId="S::fdrgk@hallam.shu.ac.uk::a21a2742-dda5-40a5-b58f-36600e70936e" providerId="AD"/>
  <p188:author id="{A09A01E3-21D5-B131-31E7-B146A6A784E9}" name="Waterman, Rachel" initials="WR" userId="S::rw3154@hallam.shu.ac.uk::28be6ee6-760a-4c8b-9c82-cadc33f4b9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146"/>
    <a:srgbClr val="5B6770"/>
    <a:srgbClr val="AC145A"/>
    <a:srgbClr val="E31C79"/>
    <a:srgbClr val="D6D2C4"/>
    <a:srgbClr val="E1E2E3"/>
    <a:srgbClr val="D0D3D4"/>
    <a:srgbClr val="E5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529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>
        <p:guide orient="horz" pos="686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56344-B8CE-4870-985E-1D627FF5BA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9AF84-DDC1-4746-9AB9-FA62EDD3CF09}">
      <dgm:prSet/>
      <dgm:spPr/>
      <dgm:t>
        <a:bodyPr/>
        <a:lstStyle/>
        <a:p>
          <a:pPr algn="l"/>
          <a:r>
            <a:rPr lang="en-GB" b="1" i="0" dirty="0">
              <a:solidFill>
                <a:schemeClr val="tx1"/>
              </a:solidFill>
            </a:rPr>
            <a:t>Patients report that compassion...</a:t>
          </a:r>
          <a:endParaRPr lang="en-US" dirty="0">
            <a:solidFill>
              <a:schemeClr val="tx1"/>
            </a:solidFill>
          </a:endParaRPr>
        </a:p>
      </dgm:t>
    </dgm:pt>
    <dgm:pt modelId="{3BA952F1-070C-43FE-A76E-8C4571BE626A}" type="parTrans" cxnId="{C81B5828-14D0-4379-A0E0-5613FA9AFB44}">
      <dgm:prSet/>
      <dgm:spPr/>
      <dgm:t>
        <a:bodyPr/>
        <a:lstStyle/>
        <a:p>
          <a:endParaRPr lang="en-US"/>
        </a:p>
      </dgm:t>
    </dgm:pt>
    <dgm:pt modelId="{7D9B6BB4-EE68-4089-998F-725CF8CAE6F3}" type="sibTrans" cxnId="{C81B5828-14D0-4379-A0E0-5613FA9AFB44}">
      <dgm:prSet/>
      <dgm:spPr/>
      <dgm:t>
        <a:bodyPr/>
        <a:lstStyle/>
        <a:p>
          <a:endParaRPr lang="en-US"/>
        </a:p>
      </dgm:t>
    </dgm:pt>
    <dgm:pt modelId="{6D114019-90E1-46F1-9738-DBD69937D00A}">
      <dgm:prSet/>
      <dgm:spPr/>
      <dgm:t>
        <a:bodyPr/>
        <a:lstStyle/>
        <a:p>
          <a:pPr algn="l"/>
          <a:r>
            <a:rPr lang="en-GB" dirty="0">
              <a:solidFill>
                <a:schemeClr val="tx1"/>
              </a:solidFill>
            </a:rPr>
            <a:t>A</a:t>
          </a:r>
          <a:r>
            <a:rPr lang="en-GB" b="0" i="0" dirty="0">
              <a:solidFill>
                <a:schemeClr val="tx1"/>
              </a:solidFill>
            </a:rPr>
            <a:t>lleviates suffering</a:t>
          </a:r>
          <a:endParaRPr lang="en-US" dirty="0">
            <a:solidFill>
              <a:schemeClr val="tx1"/>
            </a:solidFill>
          </a:endParaRPr>
        </a:p>
      </dgm:t>
    </dgm:pt>
    <dgm:pt modelId="{ED422811-C451-4127-8D50-07B4ACC5BD8F}" type="parTrans" cxnId="{8C21EC1B-A9C8-435E-B052-6367BEC8303F}">
      <dgm:prSet/>
      <dgm:spPr/>
      <dgm:t>
        <a:bodyPr/>
        <a:lstStyle/>
        <a:p>
          <a:endParaRPr lang="en-US"/>
        </a:p>
      </dgm:t>
    </dgm:pt>
    <dgm:pt modelId="{F6B6997B-C46D-4C80-80F2-5901201F444F}" type="sibTrans" cxnId="{8C21EC1B-A9C8-435E-B052-6367BEC8303F}">
      <dgm:prSet/>
      <dgm:spPr/>
      <dgm:t>
        <a:bodyPr/>
        <a:lstStyle/>
        <a:p>
          <a:endParaRPr lang="en-US"/>
        </a:p>
      </dgm:t>
    </dgm:pt>
    <dgm:pt modelId="{56BDD739-FCD2-4878-89E6-ABFB8B7B4668}">
      <dgm:prSet/>
      <dgm:spPr/>
      <dgm:t>
        <a:bodyPr/>
        <a:lstStyle/>
        <a:p>
          <a:pPr algn="l"/>
          <a:r>
            <a:rPr lang="en-GB" dirty="0">
              <a:solidFill>
                <a:schemeClr val="tx1"/>
              </a:solidFill>
            </a:rPr>
            <a:t>E</a:t>
          </a:r>
          <a:r>
            <a:rPr lang="en-GB" b="0" i="0" dirty="0">
              <a:solidFill>
                <a:schemeClr val="tx1"/>
              </a:solidFill>
            </a:rPr>
            <a:t>nhances overall well-being</a:t>
          </a:r>
          <a:endParaRPr lang="en-US" dirty="0">
            <a:solidFill>
              <a:schemeClr val="tx1"/>
            </a:solidFill>
          </a:endParaRPr>
        </a:p>
      </dgm:t>
    </dgm:pt>
    <dgm:pt modelId="{0AEE3FDB-97E5-4C3E-8E72-7CAABF75BE3F}" type="parTrans" cxnId="{BCBEE1EB-6298-462B-A1FA-1C7DE7829D3A}">
      <dgm:prSet/>
      <dgm:spPr/>
      <dgm:t>
        <a:bodyPr/>
        <a:lstStyle/>
        <a:p>
          <a:endParaRPr lang="en-US"/>
        </a:p>
      </dgm:t>
    </dgm:pt>
    <dgm:pt modelId="{0015A3D6-5599-4FAA-A342-50F197CE585B}" type="sibTrans" cxnId="{BCBEE1EB-6298-462B-A1FA-1C7DE7829D3A}">
      <dgm:prSet/>
      <dgm:spPr/>
      <dgm:t>
        <a:bodyPr/>
        <a:lstStyle/>
        <a:p>
          <a:endParaRPr lang="en-US"/>
        </a:p>
      </dgm:t>
    </dgm:pt>
    <dgm:pt modelId="{ECB6A1B9-6C73-4983-BEC8-33A3CF50AE17}">
      <dgm:prSet/>
      <dgm:spPr/>
      <dgm:t>
        <a:bodyPr/>
        <a:lstStyle/>
        <a:p>
          <a:pPr algn="l"/>
          <a:r>
            <a:rPr lang="en-GB" dirty="0">
              <a:solidFill>
                <a:schemeClr val="tx1"/>
              </a:solidFill>
            </a:rPr>
            <a:t>Improves perceived </a:t>
          </a:r>
          <a:r>
            <a:rPr lang="en-GB" b="0" i="0" dirty="0">
              <a:solidFill>
                <a:schemeClr val="tx1"/>
              </a:solidFill>
            </a:rPr>
            <a:t>quality of care received from HCPs </a:t>
          </a:r>
          <a:endParaRPr lang="en-US" dirty="0">
            <a:solidFill>
              <a:schemeClr val="tx1"/>
            </a:solidFill>
          </a:endParaRPr>
        </a:p>
      </dgm:t>
    </dgm:pt>
    <dgm:pt modelId="{CEC6845E-9CBE-4D52-9A85-C2141C14BE71}" type="parTrans" cxnId="{EEAE879B-8224-424E-936C-9657E5112B0E}">
      <dgm:prSet/>
      <dgm:spPr/>
      <dgm:t>
        <a:bodyPr/>
        <a:lstStyle/>
        <a:p>
          <a:endParaRPr lang="en-US"/>
        </a:p>
      </dgm:t>
    </dgm:pt>
    <dgm:pt modelId="{000BA6F1-3231-4720-9DEA-95C0EA3C5E9A}" type="sibTrans" cxnId="{EEAE879B-8224-424E-936C-9657E5112B0E}">
      <dgm:prSet/>
      <dgm:spPr/>
      <dgm:t>
        <a:bodyPr/>
        <a:lstStyle/>
        <a:p>
          <a:endParaRPr lang="en-US"/>
        </a:p>
      </dgm:t>
    </dgm:pt>
    <dgm:pt modelId="{D8F21E65-2D42-4007-8462-2D5705439F00}">
      <dgm:prSet/>
      <dgm:spPr/>
      <dgm:t>
        <a:bodyPr/>
        <a:lstStyle/>
        <a:p>
          <a:pPr algn="l"/>
          <a:r>
            <a:rPr lang="en-GB" dirty="0">
              <a:solidFill>
                <a:schemeClr val="tx1"/>
              </a:solidFill>
            </a:rPr>
            <a:t>A</a:t>
          </a:r>
          <a:r>
            <a:rPr lang="en-GB" b="0" i="0" dirty="0">
              <a:solidFill>
                <a:schemeClr val="tx1"/>
              </a:solidFill>
            </a:rPr>
            <a:t>llays distress</a:t>
          </a:r>
          <a:endParaRPr lang="en-US" dirty="0">
            <a:solidFill>
              <a:schemeClr val="tx1"/>
            </a:solidFill>
          </a:endParaRPr>
        </a:p>
      </dgm:t>
    </dgm:pt>
    <dgm:pt modelId="{59B95723-C88F-4E15-AB3C-1FB9E4493D99}" type="parTrans" cxnId="{7349451A-0BB5-4866-9E01-3A485DC33749}">
      <dgm:prSet/>
      <dgm:spPr/>
      <dgm:t>
        <a:bodyPr/>
        <a:lstStyle/>
        <a:p>
          <a:endParaRPr lang="en-US"/>
        </a:p>
      </dgm:t>
    </dgm:pt>
    <dgm:pt modelId="{FFA402B2-BCC3-4E73-ABAB-2FB61971EB73}" type="sibTrans" cxnId="{7349451A-0BB5-4866-9E01-3A485DC33749}">
      <dgm:prSet/>
      <dgm:spPr/>
      <dgm:t>
        <a:bodyPr/>
        <a:lstStyle/>
        <a:p>
          <a:endParaRPr lang="en-US"/>
        </a:p>
      </dgm:t>
    </dgm:pt>
    <dgm:pt modelId="{2DF3FAA3-92C3-46EB-94A2-F378B897740A}">
      <dgm:prSet/>
      <dgm:spPr/>
      <dgm:t>
        <a:bodyPr/>
        <a:lstStyle/>
        <a:p>
          <a:pPr algn="l"/>
          <a:r>
            <a:rPr lang="en-GB" dirty="0">
              <a:solidFill>
                <a:schemeClr val="tx1"/>
              </a:solidFill>
            </a:rPr>
            <a:t>E</a:t>
          </a:r>
          <a:r>
            <a:rPr lang="en-GB" b="0" i="0" dirty="0">
              <a:solidFill>
                <a:schemeClr val="tx1"/>
              </a:solidFill>
            </a:rPr>
            <a:t>nhances the relationship with their HCPs</a:t>
          </a:r>
          <a:endParaRPr lang="en-US" dirty="0">
            <a:solidFill>
              <a:schemeClr val="tx1"/>
            </a:solidFill>
          </a:endParaRPr>
        </a:p>
      </dgm:t>
    </dgm:pt>
    <dgm:pt modelId="{05E7CDEC-DDF9-4946-8D05-425FF8F58D39}" type="parTrans" cxnId="{D23F4F49-9FD3-481B-AB41-5B223C6822CC}">
      <dgm:prSet/>
      <dgm:spPr/>
      <dgm:t>
        <a:bodyPr/>
        <a:lstStyle/>
        <a:p>
          <a:endParaRPr lang="en-US"/>
        </a:p>
      </dgm:t>
    </dgm:pt>
    <dgm:pt modelId="{53F79A29-37EF-4154-A2A6-285AB198F0B0}" type="sibTrans" cxnId="{D23F4F49-9FD3-481B-AB41-5B223C6822CC}">
      <dgm:prSet/>
      <dgm:spPr/>
      <dgm:t>
        <a:bodyPr/>
        <a:lstStyle/>
        <a:p>
          <a:endParaRPr lang="en-US"/>
        </a:p>
      </dgm:t>
    </dgm:pt>
    <dgm:pt modelId="{1AD2FD60-5F14-4746-B966-24F4D835B4B9}" type="pres">
      <dgm:prSet presAssocID="{20556344-B8CE-4870-985E-1D627FF5BA6D}" presName="diagram" presStyleCnt="0">
        <dgm:presLayoutVars>
          <dgm:dir/>
          <dgm:resizeHandles val="exact"/>
        </dgm:presLayoutVars>
      </dgm:prSet>
      <dgm:spPr/>
    </dgm:pt>
    <dgm:pt modelId="{30A9DA2C-9230-45DB-AB16-974CAF704A50}" type="pres">
      <dgm:prSet presAssocID="{0699AF84-DDC1-4746-9AB9-FA62EDD3CF09}" presName="node" presStyleLbl="node1" presStyleIdx="0" presStyleCnt="1">
        <dgm:presLayoutVars>
          <dgm:bulletEnabled val="1"/>
        </dgm:presLayoutVars>
      </dgm:prSet>
      <dgm:spPr/>
    </dgm:pt>
  </dgm:ptLst>
  <dgm:cxnLst>
    <dgm:cxn modelId="{7349451A-0BB5-4866-9E01-3A485DC33749}" srcId="{0699AF84-DDC1-4746-9AB9-FA62EDD3CF09}" destId="{D8F21E65-2D42-4007-8462-2D5705439F00}" srcOrd="3" destOrd="0" parTransId="{59B95723-C88F-4E15-AB3C-1FB9E4493D99}" sibTransId="{FFA402B2-BCC3-4E73-ABAB-2FB61971EB73}"/>
    <dgm:cxn modelId="{8C21EC1B-A9C8-435E-B052-6367BEC8303F}" srcId="{0699AF84-DDC1-4746-9AB9-FA62EDD3CF09}" destId="{6D114019-90E1-46F1-9738-DBD69937D00A}" srcOrd="0" destOrd="0" parTransId="{ED422811-C451-4127-8D50-07B4ACC5BD8F}" sibTransId="{F6B6997B-C46D-4C80-80F2-5901201F444F}"/>
    <dgm:cxn modelId="{88E56F1C-8551-4FB9-AA0A-7668D4E26769}" type="presOf" srcId="{2DF3FAA3-92C3-46EB-94A2-F378B897740A}" destId="{30A9DA2C-9230-45DB-AB16-974CAF704A50}" srcOrd="0" destOrd="5" presId="urn:microsoft.com/office/officeart/2005/8/layout/default"/>
    <dgm:cxn modelId="{C81B5828-14D0-4379-A0E0-5613FA9AFB44}" srcId="{20556344-B8CE-4870-985E-1D627FF5BA6D}" destId="{0699AF84-DDC1-4746-9AB9-FA62EDD3CF09}" srcOrd="0" destOrd="0" parTransId="{3BA952F1-070C-43FE-A76E-8C4571BE626A}" sibTransId="{7D9B6BB4-EE68-4089-998F-725CF8CAE6F3}"/>
    <dgm:cxn modelId="{F574463B-A5A7-4CA6-B050-CE9D0309A587}" type="presOf" srcId="{D8F21E65-2D42-4007-8462-2D5705439F00}" destId="{30A9DA2C-9230-45DB-AB16-974CAF704A50}" srcOrd="0" destOrd="4" presId="urn:microsoft.com/office/officeart/2005/8/layout/default"/>
    <dgm:cxn modelId="{1083095D-07CC-4875-841B-5871EB93EA2F}" type="presOf" srcId="{56BDD739-FCD2-4878-89E6-ABFB8B7B4668}" destId="{30A9DA2C-9230-45DB-AB16-974CAF704A50}" srcOrd="0" destOrd="2" presId="urn:microsoft.com/office/officeart/2005/8/layout/default"/>
    <dgm:cxn modelId="{D23F4F49-9FD3-481B-AB41-5B223C6822CC}" srcId="{0699AF84-DDC1-4746-9AB9-FA62EDD3CF09}" destId="{2DF3FAA3-92C3-46EB-94A2-F378B897740A}" srcOrd="4" destOrd="0" parTransId="{05E7CDEC-DDF9-4946-8D05-425FF8F58D39}" sibTransId="{53F79A29-37EF-4154-A2A6-285AB198F0B0}"/>
    <dgm:cxn modelId="{60EC4A50-81E2-41D0-9D8D-7ED068353462}" type="presOf" srcId="{ECB6A1B9-6C73-4983-BEC8-33A3CF50AE17}" destId="{30A9DA2C-9230-45DB-AB16-974CAF704A50}" srcOrd="0" destOrd="3" presId="urn:microsoft.com/office/officeart/2005/8/layout/default"/>
    <dgm:cxn modelId="{3DCA3676-F1AC-4358-B1C6-338AA1407EA8}" type="presOf" srcId="{6D114019-90E1-46F1-9738-DBD69937D00A}" destId="{30A9DA2C-9230-45DB-AB16-974CAF704A50}" srcOrd="0" destOrd="1" presId="urn:microsoft.com/office/officeart/2005/8/layout/default"/>
    <dgm:cxn modelId="{F4396A91-0088-444F-9457-9727F9D98F6C}" type="presOf" srcId="{20556344-B8CE-4870-985E-1D627FF5BA6D}" destId="{1AD2FD60-5F14-4746-B966-24F4D835B4B9}" srcOrd="0" destOrd="0" presId="urn:microsoft.com/office/officeart/2005/8/layout/default"/>
    <dgm:cxn modelId="{EEAE879B-8224-424E-936C-9657E5112B0E}" srcId="{0699AF84-DDC1-4746-9AB9-FA62EDD3CF09}" destId="{ECB6A1B9-6C73-4983-BEC8-33A3CF50AE17}" srcOrd="2" destOrd="0" parTransId="{CEC6845E-9CBE-4D52-9A85-C2141C14BE71}" sibTransId="{000BA6F1-3231-4720-9DEA-95C0EA3C5E9A}"/>
    <dgm:cxn modelId="{8216A8E5-F9F2-41E5-BC06-AE5E2B06DA86}" type="presOf" srcId="{0699AF84-DDC1-4746-9AB9-FA62EDD3CF09}" destId="{30A9DA2C-9230-45DB-AB16-974CAF704A50}" srcOrd="0" destOrd="0" presId="urn:microsoft.com/office/officeart/2005/8/layout/default"/>
    <dgm:cxn modelId="{BCBEE1EB-6298-462B-A1FA-1C7DE7829D3A}" srcId="{0699AF84-DDC1-4746-9AB9-FA62EDD3CF09}" destId="{56BDD739-FCD2-4878-89E6-ABFB8B7B4668}" srcOrd="1" destOrd="0" parTransId="{0AEE3FDB-97E5-4C3E-8E72-7CAABF75BE3F}" sibTransId="{0015A3D6-5599-4FAA-A342-50F197CE585B}"/>
    <dgm:cxn modelId="{F2CAB9D3-6FB3-4288-AA23-3841A7F39151}" type="presParOf" srcId="{1AD2FD60-5F14-4746-B966-24F4D835B4B9}" destId="{30A9DA2C-9230-45DB-AB16-974CAF704A5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62C10-DBC0-4103-8BE3-188F88EBBD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020692-79B8-404C-9129-DFE944811F1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1. Capacity to tolerate the suffering of other (vicarious trauma from caring)</a:t>
          </a:r>
          <a:endParaRPr lang="en-US" dirty="0"/>
        </a:p>
      </dgm:t>
    </dgm:pt>
    <dgm:pt modelId="{C79F3268-FD95-4F3A-9E5C-A3C8D38804E1}" type="parTrans" cxnId="{D1567339-FACC-42D2-A69E-AD666026D383}">
      <dgm:prSet/>
      <dgm:spPr/>
      <dgm:t>
        <a:bodyPr/>
        <a:lstStyle/>
        <a:p>
          <a:endParaRPr lang="en-US"/>
        </a:p>
      </dgm:t>
    </dgm:pt>
    <dgm:pt modelId="{F8939B18-CA49-4327-B9B2-F5BBDBFD9685}" type="sibTrans" cxnId="{D1567339-FACC-42D2-A69E-AD666026D383}">
      <dgm:prSet/>
      <dgm:spPr/>
      <dgm:t>
        <a:bodyPr/>
        <a:lstStyle/>
        <a:p>
          <a:endParaRPr lang="en-US"/>
        </a:p>
      </dgm:t>
    </dgm:pt>
    <dgm:pt modelId="{DE7742FF-76B3-44C7-BC41-98B80313C88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2. Reduced resources </a:t>
          </a:r>
          <a:r>
            <a:rPr lang="en-GB" i="1" dirty="0"/>
            <a:t>and</a:t>
          </a:r>
          <a:r>
            <a:rPr lang="en-GB" dirty="0"/>
            <a:t> austerity measures</a:t>
          </a:r>
          <a:endParaRPr lang="en-US" dirty="0"/>
        </a:p>
      </dgm:t>
    </dgm:pt>
    <dgm:pt modelId="{9EB9005C-F25D-4FC6-B77C-FE609401E2BF}" type="parTrans" cxnId="{52659E09-A2CB-4B09-A6F3-9AB4103FF14F}">
      <dgm:prSet/>
      <dgm:spPr/>
      <dgm:t>
        <a:bodyPr/>
        <a:lstStyle/>
        <a:p>
          <a:endParaRPr lang="en-US"/>
        </a:p>
      </dgm:t>
    </dgm:pt>
    <dgm:pt modelId="{4792CDC6-80B0-4295-97D3-95E09BC97A03}" type="sibTrans" cxnId="{52659E09-A2CB-4B09-A6F3-9AB4103FF14F}">
      <dgm:prSet/>
      <dgm:spPr/>
      <dgm:t>
        <a:bodyPr/>
        <a:lstStyle/>
        <a:p>
          <a:endParaRPr lang="en-US"/>
        </a:p>
      </dgm:t>
    </dgm:pt>
    <dgm:pt modelId="{8EAC03C5-CBC7-482A-A520-233BCEB740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3.  Increasing demands </a:t>
          </a:r>
          <a:r>
            <a:rPr lang="en-GB" i="1" dirty="0"/>
            <a:t>and</a:t>
          </a:r>
          <a:r>
            <a:rPr lang="en-GB" dirty="0"/>
            <a:t> demand for healthcare</a:t>
          </a:r>
          <a:endParaRPr lang="en-US" dirty="0"/>
        </a:p>
      </dgm:t>
    </dgm:pt>
    <dgm:pt modelId="{73DFF1A4-FF34-428B-ABA8-2FC4F9E11926}" type="parTrans" cxnId="{0A2E4BFA-438B-40A5-9EF3-4EF4E8FAEB09}">
      <dgm:prSet/>
      <dgm:spPr/>
      <dgm:t>
        <a:bodyPr/>
        <a:lstStyle/>
        <a:p>
          <a:endParaRPr lang="en-US"/>
        </a:p>
      </dgm:t>
    </dgm:pt>
    <dgm:pt modelId="{C8822633-1CC0-4C64-A92E-FC22168BABF6}" type="sibTrans" cxnId="{0A2E4BFA-438B-40A5-9EF3-4EF4E8FAEB09}">
      <dgm:prSet/>
      <dgm:spPr/>
      <dgm:t>
        <a:bodyPr/>
        <a:lstStyle/>
        <a:p>
          <a:endParaRPr lang="en-US"/>
        </a:p>
      </dgm:t>
    </dgm:pt>
    <dgm:pt modelId="{A6E30153-C604-49FA-A39E-E1F482769704}" type="pres">
      <dgm:prSet presAssocID="{83F62C10-DBC0-4103-8BE3-188F88EBBDAB}" presName="root" presStyleCnt="0">
        <dgm:presLayoutVars>
          <dgm:dir/>
          <dgm:resizeHandles val="exact"/>
        </dgm:presLayoutVars>
      </dgm:prSet>
      <dgm:spPr/>
    </dgm:pt>
    <dgm:pt modelId="{AC7E1B88-4C0D-459A-81D2-996AEB81C19E}" type="pres">
      <dgm:prSet presAssocID="{DB020692-79B8-404C-9129-DFE944811F18}" presName="compNode" presStyleCnt="0"/>
      <dgm:spPr/>
    </dgm:pt>
    <dgm:pt modelId="{027A8374-E06A-41CD-9EEF-CB106A38A3D0}" type="pres">
      <dgm:prSet presAssocID="{DB020692-79B8-404C-9129-DFE944811F18}" presName="bgRect" presStyleLbl="bgShp" presStyleIdx="0" presStyleCnt="3"/>
      <dgm:spPr/>
    </dgm:pt>
    <dgm:pt modelId="{AC3E009E-79DC-4206-A156-5CF65E2FAA09}" type="pres">
      <dgm:prSet presAssocID="{DB020692-79B8-404C-9129-DFE944811F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8F8A8381-4B3C-4728-9125-7D9018475AC0}" type="pres">
      <dgm:prSet presAssocID="{DB020692-79B8-404C-9129-DFE944811F18}" presName="spaceRect" presStyleCnt="0"/>
      <dgm:spPr/>
    </dgm:pt>
    <dgm:pt modelId="{83134B4F-1934-4303-99FD-71B0E139421C}" type="pres">
      <dgm:prSet presAssocID="{DB020692-79B8-404C-9129-DFE944811F18}" presName="parTx" presStyleLbl="revTx" presStyleIdx="0" presStyleCnt="3">
        <dgm:presLayoutVars>
          <dgm:chMax val="0"/>
          <dgm:chPref val="0"/>
        </dgm:presLayoutVars>
      </dgm:prSet>
      <dgm:spPr/>
    </dgm:pt>
    <dgm:pt modelId="{9B1F54EE-971C-442F-B038-675C180B258F}" type="pres">
      <dgm:prSet presAssocID="{F8939B18-CA49-4327-B9B2-F5BBDBFD9685}" presName="sibTrans" presStyleCnt="0"/>
      <dgm:spPr/>
    </dgm:pt>
    <dgm:pt modelId="{B7EC5DA4-7E82-492C-B72B-45A5DF933697}" type="pres">
      <dgm:prSet presAssocID="{DE7742FF-76B3-44C7-BC41-98B80313C887}" presName="compNode" presStyleCnt="0"/>
      <dgm:spPr/>
    </dgm:pt>
    <dgm:pt modelId="{2A8F961D-C844-4C09-BED3-625A2FC1A481}" type="pres">
      <dgm:prSet presAssocID="{DE7742FF-76B3-44C7-BC41-98B80313C887}" presName="bgRect" presStyleLbl="bgShp" presStyleIdx="1" presStyleCnt="3"/>
      <dgm:spPr/>
    </dgm:pt>
    <dgm:pt modelId="{E3D7324E-BF45-4EA6-9EB4-2F440D1FC819}" type="pres">
      <dgm:prSet presAssocID="{DE7742FF-76B3-44C7-BC41-98B80313C8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C9E27D-0DAC-4447-A9CB-EF9F466E0B8A}" type="pres">
      <dgm:prSet presAssocID="{DE7742FF-76B3-44C7-BC41-98B80313C887}" presName="spaceRect" presStyleCnt="0"/>
      <dgm:spPr/>
    </dgm:pt>
    <dgm:pt modelId="{B396DEB7-063B-4795-9796-6568AA51A4C7}" type="pres">
      <dgm:prSet presAssocID="{DE7742FF-76B3-44C7-BC41-98B80313C887}" presName="parTx" presStyleLbl="revTx" presStyleIdx="1" presStyleCnt="3">
        <dgm:presLayoutVars>
          <dgm:chMax val="0"/>
          <dgm:chPref val="0"/>
        </dgm:presLayoutVars>
      </dgm:prSet>
      <dgm:spPr/>
    </dgm:pt>
    <dgm:pt modelId="{1A6AD79F-227D-411F-B5A7-C5F3935D3988}" type="pres">
      <dgm:prSet presAssocID="{4792CDC6-80B0-4295-97D3-95E09BC97A03}" presName="sibTrans" presStyleCnt="0"/>
      <dgm:spPr/>
    </dgm:pt>
    <dgm:pt modelId="{E728466C-9D38-4CC9-B7E1-9A14E26E9A0F}" type="pres">
      <dgm:prSet presAssocID="{8EAC03C5-CBC7-482A-A520-233BCEB740FF}" presName="compNode" presStyleCnt="0"/>
      <dgm:spPr/>
    </dgm:pt>
    <dgm:pt modelId="{4F7C8759-5161-4ACE-B7B5-D107F25CB17E}" type="pres">
      <dgm:prSet presAssocID="{8EAC03C5-CBC7-482A-A520-233BCEB740FF}" presName="bgRect" presStyleLbl="bgShp" presStyleIdx="2" presStyleCnt="3"/>
      <dgm:spPr/>
    </dgm:pt>
    <dgm:pt modelId="{73F5FB0B-7BDD-4F90-AC4F-D6D2A9D273D0}" type="pres">
      <dgm:prSet presAssocID="{8EAC03C5-CBC7-482A-A520-233BCEB740F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0940846-3642-47B7-A484-ECCD415E7EA7}" type="pres">
      <dgm:prSet presAssocID="{8EAC03C5-CBC7-482A-A520-233BCEB740FF}" presName="spaceRect" presStyleCnt="0"/>
      <dgm:spPr/>
    </dgm:pt>
    <dgm:pt modelId="{76A254D5-7767-4375-B0B2-A89A283C4E3C}" type="pres">
      <dgm:prSet presAssocID="{8EAC03C5-CBC7-482A-A520-233BCEB740F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2659E09-A2CB-4B09-A6F3-9AB4103FF14F}" srcId="{83F62C10-DBC0-4103-8BE3-188F88EBBDAB}" destId="{DE7742FF-76B3-44C7-BC41-98B80313C887}" srcOrd="1" destOrd="0" parTransId="{9EB9005C-F25D-4FC6-B77C-FE609401E2BF}" sibTransId="{4792CDC6-80B0-4295-97D3-95E09BC97A03}"/>
    <dgm:cxn modelId="{D1567339-FACC-42D2-A69E-AD666026D383}" srcId="{83F62C10-DBC0-4103-8BE3-188F88EBBDAB}" destId="{DB020692-79B8-404C-9129-DFE944811F18}" srcOrd="0" destOrd="0" parTransId="{C79F3268-FD95-4F3A-9E5C-A3C8D38804E1}" sibTransId="{F8939B18-CA49-4327-B9B2-F5BBDBFD9685}"/>
    <dgm:cxn modelId="{812B9288-01F9-46DB-A8F7-767986BA7348}" type="presOf" srcId="{83F62C10-DBC0-4103-8BE3-188F88EBBDAB}" destId="{A6E30153-C604-49FA-A39E-E1F482769704}" srcOrd="0" destOrd="0" presId="urn:microsoft.com/office/officeart/2018/2/layout/IconVerticalSolidList"/>
    <dgm:cxn modelId="{E8EA6F89-E4D4-4C77-977A-7C36796F0C79}" type="presOf" srcId="{DE7742FF-76B3-44C7-BC41-98B80313C887}" destId="{B396DEB7-063B-4795-9796-6568AA51A4C7}" srcOrd="0" destOrd="0" presId="urn:microsoft.com/office/officeart/2018/2/layout/IconVerticalSolidList"/>
    <dgm:cxn modelId="{8F2343BE-C474-4E87-9DF6-8D2D838E6C7F}" type="presOf" srcId="{DB020692-79B8-404C-9129-DFE944811F18}" destId="{83134B4F-1934-4303-99FD-71B0E139421C}" srcOrd="0" destOrd="0" presId="urn:microsoft.com/office/officeart/2018/2/layout/IconVerticalSolidList"/>
    <dgm:cxn modelId="{76C164D5-9F9A-4471-A568-107AA4F4C71D}" type="presOf" srcId="{8EAC03C5-CBC7-482A-A520-233BCEB740FF}" destId="{76A254D5-7767-4375-B0B2-A89A283C4E3C}" srcOrd="0" destOrd="0" presId="urn:microsoft.com/office/officeart/2018/2/layout/IconVerticalSolidList"/>
    <dgm:cxn modelId="{0A2E4BFA-438B-40A5-9EF3-4EF4E8FAEB09}" srcId="{83F62C10-DBC0-4103-8BE3-188F88EBBDAB}" destId="{8EAC03C5-CBC7-482A-A520-233BCEB740FF}" srcOrd="2" destOrd="0" parTransId="{73DFF1A4-FF34-428B-ABA8-2FC4F9E11926}" sibTransId="{C8822633-1CC0-4C64-A92E-FC22168BABF6}"/>
    <dgm:cxn modelId="{F83E4558-09E9-4442-9D51-728A8E90AAE6}" type="presParOf" srcId="{A6E30153-C604-49FA-A39E-E1F482769704}" destId="{AC7E1B88-4C0D-459A-81D2-996AEB81C19E}" srcOrd="0" destOrd="0" presId="urn:microsoft.com/office/officeart/2018/2/layout/IconVerticalSolidList"/>
    <dgm:cxn modelId="{5DAD8EAE-949B-4030-B4B4-E7DA3D127546}" type="presParOf" srcId="{AC7E1B88-4C0D-459A-81D2-996AEB81C19E}" destId="{027A8374-E06A-41CD-9EEF-CB106A38A3D0}" srcOrd="0" destOrd="0" presId="urn:microsoft.com/office/officeart/2018/2/layout/IconVerticalSolidList"/>
    <dgm:cxn modelId="{7C8968B5-0B9A-4512-BBE1-27408D9E8271}" type="presParOf" srcId="{AC7E1B88-4C0D-459A-81D2-996AEB81C19E}" destId="{AC3E009E-79DC-4206-A156-5CF65E2FAA09}" srcOrd="1" destOrd="0" presId="urn:microsoft.com/office/officeart/2018/2/layout/IconVerticalSolidList"/>
    <dgm:cxn modelId="{7C6CB7D2-3BFF-45C1-88F3-93C12CE17D80}" type="presParOf" srcId="{AC7E1B88-4C0D-459A-81D2-996AEB81C19E}" destId="{8F8A8381-4B3C-4728-9125-7D9018475AC0}" srcOrd="2" destOrd="0" presId="urn:microsoft.com/office/officeart/2018/2/layout/IconVerticalSolidList"/>
    <dgm:cxn modelId="{F52F78FA-7723-492E-B75D-E805D7518204}" type="presParOf" srcId="{AC7E1B88-4C0D-459A-81D2-996AEB81C19E}" destId="{83134B4F-1934-4303-99FD-71B0E139421C}" srcOrd="3" destOrd="0" presId="urn:microsoft.com/office/officeart/2018/2/layout/IconVerticalSolidList"/>
    <dgm:cxn modelId="{9DAF5D57-3B93-48C1-97FE-FDE570E01487}" type="presParOf" srcId="{A6E30153-C604-49FA-A39E-E1F482769704}" destId="{9B1F54EE-971C-442F-B038-675C180B258F}" srcOrd="1" destOrd="0" presId="urn:microsoft.com/office/officeart/2018/2/layout/IconVerticalSolidList"/>
    <dgm:cxn modelId="{FB8C0054-7084-49C7-91C8-3E182EB672C9}" type="presParOf" srcId="{A6E30153-C604-49FA-A39E-E1F482769704}" destId="{B7EC5DA4-7E82-492C-B72B-45A5DF933697}" srcOrd="2" destOrd="0" presId="urn:microsoft.com/office/officeart/2018/2/layout/IconVerticalSolidList"/>
    <dgm:cxn modelId="{01A17C5A-04D7-4C0C-99D4-42F0A98E77DE}" type="presParOf" srcId="{B7EC5DA4-7E82-492C-B72B-45A5DF933697}" destId="{2A8F961D-C844-4C09-BED3-625A2FC1A481}" srcOrd="0" destOrd="0" presId="urn:microsoft.com/office/officeart/2018/2/layout/IconVerticalSolidList"/>
    <dgm:cxn modelId="{132B8CC9-204E-4D4F-A9A5-B5D3631C908A}" type="presParOf" srcId="{B7EC5DA4-7E82-492C-B72B-45A5DF933697}" destId="{E3D7324E-BF45-4EA6-9EB4-2F440D1FC819}" srcOrd="1" destOrd="0" presId="urn:microsoft.com/office/officeart/2018/2/layout/IconVerticalSolidList"/>
    <dgm:cxn modelId="{F368F441-5A8B-4618-880E-75D8445BA465}" type="presParOf" srcId="{B7EC5DA4-7E82-492C-B72B-45A5DF933697}" destId="{3DC9E27D-0DAC-4447-A9CB-EF9F466E0B8A}" srcOrd="2" destOrd="0" presId="urn:microsoft.com/office/officeart/2018/2/layout/IconVerticalSolidList"/>
    <dgm:cxn modelId="{5FDF5FBF-905E-49D4-8FC1-B1FF456CB27D}" type="presParOf" srcId="{B7EC5DA4-7E82-492C-B72B-45A5DF933697}" destId="{B396DEB7-063B-4795-9796-6568AA51A4C7}" srcOrd="3" destOrd="0" presId="urn:microsoft.com/office/officeart/2018/2/layout/IconVerticalSolidList"/>
    <dgm:cxn modelId="{A0468E3C-B34B-4450-96C9-7B9176266D58}" type="presParOf" srcId="{A6E30153-C604-49FA-A39E-E1F482769704}" destId="{1A6AD79F-227D-411F-B5A7-C5F3935D3988}" srcOrd="3" destOrd="0" presId="urn:microsoft.com/office/officeart/2018/2/layout/IconVerticalSolidList"/>
    <dgm:cxn modelId="{0E49A1E0-4985-4CF6-B224-F7AB4AA4D46C}" type="presParOf" srcId="{A6E30153-C604-49FA-A39E-E1F482769704}" destId="{E728466C-9D38-4CC9-B7E1-9A14E26E9A0F}" srcOrd="4" destOrd="0" presId="urn:microsoft.com/office/officeart/2018/2/layout/IconVerticalSolidList"/>
    <dgm:cxn modelId="{A59895DD-97DE-408A-BBC6-CC311623E037}" type="presParOf" srcId="{E728466C-9D38-4CC9-B7E1-9A14E26E9A0F}" destId="{4F7C8759-5161-4ACE-B7B5-D107F25CB17E}" srcOrd="0" destOrd="0" presId="urn:microsoft.com/office/officeart/2018/2/layout/IconVerticalSolidList"/>
    <dgm:cxn modelId="{9AEA1FB2-91C5-4A3B-819B-1510FCB45799}" type="presParOf" srcId="{E728466C-9D38-4CC9-B7E1-9A14E26E9A0F}" destId="{73F5FB0B-7BDD-4F90-AC4F-D6D2A9D273D0}" srcOrd="1" destOrd="0" presId="urn:microsoft.com/office/officeart/2018/2/layout/IconVerticalSolidList"/>
    <dgm:cxn modelId="{D84A9F8F-45C7-416D-88AC-8B98BE719530}" type="presParOf" srcId="{E728466C-9D38-4CC9-B7E1-9A14E26E9A0F}" destId="{C0940846-3642-47B7-A484-ECCD415E7EA7}" srcOrd="2" destOrd="0" presId="urn:microsoft.com/office/officeart/2018/2/layout/IconVerticalSolidList"/>
    <dgm:cxn modelId="{4529FB2B-A52F-46A2-8452-07F5FBEE64EA}" type="presParOf" srcId="{E728466C-9D38-4CC9-B7E1-9A14E26E9A0F}" destId="{76A254D5-7767-4375-B0B2-A89A283C4E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9DA2C-9230-45DB-AB16-974CAF704A50}">
      <dsp:nvSpPr>
        <dsp:cNvPr id="0" name=""/>
        <dsp:cNvSpPr/>
      </dsp:nvSpPr>
      <dsp:spPr>
        <a:xfrm>
          <a:off x="1171680" y="2414"/>
          <a:ext cx="6711739" cy="402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i="0" kern="1200" dirty="0">
              <a:solidFill>
                <a:schemeClr val="tx1"/>
              </a:solidFill>
            </a:rPr>
            <a:t>Patients report that compassion...</a:t>
          </a:r>
          <a:endParaRPr lang="en-US" sz="35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tx1"/>
              </a:solidFill>
            </a:rPr>
            <a:t>A</a:t>
          </a:r>
          <a:r>
            <a:rPr lang="en-GB" sz="2700" b="0" i="0" kern="1200" dirty="0">
              <a:solidFill>
                <a:schemeClr val="tx1"/>
              </a:solidFill>
            </a:rPr>
            <a:t>lleviates suffering</a:t>
          </a:r>
          <a:endParaRPr lang="en-U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tx1"/>
              </a:solidFill>
            </a:rPr>
            <a:t>E</a:t>
          </a:r>
          <a:r>
            <a:rPr lang="en-GB" sz="2700" b="0" i="0" kern="1200" dirty="0">
              <a:solidFill>
                <a:schemeClr val="tx1"/>
              </a:solidFill>
            </a:rPr>
            <a:t>nhances overall well-being</a:t>
          </a:r>
          <a:endParaRPr lang="en-U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tx1"/>
              </a:solidFill>
            </a:rPr>
            <a:t>Improves perceived </a:t>
          </a:r>
          <a:r>
            <a:rPr lang="en-GB" sz="2700" b="0" i="0" kern="1200" dirty="0">
              <a:solidFill>
                <a:schemeClr val="tx1"/>
              </a:solidFill>
            </a:rPr>
            <a:t>quality of care received from HCPs </a:t>
          </a:r>
          <a:endParaRPr lang="en-U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tx1"/>
              </a:solidFill>
            </a:rPr>
            <a:t>A</a:t>
          </a:r>
          <a:r>
            <a:rPr lang="en-GB" sz="2700" b="0" i="0" kern="1200" dirty="0">
              <a:solidFill>
                <a:schemeClr val="tx1"/>
              </a:solidFill>
            </a:rPr>
            <a:t>llays distress</a:t>
          </a:r>
          <a:endParaRPr lang="en-U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tx1"/>
              </a:solidFill>
            </a:rPr>
            <a:t>E</a:t>
          </a:r>
          <a:r>
            <a:rPr lang="en-GB" sz="2700" b="0" i="0" kern="1200" dirty="0">
              <a:solidFill>
                <a:schemeClr val="tx1"/>
              </a:solidFill>
            </a:rPr>
            <a:t>nhances the relationship with their HCPs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1171680" y="2414"/>
        <a:ext cx="6711739" cy="4027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A8374-E06A-41CD-9EEF-CB106A38A3D0}">
      <dsp:nvSpPr>
        <dsp:cNvPr id="0" name=""/>
        <dsp:cNvSpPr/>
      </dsp:nvSpPr>
      <dsp:spPr>
        <a:xfrm>
          <a:off x="0" y="379"/>
          <a:ext cx="10084526" cy="8879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E009E-79DC-4206-A156-5CF65E2FAA09}">
      <dsp:nvSpPr>
        <dsp:cNvPr id="0" name=""/>
        <dsp:cNvSpPr/>
      </dsp:nvSpPr>
      <dsp:spPr>
        <a:xfrm>
          <a:off x="268601" y="200165"/>
          <a:ext cx="488366" cy="488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34B4F-1934-4303-99FD-71B0E139421C}">
      <dsp:nvSpPr>
        <dsp:cNvPr id="0" name=""/>
        <dsp:cNvSpPr/>
      </dsp:nvSpPr>
      <dsp:spPr>
        <a:xfrm>
          <a:off x="1025568" y="379"/>
          <a:ext cx="9058957" cy="88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3" tIns="93973" rIns="93973" bIns="9397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1. Capacity to tolerate the suffering of other (vicarious trauma from caring)</a:t>
          </a:r>
          <a:endParaRPr lang="en-US" sz="2300" kern="1200" dirty="0"/>
        </a:p>
      </dsp:txBody>
      <dsp:txXfrm>
        <a:off x="1025568" y="379"/>
        <a:ext cx="9058957" cy="887938"/>
      </dsp:txXfrm>
    </dsp:sp>
    <dsp:sp modelId="{2A8F961D-C844-4C09-BED3-625A2FC1A481}">
      <dsp:nvSpPr>
        <dsp:cNvPr id="0" name=""/>
        <dsp:cNvSpPr/>
      </dsp:nvSpPr>
      <dsp:spPr>
        <a:xfrm>
          <a:off x="0" y="1110302"/>
          <a:ext cx="10084526" cy="8879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7324E-BF45-4EA6-9EB4-2F440D1FC819}">
      <dsp:nvSpPr>
        <dsp:cNvPr id="0" name=""/>
        <dsp:cNvSpPr/>
      </dsp:nvSpPr>
      <dsp:spPr>
        <a:xfrm>
          <a:off x="268601" y="1310088"/>
          <a:ext cx="488366" cy="488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6DEB7-063B-4795-9796-6568AA51A4C7}">
      <dsp:nvSpPr>
        <dsp:cNvPr id="0" name=""/>
        <dsp:cNvSpPr/>
      </dsp:nvSpPr>
      <dsp:spPr>
        <a:xfrm>
          <a:off x="1025568" y="1110302"/>
          <a:ext cx="9058957" cy="88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3" tIns="93973" rIns="93973" bIns="9397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2. Reduced resources </a:t>
          </a:r>
          <a:r>
            <a:rPr lang="en-GB" sz="2300" i="1" kern="1200" dirty="0"/>
            <a:t>and</a:t>
          </a:r>
          <a:r>
            <a:rPr lang="en-GB" sz="2300" kern="1200" dirty="0"/>
            <a:t> austerity measures</a:t>
          </a:r>
          <a:endParaRPr lang="en-US" sz="2300" kern="1200" dirty="0"/>
        </a:p>
      </dsp:txBody>
      <dsp:txXfrm>
        <a:off x="1025568" y="1110302"/>
        <a:ext cx="9058957" cy="887938"/>
      </dsp:txXfrm>
    </dsp:sp>
    <dsp:sp modelId="{4F7C8759-5161-4ACE-B7B5-D107F25CB17E}">
      <dsp:nvSpPr>
        <dsp:cNvPr id="0" name=""/>
        <dsp:cNvSpPr/>
      </dsp:nvSpPr>
      <dsp:spPr>
        <a:xfrm>
          <a:off x="0" y="2220225"/>
          <a:ext cx="10084526" cy="88793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5FB0B-7BDD-4F90-AC4F-D6D2A9D273D0}">
      <dsp:nvSpPr>
        <dsp:cNvPr id="0" name=""/>
        <dsp:cNvSpPr/>
      </dsp:nvSpPr>
      <dsp:spPr>
        <a:xfrm>
          <a:off x="268601" y="2420011"/>
          <a:ext cx="488366" cy="488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254D5-7767-4375-B0B2-A89A283C4E3C}">
      <dsp:nvSpPr>
        <dsp:cNvPr id="0" name=""/>
        <dsp:cNvSpPr/>
      </dsp:nvSpPr>
      <dsp:spPr>
        <a:xfrm>
          <a:off x="1025568" y="2220225"/>
          <a:ext cx="9058957" cy="88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3" tIns="93973" rIns="93973" bIns="9397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3.  Increasing demands </a:t>
          </a:r>
          <a:r>
            <a:rPr lang="en-GB" sz="2300" i="1" kern="1200" dirty="0"/>
            <a:t>and</a:t>
          </a:r>
          <a:r>
            <a:rPr lang="en-GB" sz="2300" kern="1200" dirty="0"/>
            <a:t> demand for healthcare</a:t>
          </a:r>
          <a:endParaRPr lang="en-US" sz="2300" kern="1200" dirty="0"/>
        </a:p>
      </dsp:txBody>
      <dsp:txXfrm>
        <a:off x="1025568" y="2220225"/>
        <a:ext cx="9058957" cy="887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Mulish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Mulish" pitchFamily="2" charset="77"/>
              </a:rPr>
              <a:t>4/4/2024</a:t>
            </a:fld>
            <a:endParaRPr lang="en-US">
              <a:latin typeface="Mulish" pitchFamily="2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Mulish" pitchFamily="2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Mulish" pitchFamily="2" charset="77"/>
              </a:rPr>
              <a:t>‹#›</a:t>
            </a:fld>
            <a:endParaRPr lang="en-US">
              <a:latin typeface="Mulish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sh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sh" pitchFamily="2" charset="77"/>
              </a:defRPr>
            </a:lvl1pPr>
          </a:lstStyle>
          <a:p>
            <a:fld id="{D1379AAA-C0C0-CB49-8400-60D4C0C57CDC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sh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sh" pitchFamily="2" charset="77"/>
              </a:defRPr>
            </a:lvl1pPr>
          </a:lstStyle>
          <a:p>
            <a:fld id="{3C1A31D5-59AE-914B-B6B8-D3FB1071D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b="0" i="0" kern="1200">
        <a:solidFill>
          <a:schemeClr val="tx1"/>
        </a:solidFill>
        <a:latin typeface="Mulish" pitchFamily="2" charset="77"/>
        <a:ea typeface="+mn-ea"/>
        <a:cs typeface="+mn-cs"/>
      </a:defRPr>
    </a:lvl1pPr>
    <a:lvl2pPr marL="457178" algn="l" defTabSz="914354" rtl="0" eaLnBrk="1" latinLnBrk="0" hangingPunct="1">
      <a:defRPr sz="1200" b="0" i="0" kern="1200">
        <a:solidFill>
          <a:schemeClr val="tx1"/>
        </a:solidFill>
        <a:latin typeface="Mulish" pitchFamily="2" charset="77"/>
        <a:ea typeface="+mn-ea"/>
        <a:cs typeface="+mn-cs"/>
      </a:defRPr>
    </a:lvl2pPr>
    <a:lvl3pPr marL="914354" algn="l" defTabSz="914354" rtl="0" eaLnBrk="1" latinLnBrk="0" hangingPunct="1">
      <a:defRPr sz="1200" b="0" i="0" kern="1200">
        <a:solidFill>
          <a:schemeClr val="tx1"/>
        </a:solidFill>
        <a:latin typeface="Mulish" pitchFamily="2" charset="77"/>
        <a:ea typeface="+mn-ea"/>
        <a:cs typeface="+mn-cs"/>
      </a:defRPr>
    </a:lvl3pPr>
    <a:lvl4pPr marL="1371532" algn="l" defTabSz="914354" rtl="0" eaLnBrk="1" latinLnBrk="0" hangingPunct="1">
      <a:defRPr sz="1200" b="0" i="0" kern="1200">
        <a:solidFill>
          <a:schemeClr val="tx1"/>
        </a:solidFill>
        <a:latin typeface="Mulish" pitchFamily="2" charset="77"/>
        <a:ea typeface="+mn-ea"/>
        <a:cs typeface="+mn-cs"/>
      </a:defRPr>
    </a:lvl4pPr>
    <a:lvl5pPr marL="1828709" algn="l" defTabSz="914354" rtl="0" eaLnBrk="1" latinLnBrk="0" hangingPunct="1">
      <a:defRPr sz="1200" b="0" i="0" kern="1200">
        <a:solidFill>
          <a:schemeClr val="tx1"/>
        </a:solidFill>
        <a:latin typeface="Mulish" pitchFamily="2" charset="77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9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1E18AD-395E-4B38-18ED-4906B5518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2F906-EDCB-E574-BE30-BDAD1AFA11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5177D-6948-17B0-D01E-664194299441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01" tIns="45500" rIns="91001" bIns="45500" anchor="b" anchorCtr="0" compatLnSpc="1">
            <a:noAutofit/>
          </a:bodyPr>
          <a:lstStyle/>
          <a:p>
            <a:pPr marL="0" marR="0" lvl="0" indent="0" algn="r" defTabSz="91001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C94773-97AE-49C4-806E-63A9998BB03F}" type="slidenum">
              <a:t>11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50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27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61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16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97A6F-F5E4-EFE1-B5EF-186D2B890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850AA-A4F6-17A9-211C-4FBE58CD1A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3B6D-2D61-4823-D665-5FA921474DCA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01" tIns="45500" rIns="91001" bIns="45500" anchor="b" anchorCtr="0" compatLnSpc="1">
            <a:noAutofit/>
          </a:bodyPr>
          <a:lstStyle/>
          <a:p>
            <a:pPr marL="0" marR="0" lvl="0" indent="0" algn="r" defTabSz="91001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F696E6-BC82-4471-BD27-41425E393938}" type="slidenum">
              <a:t>16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09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432C5-65F1-F8A5-2A12-B29D3D3B3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33452-E37F-52B7-8189-AA088F1F92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44C15-E7AA-E805-9820-55F6DCED09B3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01" tIns="45500" rIns="91001" bIns="45500" anchor="b" anchorCtr="0" compatLnSpc="1">
            <a:noAutofit/>
          </a:bodyPr>
          <a:lstStyle/>
          <a:p>
            <a:pPr marL="0" marR="0" lvl="0" indent="0" algn="r" defTabSz="91001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970174-05EF-43AC-965F-B240A71FBE80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AFD60-F318-4CEC-B39A-5B141419A364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01" tIns="45500" rIns="91001" bIns="45500" anchor="b" anchorCtr="0" compatLnSpc="1">
            <a:noAutofit/>
          </a:bodyPr>
          <a:lstStyle/>
          <a:p>
            <a:pPr marL="0" marR="0" lvl="0" indent="0" algn="r" defTabSz="91001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8DBF6C-8D67-4B94-925B-2F954567070E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4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1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232F-66A4-4C20-B3DD-D839A179F4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9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 context of healthcare, what does human ‘suffering’ look like?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7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5">
            <a:extLst>
              <a:ext uri="{FF2B5EF4-FFF2-40B4-BE49-F238E27FC236}">
                <a16:creationId xmlns:a16="http://schemas.microsoft.com/office/drawing/2014/main" id="{D6BC6984-42A4-7E40-AA54-E7C9E2E0E7B6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1155736" y="1272217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48" name="Picture Placeholder 45">
            <a:extLst>
              <a:ext uri="{FF2B5EF4-FFF2-40B4-BE49-F238E27FC236}">
                <a16:creationId xmlns:a16="http://schemas.microsoft.com/office/drawing/2014/main" id="{03680208-DF2E-634D-8BED-E8845AF88D0A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2844174" y="1264350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49" name="Picture Placeholder 45">
            <a:extLst>
              <a:ext uri="{FF2B5EF4-FFF2-40B4-BE49-F238E27FC236}">
                <a16:creationId xmlns:a16="http://schemas.microsoft.com/office/drawing/2014/main" id="{3E5933C5-129A-624D-B9DC-74C93726E8D2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4568727" y="1264350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0" name="Picture Placeholder 45">
            <a:extLst>
              <a:ext uri="{FF2B5EF4-FFF2-40B4-BE49-F238E27FC236}">
                <a16:creationId xmlns:a16="http://schemas.microsoft.com/office/drawing/2014/main" id="{72B1EF74-3D1F-0B47-9268-D2284EF56F64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6257165" y="1256483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1" name="Picture Placeholder 45">
            <a:extLst>
              <a:ext uri="{FF2B5EF4-FFF2-40B4-BE49-F238E27FC236}">
                <a16:creationId xmlns:a16="http://schemas.microsoft.com/office/drawing/2014/main" id="{C8CED33D-BC2B-B947-9197-BA8CD5F4810C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7981718" y="1256483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2" name="Picture Placeholder 45">
            <a:extLst>
              <a:ext uri="{FF2B5EF4-FFF2-40B4-BE49-F238E27FC236}">
                <a16:creationId xmlns:a16="http://schemas.microsoft.com/office/drawing/2014/main" id="{5AA000E6-6E9D-2C4C-9B16-23274650DAF2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9699341" y="1256483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3" name="Picture Placeholder 45">
            <a:extLst>
              <a:ext uri="{FF2B5EF4-FFF2-40B4-BE49-F238E27FC236}">
                <a16:creationId xmlns:a16="http://schemas.microsoft.com/office/drawing/2014/main" id="{C6069055-3EA2-AE41-9B7C-AA8AA49C24E0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1135360" y="2636509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E20770EE-861B-2440-A5A9-B85F335B917A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2823798" y="2628642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5" name="Picture Placeholder 45">
            <a:extLst>
              <a:ext uri="{FF2B5EF4-FFF2-40B4-BE49-F238E27FC236}">
                <a16:creationId xmlns:a16="http://schemas.microsoft.com/office/drawing/2014/main" id="{B10DA1CA-4E42-FA4E-8D1E-98BDC376D2E0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4548351" y="2628642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6" name="Picture Placeholder 45">
            <a:extLst>
              <a:ext uri="{FF2B5EF4-FFF2-40B4-BE49-F238E27FC236}">
                <a16:creationId xmlns:a16="http://schemas.microsoft.com/office/drawing/2014/main" id="{97D9CC77-5DF8-184C-9C43-C7E8783F728E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6236789" y="2620775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7" name="Picture Placeholder 45">
            <a:extLst>
              <a:ext uri="{FF2B5EF4-FFF2-40B4-BE49-F238E27FC236}">
                <a16:creationId xmlns:a16="http://schemas.microsoft.com/office/drawing/2014/main" id="{B61AFEFE-BFF8-814D-BC84-DC4179031746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7961342" y="2620775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8" name="Picture Placeholder 45">
            <a:extLst>
              <a:ext uri="{FF2B5EF4-FFF2-40B4-BE49-F238E27FC236}">
                <a16:creationId xmlns:a16="http://schemas.microsoft.com/office/drawing/2014/main" id="{4E59EF3D-98CD-2C48-843B-B1F00259E420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9678965" y="2620775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59" name="Picture Placeholder 45">
            <a:extLst>
              <a:ext uri="{FF2B5EF4-FFF2-40B4-BE49-F238E27FC236}">
                <a16:creationId xmlns:a16="http://schemas.microsoft.com/office/drawing/2014/main" id="{2D7E5B7D-14AE-D44E-B634-D2C846533243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1135360" y="3992934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0" name="Picture Placeholder 45">
            <a:extLst>
              <a:ext uri="{FF2B5EF4-FFF2-40B4-BE49-F238E27FC236}">
                <a16:creationId xmlns:a16="http://schemas.microsoft.com/office/drawing/2014/main" id="{DBD203A3-50E2-9840-BA9F-3F2AAA724AD4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2823798" y="3985067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1" name="Picture Placeholder 45">
            <a:extLst>
              <a:ext uri="{FF2B5EF4-FFF2-40B4-BE49-F238E27FC236}">
                <a16:creationId xmlns:a16="http://schemas.microsoft.com/office/drawing/2014/main" id="{65D04465-D58B-C444-A8F3-C86B50EA5A55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4548351" y="3985067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2" name="Picture Placeholder 45">
            <a:extLst>
              <a:ext uri="{FF2B5EF4-FFF2-40B4-BE49-F238E27FC236}">
                <a16:creationId xmlns:a16="http://schemas.microsoft.com/office/drawing/2014/main" id="{FAC70B49-2265-304B-9AE5-61884EB37396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6236789" y="3977200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3" name="Picture Placeholder 45">
            <a:extLst>
              <a:ext uri="{FF2B5EF4-FFF2-40B4-BE49-F238E27FC236}">
                <a16:creationId xmlns:a16="http://schemas.microsoft.com/office/drawing/2014/main" id="{365B04CD-9C3D-DA44-BDDC-653733C7CB6B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7961342" y="3977200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4" name="Picture Placeholder 45">
            <a:extLst>
              <a:ext uri="{FF2B5EF4-FFF2-40B4-BE49-F238E27FC236}">
                <a16:creationId xmlns:a16="http://schemas.microsoft.com/office/drawing/2014/main" id="{09A11F10-0E6C-654F-8D96-6E7E849120E5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9678965" y="3977200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5" name="Picture Placeholder 45">
            <a:extLst>
              <a:ext uri="{FF2B5EF4-FFF2-40B4-BE49-F238E27FC236}">
                <a16:creationId xmlns:a16="http://schemas.microsoft.com/office/drawing/2014/main" id="{DB9DB714-17A5-F545-ADC4-396CA3BC920A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1135360" y="5341492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6" name="Picture Placeholder 45">
            <a:extLst>
              <a:ext uri="{FF2B5EF4-FFF2-40B4-BE49-F238E27FC236}">
                <a16:creationId xmlns:a16="http://schemas.microsoft.com/office/drawing/2014/main" id="{9B8C179E-F5B3-F247-A7AC-FC22F05A4DCD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2823798" y="5333625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7" name="Picture Placeholder 45">
            <a:extLst>
              <a:ext uri="{FF2B5EF4-FFF2-40B4-BE49-F238E27FC236}">
                <a16:creationId xmlns:a16="http://schemas.microsoft.com/office/drawing/2014/main" id="{1F42B59F-650A-8E40-B827-008608A40068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4548351" y="5333625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8" name="Picture Placeholder 45">
            <a:extLst>
              <a:ext uri="{FF2B5EF4-FFF2-40B4-BE49-F238E27FC236}">
                <a16:creationId xmlns:a16="http://schemas.microsoft.com/office/drawing/2014/main" id="{DD15B97F-8A87-824A-B45F-2C38D2BB8D21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6236789" y="5325758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sp>
        <p:nvSpPr>
          <p:cNvPr id="69" name="Picture Placeholder 45">
            <a:extLst>
              <a:ext uri="{FF2B5EF4-FFF2-40B4-BE49-F238E27FC236}">
                <a16:creationId xmlns:a16="http://schemas.microsoft.com/office/drawing/2014/main" id="{8344B6D5-0CEF-FD48-9B30-EFA008EAABD7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7961342" y="5325758"/>
            <a:ext cx="1453549" cy="1201822"/>
          </a:xfrm>
          <a:solidFill>
            <a:schemeClr val="bg1"/>
          </a:solidFill>
          <a:ln>
            <a:solidFill>
              <a:srgbClr val="5B6770"/>
            </a:solidFill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  <a:p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9FBFAACD-331E-FD43-983C-60E289F01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0000"/>
            <a:ext cx="802800" cy="4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38201" y="838200"/>
            <a:ext cx="10515601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691330" y="838201"/>
            <a:ext cx="4809673" cy="5181598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EE6F47-368D-D44D-893A-5E8FECCF8A2E}"/>
              </a:ext>
            </a:extLst>
          </p:cNvPr>
          <p:cNvSpPr/>
          <p:nvPr userDrawn="1"/>
        </p:nvSpPr>
        <p:spPr>
          <a:xfrm flipH="1">
            <a:off x="838200" y="1003852"/>
            <a:ext cx="10515602" cy="5015948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BEEBED-55F7-4D05-EF00-C2AB1C2B1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34" y="318315"/>
            <a:ext cx="804675" cy="5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8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838199" y="528155"/>
            <a:ext cx="36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990370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42537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294706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446872" y="1861701"/>
            <a:ext cx="1905001" cy="304422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784103" y="4"/>
            <a:ext cx="3407900" cy="6857999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882311" y="322604"/>
            <a:ext cx="1211484" cy="240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001" b="1" i="0">
                <a:solidFill>
                  <a:srgbClr val="D6D2C4"/>
                </a:solidFill>
                <a:latin typeface="Mulish Black" pitchFamily="2" charset="77"/>
                <a:ea typeface="Muli Black" charset="0"/>
                <a:cs typeface="Muli Black" charset="0"/>
              </a:rPr>
              <a:t>“</a:t>
            </a:r>
            <a:endParaRPr lang="en-US" sz="15001" b="0" i="0">
              <a:solidFill>
                <a:srgbClr val="D6D2C4"/>
              </a:solidFill>
              <a:latin typeface="Mulish" pitchFamily="2" charset="77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4573001" y="4"/>
            <a:ext cx="4201801" cy="685799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A953C-1538-2604-7665-13E7831DA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34" y="318315"/>
            <a:ext cx="804675" cy="536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1192695"/>
            <a:ext cx="1729409" cy="4828305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784103" y="3429004"/>
            <a:ext cx="3407900" cy="3428999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84716DE-9775-5E1F-5894-4D1B903125E5}"/>
              </a:ext>
            </a:extLst>
          </p:cNvPr>
          <p:cNvSpPr/>
          <p:nvPr userDrawn="1"/>
        </p:nvSpPr>
        <p:spPr>
          <a:xfrm rot="5400000">
            <a:off x="-146629" y="3067535"/>
            <a:ext cx="4835440" cy="1083365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145A"/>
              </a:solidFill>
              <a:highlight>
                <a:srgbClr val="AC145A"/>
              </a:highlight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BCC842D2-2C58-EE58-A04C-CC106D43D5FA}"/>
              </a:ext>
            </a:extLst>
          </p:cNvPr>
          <p:cNvSpPr/>
          <p:nvPr userDrawn="1"/>
        </p:nvSpPr>
        <p:spPr>
          <a:xfrm rot="16200000">
            <a:off x="6693573" y="4760188"/>
            <a:ext cx="3431117" cy="768731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145A"/>
              </a:solidFill>
              <a:highlight>
                <a:srgbClr val="AC145A"/>
              </a:highlight>
            </a:endParaRP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2401F34-AE98-072F-55E5-54106EBFFF7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941503" y="1191498"/>
            <a:ext cx="4412299" cy="4828305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E79FB-D567-E0D1-6AA5-E2DB9C56F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34" y="318315"/>
            <a:ext cx="804675" cy="53645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838200" y="993913"/>
            <a:ext cx="10515602" cy="5025888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-2" y="1692000"/>
            <a:ext cx="4254287" cy="347400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B7226-C6A3-1909-E454-A663D6502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34" y="318315"/>
            <a:ext cx="804675" cy="5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095012" cy="6858000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l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9095015" y="0"/>
            <a:ext cx="3096988" cy="6858000"/>
          </a:xfrm>
          <a:solidFill>
            <a:schemeClr val="accent1"/>
          </a:solidFill>
          <a:ln>
            <a:noFill/>
          </a:ln>
        </p:spPr>
        <p:txBody>
          <a:bodyPr lIns="1260000" tIns="90000" rIns="18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5335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15789"/>
            <a:ext cx="3407590" cy="462642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D2F6DB-DA2A-F2D7-27AE-128B8DC750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34" y="318315"/>
            <a:ext cx="804675" cy="536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134522" y="1115789"/>
            <a:ext cx="5219279" cy="462642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556000" y="0"/>
            <a:ext cx="1080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0">
                <a:solidFill>
                  <a:schemeClr val="tx1"/>
                </a:solidFill>
                <a:latin typeface="Mulish Black" pitchFamily="2" charset="77"/>
                <a:ea typeface="Muli Black" charset="0"/>
                <a:cs typeface="Muli Black" charset="0"/>
              </a:rPr>
              <a:t>K</a:t>
            </a:r>
            <a:endParaRPr lang="en-US" sz="3200" b="0" i="0">
              <a:latin typeface="Mulish" pitchFamily="2" charset="77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16000" y="5320866"/>
            <a:ext cx="360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accent4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838199" y="0"/>
            <a:ext cx="54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i="0">
                <a:solidFill>
                  <a:schemeClr val="tx1"/>
                </a:solidFill>
                <a:latin typeface="Mulish Black" pitchFamily="2" charset="77"/>
                <a:ea typeface="Muli Black" charset="0"/>
                <a:cs typeface="Muli Black" charset="0"/>
              </a:rPr>
              <a:t>K</a:t>
            </a:r>
            <a:endParaRPr lang="en-US" sz="1600" b="0" i="0">
              <a:solidFill>
                <a:schemeClr val="tx1"/>
              </a:solidFill>
              <a:latin typeface="Mulish" pitchFamily="2" charset="77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4748871"/>
            <a:ext cx="105156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accent4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B16072-B12B-B046-82CD-69BDF65F600A}"/>
              </a:ext>
            </a:extLst>
          </p:cNvPr>
          <p:cNvSpPr>
            <a:spLocks/>
          </p:cNvSpPr>
          <p:nvPr userDrawn="1"/>
        </p:nvSpPr>
        <p:spPr>
          <a:xfrm>
            <a:off x="0" y="3210468"/>
            <a:ext cx="6313803" cy="2684155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22769-0D3C-1943-AB80-F8B47F6C020A}"/>
              </a:ext>
            </a:extLst>
          </p:cNvPr>
          <p:cNvSpPr>
            <a:spLocks/>
          </p:cNvSpPr>
          <p:nvPr userDrawn="1"/>
        </p:nvSpPr>
        <p:spPr>
          <a:xfrm>
            <a:off x="11772900" y="3194954"/>
            <a:ext cx="419100" cy="2684155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41106-3FFF-454C-AB1B-9E2DF15F4F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103830"/>
            <a:ext cx="3827463" cy="48021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E047DD6-6EDB-B549-91A5-B0D6B28D96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54387" y="1103829"/>
            <a:ext cx="1459415" cy="151636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C2A16CB-6E5F-3C4E-A7DB-C29B77CD42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4385" y="2746744"/>
            <a:ext cx="1459415" cy="151636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="0" cap="none" spc="0">
                <a:solidFill>
                  <a:schemeClr val="accent4"/>
                </a:solidFill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411E197-6594-9B47-9CC2-26205BC468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54385" y="4386950"/>
            <a:ext cx="1459415" cy="151636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cap="none" spc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to add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23C6E4-92E5-5DAE-8F0D-E89B01364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34" y="318315"/>
            <a:ext cx="804675" cy="536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056849" y="0"/>
            <a:ext cx="8135151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 </a:t>
            </a:r>
            <a:r>
              <a:rPr lang="mr-IN"/>
              <a:t>–</a:t>
            </a:r>
            <a:r>
              <a:rPr lang="en-US"/>
              <a:t> SEND TO BACK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1"/>
            <a:ext cx="40608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" y="0"/>
            <a:ext cx="12191999" cy="3322056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368144" y="0"/>
            <a:ext cx="5823857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4"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043" y="0"/>
            <a:ext cx="6086957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41FAF-EBE6-904A-ACB2-FDD0EDAFC50A}"/>
              </a:ext>
            </a:extLst>
          </p:cNvPr>
          <p:cNvSpPr/>
          <p:nvPr userDrawn="1"/>
        </p:nvSpPr>
        <p:spPr>
          <a:xfrm>
            <a:off x="0" y="0"/>
            <a:ext cx="1773936" cy="6858000"/>
          </a:xfrm>
          <a:prstGeom prst="rect">
            <a:avLst/>
          </a:prstGeom>
          <a:solidFill>
            <a:srgbClr val="672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 userDrawn="1"/>
        </p:nvCxnSpPr>
        <p:spPr>
          <a:xfrm flipH="1">
            <a:off x="838199" y="4534382"/>
            <a:ext cx="687634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278489" y="1359359"/>
            <a:ext cx="0" cy="4667507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135935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838199" y="2868096"/>
            <a:ext cx="687634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477454" y="135935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3041902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4477454" y="3041902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69192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4477454" y="4691926"/>
            <a:ext cx="3237090" cy="1334936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38201" y="0"/>
            <a:ext cx="10515600" cy="16181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8147378" y="1670194"/>
            <a:ext cx="121148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600" b="1" i="0">
                <a:solidFill>
                  <a:schemeClr val="accent1"/>
                </a:solidFill>
                <a:latin typeface="Mulish Black" pitchFamily="2" charset="77"/>
                <a:ea typeface="Muli Black" charset="0"/>
                <a:cs typeface="Muli Black" charset="0"/>
              </a:rPr>
              <a:t>“</a:t>
            </a:r>
            <a:endParaRPr lang="en-US" sz="9600" b="0" i="0">
              <a:solidFill>
                <a:schemeClr val="accent1"/>
              </a:solidFill>
              <a:latin typeface="Mulish" pitchFamily="2" charset="77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2861358" y="1670194"/>
            <a:ext cx="121148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9600" b="1" i="0">
                <a:solidFill>
                  <a:schemeClr val="accent1"/>
                </a:solidFill>
                <a:latin typeface="Mulish Black" pitchFamily="2" charset="77"/>
                <a:ea typeface="Muli Black" charset="0"/>
                <a:cs typeface="Muli Black" charset="0"/>
              </a:rPr>
              <a:t>“</a:t>
            </a:r>
            <a:endParaRPr lang="en-US" sz="9600" b="0" i="0">
              <a:solidFill>
                <a:schemeClr val="accent1"/>
              </a:solidFill>
              <a:latin typeface="Mulish" pitchFamily="2" charset="77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838202" y="4165601"/>
            <a:ext cx="1051559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6096000" y="4165601"/>
            <a:ext cx="0" cy="1803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2587978" y="2595165"/>
            <a:ext cx="1758244" cy="1758244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7873998" y="2595165"/>
            <a:ext cx="1758244" cy="1758244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/>
          </p:cNvSpPr>
          <p:nvPr userDrawn="1"/>
        </p:nvSpPr>
        <p:spPr>
          <a:xfrm>
            <a:off x="0" y="1"/>
            <a:ext cx="5260994" cy="6900642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5932287" y="666544"/>
            <a:ext cx="2585178" cy="2585178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50" name="Rectangle 49"/>
          <p:cNvSpPr/>
          <p:nvPr userDrawn="1"/>
        </p:nvSpPr>
        <p:spPr>
          <a:xfrm>
            <a:off x="615037" y="148332"/>
            <a:ext cx="1211484" cy="240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001" b="1" i="0">
                <a:solidFill>
                  <a:srgbClr val="D6D2C4"/>
                </a:solidFill>
                <a:latin typeface="Mulish Black" pitchFamily="2" charset="77"/>
                <a:ea typeface="Muli Black" charset="0"/>
                <a:cs typeface="Muli Black" charset="0"/>
              </a:rPr>
              <a:t>“</a:t>
            </a:r>
            <a:endParaRPr lang="en-US" sz="15001" b="0" i="0">
              <a:solidFill>
                <a:srgbClr val="D6D2C4"/>
              </a:solidFill>
              <a:latin typeface="Mulish" pitchFamily="2" charset="77"/>
            </a:endParaRP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5983D755-475B-1A46-BC02-F25A7C395A5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32287" y="3591588"/>
            <a:ext cx="2585178" cy="2585178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8DCD6E0A-6F44-0443-919B-2091E0A9BD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932516" y="666544"/>
            <a:ext cx="2585178" cy="2585178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B592A31-9297-F549-8F39-F93B944F988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932516" y="3612920"/>
            <a:ext cx="2585178" cy="2585178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55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887EBE7B-1886-FC90-7504-103077E4C4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047" b="5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4505F-3695-814D-93FD-1D015B24F4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0002"/>
            <a:ext cx="803030" cy="433263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1ADDE014-1B0F-17EC-6DD2-1D7A05225F57}"/>
              </a:ext>
            </a:extLst>
          </p:cNvPr>
          <p:cNvSpPr/>
          <p:nvPr userDrawn="1"/>
        </p:nvSpPr>
        <p:spPr>
          <a:xfrm rot="5400000">
            <a:off x="112696" y="-112696"/>
            <a:ext cx="6857999" cy="7083392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4A2E9E-F4DD-D97C-EC57-A226337CB5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7134" y="318315"/>
            <a:ext cx="804676" cy="5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56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50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/>
          </p:cNvSpPr>
          <p:nvPr userDrawn="1"/>
        </p:nvSpPr>
        <p:spPr>
          <a:xfrm>
            <a:off x="7784123" y="0"/>
            <a:ext cx="4585550" cy="6869724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65839" y="666544"/>
            <a:ext cx="2585178" cy="2585178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5983D755-475B-1A46-BC02-F25A7C395A5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5839" y="3591588"/>
            <a:ext cx="2585178" cy="2585178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8DCD6E0A-6F44-0443-919B-2091E0A9BD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66068" y="666544"/>
            <a:ext cx="2585178" cy="2585178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B592A31-9297-F549-8F39-F93B944F988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66068" y="3612920"/>
            <a:ext cx="2585178" cy="2585178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58A06F4-CF72-5895-AAC9-8587ECEB2B25}"/>
              </a:ext>
            </a:extLst>
          </p:cNvPr>
          <p:cNvSpPr/>
          <p:nvPr userDrawn="1"/>
        </p:nvSpPr>
        <p:spPr>
          <a:xfrm rot="16200000">
            <a:off x="3237943" y="2306562"/>
            <a:ext cx="6852742" cy="2239617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8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551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/ Numb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38201" y="2808848"/>
            <a:ext cx="2946401" cy="29448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22802" y="2808848"/>
            <a:ext cx="2946401" cy="29448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407401" y="2808848"/>
            <a:ext cx="2946401" cy="29448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838201" y="834797"/>
            <a:ext cx="105156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4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/ 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E7AEBD-2FEA-8E44-9495-B18CDBE7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55" y="6133907"/>
            <a:ext cx="803030" cy="4332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8219A9-E9A4-3543-A6E5-452D15BA50A7}"/>
              </a:ext>
            </a:extLst>
          </p:cNvPr>
          <p:cNvSpPr/>
          <p:nvPr userDrawn="1"/>
        </p:nvSpPr>
        <p:spPr>
          <a:xfrm>
            <a:off x="5461000" y="0"/>
            <a:ext cx="6731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5461001" y="0"/>
            <a:ext cx="0" cy="6858000"/>
          </a:xfrm>
          <a:prstGeom prst="line">
            <a:avLst/>
          </a:prstGeom>
          <a:ln w="63500">
            <a:solidFill>
              <a:srgbClr val="AC145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8807924" y="0"/>
            <a:ext cx="0" cy="6858000"/>
          </a:xfrm>
          <a:prstGeom prst="line">
            <a:avLst/>
          </a:prstGeom>
          <a:ln w="63500">
            <a:solidFill>
              <a:srgbClr val="AC145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5461001" y="3403387"/>
            <a:ext cx="6731000" cy="51513"/>
          </a:xfrm>
          <a:prstGeom prst="line">
            <a:avLst/>
          </a:prstGeom>
          <a:ln w="63500">
            <a:solidFill>
              <a:srgbClr val="AC145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 userDrawn="1"/>
        </p:nvSpPr>
        <p:spPr>
          <a:xfrm>
            <a:off x="838201" y="2426677"/>
            <a:ext cx="10515600" cy="3203656"/>
          </a:xfrm>
          <a:prstGeom prst="rect">
            <a:avLst/>
          </a:prstGeom>
          <a:ln w="63500">
            <a:solidFill>
              <a:srgbClr val="672146"/>
            </a:solidFill>
            <a:miter lim="800000"/>
          </a:ln>
        </p:spPr>
        <p:txBody>
          <a:bodyPr lIns="1080000" tIns="900000" rIns="1080000" bIns="360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lvl="0"/>
            <a:endParaRPr lang="en-US" sz="3600" b="1" i="0">
              <a:solidFill>
                <a:schemeClr val="bg1"/>
              </a:solidFill>
              <a:highlight>
                <a:srgbClr val="672146"/>
              </a:highlight>
              <a:latin typeface="Mulish Black" pitchFamily="2" charset="77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490259" y="322604"/>
            <a:ext cx="1211484" cy="240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001" b="1" i="0">
                <a:solidFill>
                  <a:srgbClr val="672146"/>
                </a:solidFill>
                <a:latin typeface="Mulish Black" pitchFamily="2" charset="77"/>
                <a:ea typeface="Muli Black" charset="0"/>
                <a:cs typeface="Muli Black" charset="0"/>
              </a:rPr>
              <a:t>“</a:t>
            </a:r>
            <a:endParaRPr lang="en-US" sz="15001" b="0" i="0">
              <a:solidFill>
                <a:srgbClr val="672146"/>
              </a:solidFill>
              <a:latin typeface="Mulish" pitchFamily="2" charset="77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5263159" y="1763318"/>
            <a:ext cx="1665682" cy="1665682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6C024FA-C8F7-F849-9CA8-E0C99068CBF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79826" y="1763318"/>
            <a:ext cx="1665682" cy="1665682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49C9AAF-652C-B44F-AAF1-C4D36BCA09B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46493" y="1763318"/>
            <a:ext cx="1665682" cy="1665682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 userDrawn="1"/>
        </p:nvSpPr>
        <p:spPr>
          <a:xfrm>
            <a:off x="838201" y="2426677"/>
            <a:ext cx="10515600" cy="3203656"/>
          </a:xfrm>
          <a:prstGeom prst="rect">
            <a:avLst/>
          </a:prstGeom>
          <a:ln w="63500">
            <a:solidFill>
              <a:srgbClr val="AC145A"/>
            </a:solidFill>
            <a:miter lim="800000"/>
          </a:ln>
        </p:spPr>
        <p:txBody>
          <a:bodyPr lIns="1080000" tIns="900000" rIns="1080000" bIns="360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lvl="0"/>
            <a:endParaRPr lang="en-US" sz="3600" b="1" i="0">
              <a:solidFill>
                <a:schemeClr val="bg1"/>
              </a:solidFill>
              <a:highlight>
                <a:srgbClr val="672146"/>
              </a:highlight>
              <a:latin typeface="Mulish Black" pitchFamily="2" charset="77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490259" y="322604"/>
            <a:ext cx="1211484" cy="24006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5001" b="1" i="0">
                <a:solidFill>
                  <a:srgbClr val="AC145A"/>
                </a:solidFill>
                <a:latin typeface="Mulish Black" pitchFamily="2" charset="77"/>
                <a:ea typeface="Muli Black" charset="0"/>
                <a:cs typeface="Muli Black" charset="0"/>
              </a:rPr>
              <a:t>“</a:t>
            </a:r>
            <a:endParaRPr lang="en-US" sz="15001" b="0" i="0">
              <a:solidFill>
                <a:srgbClr val="AC145A"/>
              </a:solidFill>
              <a:latin typeface="Mulish" pitchFamily="2" charset="77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5263159" y="1763318"/>
            <a:ext cx="1665682" cy="1665682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6C024FA-C8F7-F849-9CA8-E0C99068CBF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79826" y="1763318"/>
            <a:ext cx="1665682" cy="1665682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49C9AAF-652C-B44F-AAF1-C4D36BCA09B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46493" y="1763318"/>
            <a:ext cx="1665682" cy="1665682"/>
          </a:xfrm>
          <a:solidFill>
            <a:schemeClr val="accent1"/>
          </a:solidFill>
          <a:ln>
            <a:noFill/>
          </a:ln>
        </p:spPr>
        <p:txBody>
          <a:bodyPr lIns="108000" tIns="108000" rIns="108000" bIns="108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277481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32908" y="4"/>
            <a:ext cx="7859092" cy="685799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highlight>
                <a:srgbClr val="AC145A"/>
              </a:highlight>
              <a:latin typeface="Mulish" pitchFamily="2" charset="77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BD5B770-0C51-79FE-529E-4604786AD767}"/>
              </a:ext>
            </a:extLst>
          </p:cNvPr>
          <p:cNvSpPr/>
          <p:nvPr userDrawn="1"/>
        </p:nvSpPr>
        <p:spPr>
          <a:xfrm rot="16200000">
            <a:off x="6519113" y="1185113"/>
            <a:ext cx="6855838" cy="4489937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73401" y="838202"/>
            <a:ext cx="5180400" cy="5181601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4B7CE-9BFF-ECDF-9B7F-EE0EB1325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34" y="318315"/>
            <a:ext cx="804676" cy="53645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3AD990-E451-0745-A2D1-72F4B6D15003}"/>
              </a:ext>
            </a:extLst>
          </p:cNvPr>
          <p:cNvSpPr>
            <a:spLocks/>
          </p:cNvSpPr>
          <p:nvPr userDrawn="1"/>
        </p:nvSpPr>
        <p:spPr>
          <a:xfrm>
            <a:off x="7325875" y="0"/>
            <a:ext cx="4866125" cy="6858000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highlight>
                <a:srgbClr val="AC145A"/>
              </a:highlight>
              <a:latin typeface="Mulish" pitchFamily="2" charset="77"/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B877DDC-16AF-554F-ACE6-7CDF6D5CE2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05535" y="838202"/>
            <a:ext cx="5180400" cy="5181601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878674F-C829-6679-BBD9-8781BB04F3BC}"/>
              </a:ext>
            </a:extLst>
          </p:cNvPr>
          <p:cNvSpPr/>
          <p:nvPr userDrawn="1"/>
        </p:nvSpPr>
        <p:spPr>
          <a:xfrm rot="16200000">
            <a:off x="2779695" y="2306562"/>
            <a:ext cx="6852742" cy="2239617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145A"/>
              </a:solidFill>
              <a:highlight>
                <a:srgbClr val="AC145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7098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3535146"/>
            <a:ext cx="12192000" cy="3322854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676399" y="838200"/>
            <a:ext cx="8839202" cy="393763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3535146"/>
            <a:ext cx="12192000" cy="3322854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676399" y="838200"/>
            <a:ext cx="8839202" cy="393763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5674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3061A9-F5D5-0F4F-A4AA-4C1513F88A2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672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4505F-3695-814D-93FD-1D015B24F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0002"/>
            <a:ext cx="803030" cy="433263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1ADDE014-1B0F-17EC-6DD2-1D7A05225F57}"/>
              </a:ext>
            </a:extLst>
          </p:cNvPr>
          <p:cNvSpPr/>
          <p:nvPr userDrawn="1"/>
        </p:nvSpPr>
        <p:spPr>
          <a:xfrm rot="5400000">
            <a:off x="112696" y="-112696"/>
            <a:ext cx="6857999" cy="7083392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4263C-EB71-5EF8-76AF-791AEFE4A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134" y="318315"/>
            <a:ext cx="804676" cy="5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33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50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"/>
            <a:ext cx="6096000" cy="6857999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0" y="4"/>
            <a:ext cx="6096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515100" y="421201"/>
            <a:ext cx="5255700" cy="6015600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21200" y="421201"/>
            <a:ext cx="5255700" cy="6015600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7859092" cy="3429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1"/>
            <a:ext cx="7859092" cy="3429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/>
          </p:cNvSpPr>
          <p:nvPr userDrawn="1"/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838198"/>
            <a:ext cx="4419602" cy="3429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934200" y="838198"/>
            <a:ext cx="4419602" cy="3429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198" y="1"/>
            <a:ext cx="3450472" cy="60198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408618" y="1810080"/>
            <a:ext cx="3450476" cy="504792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>
          <a:xfrm>
            <a:off x="4408618" y="0"/>
            <a:ext cx="3450472" cy="169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39330" y="936889"/>
            <a:ext cx="2376000" cy="2376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39330" y="3570651"/>
            <a:ext cx="2376000" cy="2376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683100" y="936889"/>
            <a:ext cx="3670700" cy="500976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396153"/>
            <a:ext cx="12191999" cy="24618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2827244"/>
            <a:ext cx="3783200" cy="319255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04400" y="2827244"/>
            <a:ext cx="3783200" cy="319255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408800" y="2827244"/>
            <a:ext cx="3783200" cy="319255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7" y="4188287"/>
            <a:ext cx="4061008" cy="266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488973"/>
            <a:ext cx="6036027" cy="336902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55973" y="0"/>
            <a:ext cx="6036027" cy="336902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786553" y="0"/>
            <a:ext cx="2249473" cy="336902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55973" y="3488973"/>
            <a:ext cx="2249473" cy="336902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flipH="1">
            <a:off x="0" y="-1"/>
            <a:ext cx="12192000" cy="4085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3" y="2682086"/>
            <a:ext cx="2487420" cy="282746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3514262" y="2682086"/>
            <a:ext cx="2487420" cy="282746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6190321" y="2682086"/>
            <a:ext cx="2487420" cy="282746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8866381" y="2682086"/>
            <a:ext cx="2487420" cy="282746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8018659" y="0"/>
            <a:ext cx="4173343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" y="0"/>
            <a:ext cx="4173343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421200" y="393398"/>
            <a:ext cx="11347776" cy="607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7789565" y="1231597"/>
            <a:ext cx="3141213" cy="2120017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259399" y="1231598"/>
            <a:ext cx="3145135" cy="213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25" name="Rectangle 24"/>
          <p:cNvSpPr>
            <a:spLocks/>
          </p:cNvSpPr>
          <p:nvPr userDrawn="1"/>
        </p:nvSpPr>
        <p:spPr>
          <a:xfrm>
            <a:off x="7789565" y="3488974"/>
            <a:ext cx="3145135" cy="213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259399" y="3506387"/>
            <a:ext cx="3141213" cy="2120017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25394" y="1231597"/>
            <a:ext cx="3141213" cy="2120017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25394" y="3506387"/>
            <a:ext cx="3141213" cy="2120017"/>
          </a:xfrm>
          <a:solidFill>
            <a:schemeClr val="accent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60450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838199"/>
            <a:ext cx="2562577" cy="251742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4" y="838203"/>
            <a:ext cx="2562577" cy="125306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47" y="838199"/>
            <a:ext cx="2562577" cy="251742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0" y="838199"/>
            <a:ext cx="1174043" cy="251742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0" y="838199"/>
            <a:ext cx="1174043" cy="251742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1" y="3475569"/>
            <a:ext cx="2562577" cy="254423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4" y="2211213"/>
            <a:ext cx="2562577" cy="380858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5" y="3475569"/>
            <a:ext cx="5150556" cy="254423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417000" y="417002"/>
            <a:ext cx="11358002" cy="602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8791226" y="838199"/>
            <a:ext cx="2562577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8791226" y="3488973"/>
            <a:ext cx="2562577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6108703" y="838199"/>
            <a:ext cx="2562577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8" hasCustomPrompt="1"/>
          </p:nvPr>
        </p:nvSpPr>
        <p:spPr>
          <a:xfrm>
            <a:off x="6108703" y="3488973"/>
            <a:ext cx="2562577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838199" y="838199"/>
            <a:ext cx="5150555" cy="25308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838199" y="3488973"/>
            <a:ext cx="5150555" cy="253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838201" y="4"/>
            <a:ext cx="10515600" cy="601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2" name="Frame 1"/>
          <p:cNvSpPr/>
          <p:nvPr userDrawn="1"/>
        </p:nvSpPr>
        <p:spPr>
          <a:xfrm>
            <a:off x="3567289" y="1422761"/>
            <a:ext cx="5057424" cy="3174278"/>
          </a:xfrm>
          <a:prstGeom prst="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solidFill>
                <a:schemeClr val="tx1"/>
              </a:solidFill>
              <a:latin typeface="Mulish" pitchFamily="2" charset="77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6306602" y="3220504"/>
            <a:ext cx="4208999" cy="19611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676399" y="3220500"/>
            <a:ext cx="4209003" cy="196110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47" hasCustomPrompt="1"/>
          </p:nvPr>
        </p:nvSpPr>
        <p:spPr>
          <a:xfrm>
            <a:off x="6306602" y="838200"/>
            <a:ext cx="4208999" cy="19611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48" hasCustomPrompt="1"/>
          </p:nvPr>
        </p:nvSpPr>
        <p:spPr>
          <a:xfrm>
            <a:off x="1676399" y="838200"/>
            <a:ext cx="4209003" cy="19611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49"/>
          </p:nvPr>
        </p:nvSpPr>
        <p:spPr>
          <a:xfrm>
            <a:off x="1676398" y="5487158"/>
            <a:ext cx="8839201" cy="231060"/>
          </a:xfrm>
        </p:spPr>
        <p:txBody>
          <a:bodyPr lIns="90000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flipH="1">
            <a:off x="0" y="2452786"/>
            <a:ext cx="1980000" cy="193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4"/>
            <a:ext cx="1980000" cy="238798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50918"/>
            <a:ext cx="1980000" cy="240708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127200" y="-1"/>
            <a:ext cx="4024800" cy="4024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27200" y="4089603"/>
            <a:ext cx="4024800" cy="2768401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0212000" y="1978579"/>
            <a:ext cx="1980000" cy="4879425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2042400" y="-1"/>
            <a:ext cx="40224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36" name="Rectangle 35"/>
          <p:cNvSpPr/>
          <p:nvPr userDrawn="1"/>
        </p:nvSpPr>
        <p:spPr>
          <a:xfrm flipH="1">
            <a:off x="10212000" y="4"/>
            <a:ext cx="1980000" cy="193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5443504" y="-1"/>
            <a:ext cx="3960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332905" y="-2"/>
            <a:ext cx="2880000" cy="148889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332905" y="4856400"/>
            <a:ext cx="2880000" cy="20016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332905" y="1921958"/>
            <a:ext cx="2880000" cy="250138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7634105" y="-2"/>
            <a:ext cx="2880000" cy="250138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7634105" y="5361732"/>
            <a:ext cx="2880000" cy="1488897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7634105" y="2930757"/>
            <a:ext cx="2880000" cy="20016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5266118" y="-2"/>
            <a:ext cx="2983870" cy="473387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69932" y="2124125"/>
            <a:ext cx="2983870" cy="473387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tai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3676651" cy="6120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3676651" y="0"/>
            <a:ext cx="3060000" cy="3060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3676651" y="3060000"/>
            <a:ext cx="3060000" cy="3060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10515601" y="0"/>
            <a:ext cx="16763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427078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>
              <a:latin typeface="Mulish" pitchFamily="2" charset="77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6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ta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581650" y="0"/>
            <a:ext cx="3304800" cy="6858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87200" y="0"/>
            <a:ext cx="3304800" cy="68580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tai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" y="5137462"/>
            <a:ext cx="12191999" cy="1720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201" y="789516"/>
            <a:ext cx="3712681" cy="527896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972082" y="4222044"/>
            <a:ext cx="1846441" cy="184644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239721" y="4222044"/>
            <a:ext cx="1846441" cy="184644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507362" y="4222044"/>
            <a:ext cx="1846441" cy="184644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tai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408818" y="1"/>
            <a:ext cx="3304800" cy="4347656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87200" y="2510344"/>
            <a:ext cx="3304800" cy="4347656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408818" y="4519615"/>
            <a:ext cx="3304800" cy="233838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887200" y="4"/>
            <a:ext cx="3304800" cy="2338389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Pr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E9D68-D982-F845-A81B-9DE4B6922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0000"/>
            <a:ext cx="803030" cy="43326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Pr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8199" y="2445890"/>
            <a:ext cx="2340000" cy="331955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ulish" pitchFamily="2" charset="77"/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9013799" y="2445890"/>
            <a:ext cx="2340000" cy="331955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ulish" pitchFamily="2" charset="77"/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3563399" y="2445890"/>
            <a:ext cx="2340000" cy="331955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ulish" pitchFamily="2" charset="77"/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6288599" y="2445890"/>
            <a:ext cx="2340000" cy="3319554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ulish" pitchFamily="2" charset="77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9FEA0-0119-3245-A6E6-3617C9D14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0002"/>
            <a:ext cx="803030" cy="4332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80221-63C1-FA40-9B4C-DF1A1E1429F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81835"/>
            <a:ext cx="0" cy="4276165"/>
          </a:xfrm>
          <a:prstGeom prst="line">
            <a:avLst/>
          </a:prstGeom>
          <a:ln w="63500">
            <a:solidFill>
              <a:srgbClr val="5B67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9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0" y="4"/>
            <a:ext cx="0" cy="6857996"/>
          </a:xfrm>
          <a:prstGeom prst="line">
            <a:avLst/>
          </a:prstGeom>
          <a:ln w="63500">
            <a:solidFill>
              <a:srgbClr val="5B67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B00AF-D2A9-6245-9078-A5190E5D8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0002"/>
            <a:ext cx="803030" cy="433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0" y="4"/>
            <a:ext cx="0" cy="5770529"/>
          </a:xfrm>
          <a:prstGeom prst="line">
            <a:avLst/>
          </a:prstGeom>
          <a:ln w="63500">
            <a:solidFill>
              <a:srgbClr val="5B67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AFDA1-B3DC-AB4E-B5B3-E2DB43D3B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70002"/>
            <a:ext cx="803030" cy="433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6151881" y="1409216"/>
            <a:ext cx="5201920" cy="4039567"/>
            <a:chOff x="6151881" y="1409216"/>
            <a:chExt cx="5201920" cy="4039567"/>
          </a:xfrm>
        </p:grpSpPr>
        <p:sp>
          <p:nvSpPr>
            <p:cNvPr id="57" name="Trapezoid 56"/>
            <p:cNvSpPr/>
            <p:nvPr userDrawn="1"/>
          </p:nvSpPr>
          <p:spPr>
            <a:xfrm>
              <a:off x="8077396" y="4765875"/>
              <a:ext cx="1355972" cy="682908"/>
            </a:xfrm>
            <a:prstGeom prst="trapezoid">
              <a:avLst>
                <a:gd name="adj" fmla="val 182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56" name="Freeform 55"/>
            <p:cNvSpPr/>
            <p:nvPr userDrawn="1"/>
          </p:nvSpPr>
          <p:spPr>
            <a:xfrm>
              <a:off x="8077396" y="4765875"/>
              <a:ext cx="1269622" cy="682908"/>
            </a:xfrm>
            <a:custGeom>
              <a:avLst/>
              <a:gdLst>
                <a:gd name="connsiteX0" fmla="*/ 124426 w 1269622"/>
                <a:gd name="connsiteY0" fmla="*/ 0 h 682908"/>
                <a:gd name="connsiteX1" fmla="*/ 1231546 w 1269622"/>
                <a:gd name="connsiteY1" fmla="*/ 0 h 682908"/>
                <a:gd name="connsiteX2" fmla="*/ 1269622 w 1269622"/>
                <a:gd name="connsiteY2" fmla="*/ 208981 h 682908"/>
                <a:gd name="connsiteX3" fmla="*/ 210979 w 1269622"/>
                <a:gd name="connsiteY3" fmla="*/ 682908 h 682908"/>
                <a:gd name="connsiteX4" fmla="*/ 0 w 1269622"/>
                <a:gd name="connsiteY4" fmla="*/ 682908 h 68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22" h="682908">
                  <a:moveTo>
                    <a:pt x="124426" y="0"/>
                  </a:moveTo>
                  <a:lnTo>
                    <a:pt x="1231546" y="0"/>
                  </a:lnTo>
                  <a:lnTo>
                    <a:pt x="1269622" y="208981"/>
                  </a:lnTo>
                  <a:lnTo>
                    <a:pt x="210979" y="682908"/>
                  </a:lnTo>
                  <a:lnTo>
                    <a:pt x="0" y="6829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6151881" y="1409216"/>
              <a:ext cx="5201920" cy="3356659"/>
            </a:xfrm>
            <a:prstGeom prst="roundRect">
              <a:avLst>
                <a:gd name="adj" fmla="val 5977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30" name="Round Same Side Corner Rectangle 29"/>
            <p:cNvSpPr/>
            <p:nvPr userDrawn="1"/>
          </p:nvSpPr>
          <p:spPr>
            <a:xfrm>
              <a:off x="6151881" y="1409216"/>
              <a:ext cx="5201920" cy="2777927"/>
            </a:xfrm>
            <a:prstGeom prst="round2SameRect">
              <a:avLst>
                <a:gd name="adj1" fmla="val 7084"/>
                <a:gd name="adj2" fmla="val 0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cxnSp>
          <p:nvCxnSpPr>
            <p:cNvPr id="59" name="Straight Connector 58"/>
            <p:cNvCxnSpPr/>
            <p:nvPr userDrawn="1"/>
          </p:nvCxnSpPr>
          <p:spPr>
            <a:xfrm>
              <a:off x="7890527" y="5448783"/>
              <a:ext cx="1724628" cy="0"/>
            </a:xfrm>
            <a:prstGeom prst="line">
              <a:avLst/>
            </a:prstGeom>
            <a:ln w="889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>
            <a:spLocks/>
          </p:cNvSpPr>
          <p:nvPr userDrawn="1"/>
        </p:nvSpPr>
        <p:spPr>
          <a:xfrm>
            <a:off x="1" y="1"/>
            <a:ext cx="531368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34" name="Picture Placeholder 6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375039" y="1608883"/>
            <a:ext cx="4760684" cy="2361236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 userDrawn="1"/>
        </p:nvSpPr>
        <p:spPr>
          <a:xfrm>
            <a:off x="6096000" y="1"/>
            <a:ext cx="6095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766611" y="539428"/>
            <a:ext cx="2754776" cy="5779146"/>
            <a:chOff x="10099725" y="2296484"/>
            <a:chExt cx="1794076" cy="3763729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10099725" y="2296484"/>
              <a:ext cx="1794076" cy="3763729"/>
            </a:xfrm>
            <a:prstGeom prst="roundRect">
              <a:avLst>
                <a:gd name="adj" fmla="val 13839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0861805" y="5683169"/>
              <a:ext cx="269917" cy="269917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 flipH="1">
              <a:off x="10863414" y="2526256"/>
              <a:ext cx="266699" cy="0"/>
            </a:xfrm>
            <a:prstGeom prst="line">
              <a:avLst/>
            </a:prstGeom>
            <a:ln w="50800" cap="rnd"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/>
            </p:cNvSpPr>
            <p:nvPr userDrawn="1"/>
          </p:nvSpPr>
          <p:spPr>
            <a:xfrm>
              <a:off x="10686219" y="2490256"/>
              <a:ext cx="72000" cy="72000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</p:grpSp>
      <p:sp>
        <p:nvSpPr>
          <p:cNvPr id="2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906659" y="1247936"/>
            <a:ext cx="2474682" cy="4362128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42201168-379C-3243-89D5-CAC7B5D6DA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8566" y="864474"/>
            <a:ext cx="5039999" cy="5993525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9F5E1D0-0A12-0190-6E2E-2A665428426F}"/>
              </a:ext>
            </a:extLst>
          </p:cNvPr>
          <p:cNvSpPr/>
          <p:nvPr userDrawn="1"/>
        </p:nvSpPr>
        <p:spPr>
          <a:xfrm rot="5400000">
            <a:off x="-1414494" y="1414493"/>
            <a:ext cx="8156361" cy="5327374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1B41C3-1778-D7A6-E411-A2F83B943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>
                    <a:lumMod val="95000"/>
                  </a:schemeClr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7C8850-1352-C2F4-DC16-82B81E674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34" y="318315"/>
            <a:ext cx="804676" cy="5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85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 userDrawn="1"/>
        </p:nvCxnSpPr>
        <p:spPr>
          <a:xfrm flipH="1">
            <a:off x="838200" y="3976635"/>
            <a:ext cx="39656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5089967" y="1798758"/>
            <a:ext cx="2012066" cy="4221043"/>
            <a:chOff x="10099725" y="2296484"/>
            <a:chExt cx="1794076" cy="3763729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10099725" y="2296484"/>
              <a:ext cx="1794076" cy="3763729"/>
            </a:xfrm>
            <a:prstGeom prst="roundRect">
              <a:avLst>
                <a:gd name="adj" fmla="val 13839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10861805" y="5683169"/>
              <a:ext cx="269917" cy="269917"/>
            </a:xfrm>
            <a:prstGeom prst="ellipse">
              <a:avLst/>
            </a:prstGeom>
            <a:noFill/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 flipH="1">
              <a:off x="10863414" y="2531181"/>
              <a:ext cx="266699" cy="0"/>
            </a:xfrm>
            <a:prstGeom prst="line">
              <a:avLst/>
            </a:prstGeom>
            <a:ln w="38100" cap="rnd">
              <a:solidFill>
                <a:schemeClr val="bg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/>
            </p:cNvSpPr>
            <p:nvPr userDrawn="1"/>
          </p:nvSpPr>
          <p:spPr>
            <a:xfrm>
              <a:off x="10686219" y="2490256"/>
              <a:ext cx="72000" cy="72000"/>
            </a:xfrm>
            <a:prstGeom prst="ellipse">
              <a:avLst/>
            </a:prstGeom>
            <a:solidFill>
              <a:schemeClr val="bg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</p:grpSp>
      <p:sp>
        <p:nvSpPr>
          <p:cNvPr id="2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92257" y="2316247"/>
            <a:ext cx="1807487" cy="3186064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4803875" y="1851692"/>
            <a:ext cx="1" cy="422104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88503" y="1851692"/>
            <a:ext cx="1" cy="422104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>
            <a:off x="7388503" y="3976635"/>
            <a:ext cx="39656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 userDrawn="1"/>
        </p:nvCxnSpPr>
        <p:spPr>
          <a:xfrm flipH="1">
            <a:off x="838200" y="4069032"/>
            <a:ext cx="331461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87435" y="1798758"/>
            <a:ext cx="3017135" cy="4221043"/>
            <a:chOff x="9651636" y="2296484"/>
            <a:chExt cx="2690254" cy="3763729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9651636" y="2296484"/>
              <a:ext cx="2690254" cy="3763729"/>
            </a:xfrm>
            <a:prstGeom prst="roundRect">
              <a:avLst>
                <a:gd name="adj" fmla="val 4248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10932725" y="5858982"/>
              <a:ext cx="128076" cy="128076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32" name="Oval 31"/>
            <p:cNvSpPr>
              <a:spLocks/>
            </p:cNvSpPr>
            <p:nvPr userDrawn="1"/>
          </p:nvSpPr>
          <p:spPr>
            <a:xfrm>
              <a:off x="10960762" y="2399664"/>
              <a:ext cx="57779" cy="57779"/>
            </a:xfrm>
            <a:prstGeom prst="ellipse">
              <a:avLst/>
            </a:prstGeom>
            <a:solidFill>
              <a:schemeClr val="bg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</p:grpSp>
      <p:sp>
        <p:nvSpPr>
          <p:cNvPr id="2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730751" y="2082291"/>
            <a:ext cx="2730500" cy="3628576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8039185" y="1851692"/>
            <a:ext cx="1" cy="422104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>
            <a:off x="8039185" y="4067781"/>
            <a:ext cx="3314994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4152815" y="1851692"/>
            <a:ext cx="1" cy="422104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/>
          </p:cNvSpPr>
          <p:nvPr userDrawn="1"/>
        </p:nvSpPr>
        <p:spPr>
          <a:xfrm>
            <a:off x="0" y="6033051"/>
            <a:ext cx="12191999" cy="8249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8941084" y="3772883"/>
            <a:ext cx="24130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838200" y="3765125"/>
            <a:ext cx="241309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3283578" y="2407098"/>
            <a:ext cx="5617606" cy="3279929"/>
            <a:chOff x="3283578" y="2395523"/>
            <a:chExt cx="5617606" cy="3279929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3783145" y="2395523"/>
              <a:ext cx="4618471" cy="3198452"/>
            </a:xfrm>
            <a:prstGeom prst="roundRect">
              <a:avLst>
                <a:gd name="adj" fmla="val 5977"/>
              </a:avLst>
            </a:prstGeom>
            <a:solidFill>
              <a:schemeClr val="tx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3283578" y="5495452"/>
              <a:ext cx="5617606" cy="98523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57" name="Freeform 56"/>
            <p:cNvSpPr/>
            <p:nvPr userDrawn="1"/>
          </p:nvSpPr>
          <p:spPr>
            <a:xfrm>
              <a:off x="3283581" y="5593976"/>
              <a:ext cx="5617603" cy="81476"/>
            </a:xfrm>
            <a:custGeom>
              <a:avLst/>
              <a:gdLst>
                <a:gd name="connsiteX0" fmla="*/ 0 w 5617603"/>
                <a:gd name="connsiteY0" fmla="*/ 0 h 69846"/>
                <a:gd name="connsiteX1" fmla="*/ 5617603 w 5617603"/>
                <a:gd name="connsiteY1" fmla="*/ 0 h 69846"/>
                <a:gd name="connsiteX2" fmla="*/ 5605544 w 5617603"/>
                <a:gd name="connsiteY2" fmla="*/ 17886 h 69846"/>
                <a:gd name="connsiteX3" fmla="*/ 5480100 w 5617603"/>
                <a:gd name="connsiteY3" fmla="*/ 69846 h 69846"/>
                <a:gd name="connsiteX4" fmla="*/ 137502 w 5617603"/>
                <a:gd name="connsiteY4" fmla="*/ 69845 h 69846"/>
                <a:gd name="connsiteX5" fmla="*/ 12058 w 5617603"/>
                <a:gd name="connsiteY5" fmla="*/ 17885 h 6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7603" h="69846">
                  <a:moveTo>
                    <a:pt x="0" y="0"/>
                  </a:moveTo>
                  <a:lnTo>
                    <a:pt x="5617603" y="0"/>
                  </a:lnTo>
                  <a:lnTo>
                    <a:pt x="5605544" y="17886"/>
                  </a:lnTo>
                  <a:cubicBezTo>
                    <a:pt x="5573440" y="49990"/>
                    <a:pt x="5529089" y="69846"/>
                    <a:pt x="5480100" y="69846"/>
                  </a:cubicBezTo>
                  <a:lnTo>
                    <a:pt x="137502" y="69845"/>
                  </a:lnTo>
                  <a:cubicBezTo>
                    <a:pt x="88513" y="69845"/>
                    <a:pt x="44162" y="49989"/>
                    <a:pt x="12058" y="17885"/>
                  </a:cubicBezTo>
                  <a:close/>
                </a:path>
              </a:pathLst>
            </a:cu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60" name="Freeform 59"/>
            <p:cNvSpPr/>
            <p:nvPr userDrawn="1"/>
          </p:nvSpPr>
          <p:spPr>
            <a:xfrm>
              <a:off x="5689465" y="5495452"/>
              <a:ext cx="805830" cy="72197"/>
            </a:xfrm>
            <a:custGeom>
              <a:avLst/>
              <a:gdLst>
                <a:gd name="connsiteX0" fmla="*/ 0 w 805830"/>
                <a:gd name="connsiteY0" fmla="*/ 0 h 72197"/>
                <a:gd name="connsiteX1" fmla="*/ 805830 w 805830"/>
                <a:gd name="connsiteY1" fmla="*/ 0 h 72197"/>
                <a:gd name="connsiteX2" fmla="*/ 782780 w 805830"/>
                <a:gd name="connsiteY2" fmla="*/ 34188 h 72197"/>
                <a:gd name="connsiteX3" fmla="*/ 691017 w 805830"/>
                <a:gd name="connsiteY3" fmla="*/ 72197 h 72197"/>
                <a:gd name="connsiteX4" fmla="*/ 114812 w 805830"/>
                <a:gd name="connsiteY4" fmla="*/ 72196 h 72197"/>
                <a:gd name="connsiteX5" fmla="*/ 23050 w 805830"/>
                <a:gd name="connsiteY5" fmla="*/ 34187 h 7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830" h="72197">
                  <a:moveTo>
                    <a:pt x="0" y="0"/>
                  </a:moveTo>
                  <a:lnTo>
                    <a:pt x="805830" y="0"/>
                  </a:lnTo>
                  <a:lnTo>
                    <a:pt x="782780" y="34188"/>
                  </a:lnTo>
                  <a:cubicBezTo>
                    <a:pt x="759296" y="57672"/>
                    <a:pt x="726853" y="72197"/>
                    <a:pt x="691017" y="72197"/>
                  </a:cubicBezTo>
                  <a:lnTo>
                    <a:pt x="114812" y="72196"/>
                  </a:lnTo>
                  <a:cubicBezTo>
                    <a:pt x="78977" y="72196"/>
                    <a:pt x="46534" y="57671"/>
                    <a:pt x="23050" y="34187"/>
                  </a:cubicBezTo>
                  <a:close/>
                </a:path>
              </a:pathLst>
            </a:cu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62" name="Oval 61"/>
            <p:cNvSpPr>
              <a:spLocks/>
            </p:cNvSpPr>
            <p:nvPr userDrawn="1"/>
          </p:nvSpPr>
          <p:spPr>
            <a:xfrm>
              <a:off x="6056380" y="2483421"/>
              <a:ext cx="72000" cy="72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</p:grpSp>
      <p:sp>
        <p:nvSpPr>
          <p:cNvPr id="6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933828" y="2651750"/>
            <a:ext cx="4317104" cy="2692493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 userDrawn="1"/>
        </p:nvGrpSpPr>
        <p:grpSpPr>
          <a:xfrm>
            <a:off x="5981610" y="858078"/>
            <a:ext cx="2492191" cy="4651190"/>
            <a:chOff x="5981610" y="858078"/>
            <a:chExt cx="2492191" cy="4651190"/>
          </a:xfrm>
        </p:grpSpPr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8356027" y="3319764"/>
              <a:ext cx="89181" cy="597422"/>
            </a:xfrm>
            <a:custGeom>
              <a:avLst/>
              <a:gdLst>
                <a:gd name="T0" fmla="*/ 228 w 229"/>
                <a:gd name="T1" fmla="*/ 2739 h 2816"/>
                <a:gd name="T2" fmla="*/ 228 w 229"/>
                <a:gd name="T3" fmla="*/ 2739 h 2816"/>
                <a:gd name="T4" fmla="*/ 113 w 229"/>
                <a:gd name="T5" fmla="*/ 2815 h 2816"/>
                <a:gd name="T6" fmla="*/ 0 w 229"/>
                <a:gd name="T7" fmla="*/ 2739 h 2816"/>
                <a:gd name="T8" fmla="*/ 0 w 229"/>
                <a:gd name="T9" fmla="*/ 76 h 2816"/>
                <a:gd name="T10" fmla="*/ 113 w 229"/>
                <a:gd name="T11" fmla="*/ 0 h 2816"/>
                <a:gd name="T12" fmla="*/ 228 w 229"/>
                <a:gd name="T13" fmla="*/ 76 h 2816"/>
                <a:gd name="T14" fmla="*/ 228 w 229"/>
                <a:gd name="T15" fmla="*/ 2739 h 2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816">
                  <a:moveTo>
                    <a:pt x="228" y="2739"/>
                  </a:moveTo>
                  <a:lnTo>
                    <a:pt x="228" y="2739"/>
                  </a:lnTo>
                  <a:cubicBezTo>
                    <a:pt x="228" y="2778"/>
                    <a:pt x="189" y="2815"/>
                    <a:pt x="113" y="2815"/>
                  </a:cubicBezTo>
                  <a:cubicBezTo>
                    <a:pt x="57" y="2815"/>
                    <a:pt x="0" y="2778"/>
                    <a:pt x="0" y="273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8"/>
                    <a:pt x="57" y="0"/>
                    <a:pt x="113" y="0"/>
                  </a:cubicBezTo>
                  <a:cubicBezTo>
                    <a:pt x="189" y="0"/>
                    <a:pt x="228" y="38"/>
                    <a:pt x="228" y="76"/>
                  </a:cubicBezTo>
                  <a:lnTo>
                    <a:pt x="228" y="2739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6000">
                  <a:schemeClr val="accent2"/>
                </a:gs>
                <a:gs pos="100000">
                  <a:schemeClr val="accent6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b="0" i="0">
                <a:latin typeface="Mulish" pitchFamily="2" charset="77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8305580" y="2457581"/>
              <a:ext cx="168221" cy="514707"/>
            </a:xfrm>
            <a:custGeom>
              <a:avLst/>
              <a:gdLst>
                <a:gd name="T0" fmla="*/ 589 w 590"/>
                <a:gd name="T1" fmla="*/ 1560 h 1808"/>
                <a:gd name="T2" fmla="*/ 589 w 590"/>
                <a:gd name="T3" fmla="*/ 1560 h 1808"/>
                <a:gd name="T4" fmla="*/ 285 w 590"/>
                <a:gd name="T5" fmla="*/ 1807 h 1808"/>
                <a:gd name="T6" fmla="*/ 0 w 590"/>
                <a:gd name="T7" fmla="*/ 1560 h 1808"/>
                <a:gd name="T8" fmla="*/ 0 w 590"/>
                <a:gd name="T9" fmla="*/ 267 h 1808"/>
                <a:gd name="T10" fmla="*/ 285 w 590"/>
                <a:gd name="T11" fmla="*/ 0 h 1808"/>
                <a:gd name="T12" fmla="*/ 589 w 590"/>
                <a:gd name="T13" fmla="*/ 267 h 1808"/>
                <a:gd name="T14" fmla="*/ 589 w 590"/>
                <a:gd name="T15" fmla="*/ 1560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0" h="1808">
                  <a:moveTo>
                    <a:pt x="589" y="1560"/>
                  </a:moveTo>
                  <a:lnTo>
                    <a:pt x="589" y="1560"/>
                  </a:lnTo>
                  <a:cubicBezTo>
                    <a:pt x="589" y="1693"/>
                    <a:pt x="456" y="1807"/>
                    <a:pt x="285" y="1807"/>
                  </a:cubicBezTo>
                  <a:cubicBezTo>
                    <a:pt x="133" y="1807"/>
                    <a:pt x="0" y="1693"/>
                    <a:pt x="0" y="156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114"/>
                    <a:pt x="133" y="0"/>
                    <a:pt x="285" y="0"/>
                  </a:cubicBezTo>
                  <a:cubicBezTo>
                    <a:pt x="456" y="0"/>
                    <a:pt x="589" y="114"/>
                    <a:pt x="589" y="267"/>
                  </a:cubicBezTo>
                  <a:lnTo>
                    <a:pt x="589" y="1560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46000">
                  <a:schemeClr val="accent2"/>
                </a:gs>
                <a:gs pos="100000">
                  <a:schemeClr val="accent6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b="0" i="0">
                <a:latin typeface="Mulish" pitchFamily="2" charset="77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6229322" y="4572753"/>
              <a:ext cx="1895628" cy="936515"/>
            </a:xfrm>
            <a:custGeom>
              <a:avLst/>
              <a:gdLst>
                <a:gd name="T0" fmla="*/ 6657 w 6658"/>
                <a:gd name="T1" fmla="*/ 0 h 3291"/>
                <a:gd name="T2" fmla="*/ 6657 w 6658"/>
                <a:gd name="T3" fmla="*/ 0 h 3291"/>
                <a:gd name="T4" fmla="*/ 3291 w 6658"/>
                <a:gd name="T5" fmla="*/ 38 h 3291"/>
                <a:gd name="T6" fmla="*/ 3291 w 6658"/>
                <a:gd name="T7" fmla="*/ 38 h 3291"/>
                <a:gd name="T8" fmla="*/ 0 w 6658"/>
                <a:gd name="T9" fmla="*/ 0 h 3291"/>
                <a:gd name="T10" fmla="*/ 552 w 6658"/>
                <a:gd name="T11" fmla="*/ 1331 h 3291"/>
                <a:gd name="T12" fmla="*/ 1180 w 6658"/>
                <a:gd name="T13" fmla="*/ 3043 h 3291"/>
                <a:gd name="T14" fmla="*/ 3329 w 6658"/>
                <a:gd name="T15" fmla="*/ 3290 h 3291"/>
                <a:gd name="T16" fmla="*/ 5477 w 6658"/>
                <a:gd name="T17" fmla="*/ 3043 h 3291"/>
                <a:gd name="T18" fmla="*/ 6086 w 6658"/>
                <a:gd name="T19" fmla="*/ 1331 h 3291"/>
                <a:gd name="T20" fmla="*/ 6657 w 6658"/>
                <a:gd name="T21" fmla="*/ 0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8" h="3291">
                  <a:moveTo>
                    <a:pt x="6657" y="0"/>
                  </a:moveTo>
                  <a:lnTo>
                    <a:pt x="6657" y="0"/>
                  </a:lnTo>
                  <a:cubicBezTo>
                    <a:pt x="3291" y="38"/>
                    <a:pt x="3291" y="38"/>
                    <a:pt x="3291" y="38"/>
                  </a:cubicBezTo>
                  <a:lnTo>
                    <a:pt x="3291" y="38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2" y="494"/>
                    <a:pt x="552" y="1331"/>
                  </a:cubicBezTo>
                  <a:cubicBezTo>
                    <a:pt x="552" y="1788"/>
                    <a:pt x="495" y="2758"/>
                    <a:pt x="1180" y="3043"/>
                  </a:cubicBezTo>
                  <a:cubicBezTo>
                    <a:pt x="1674" y="3252"/>
                    <a:pt x="1978" y="3290"/>
                    <a:pt x="3329" y="3290"/>
                  </a:cubicBezTo>
                  <a:cubicBezTo>
                    <a:pt x="4679" y="3290"/>
                    <a:pt x="4963" y="3252"/>
                    <a:pt x="5477" y="3043"/>
                  </a:cubicBezTo>
                  <a:cubicBezTo>
                    <a:pt x="6143" y="2758"/>
                    <a:pt x="6086" y="1788"/>
                    <a:pt x="6086" y="1331"/>
                  </a:cubicBezTo>
                  <a:cubicBezTo>
                    <a:pt x="6086" y="494"/>
                    <a:pt x="6657" y="0"/>
                    <a:pt x="665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0" i="0">
                <a:latin typeface="Mulish" pitchFamily="2" charset="77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6229322" y="858078"/>
              <a:ext cx="1895628" cy="937771"/>
            </a:xfrm>
            <a:custGeom>
              <a:avLst/>
              <a:gdLst>
                <a:gd name="T0" fmla="*/ 6657 w 6658"/>
                <a:gd name="T1" fmla="*/ 3291 h 3292"/>
                <a:gd name="T2" fmla="*/ 6657 w 6658"/>
                <a:gd name="T3" fmla="*/ 3291 h 3292"/>
                <a:gd name="T4" fmla="*/ 3291 w 6658"/>
                <a:gd name="T5" fmla="*/ 3253 h 3292"/>
                <a:gd name="T6" fmla="*/ 3291 w 6658"/>
                <a:gd name="T7" fmla="*/ 3253 h 3292"/>
                <a:gd name="T8" fmla="*/ 0 w 6658"/>
                <a:gd name="T9" fmla="*/ 3291 h 3292"/>
                <a:gd name="T10" fmla="*/ 552 w 6658"/>
                <a:gd name="T11" fmla="*/ 1940 h 3292"/>
                <a:gd name="T12" fmla="*/ 1180 w 6658"/>
                <a:gd name="T13" fmla="*/ 247 h 3292"/>
                <a:gd name="T14" fmla="*/ 3329 w 6658"/>
                <a:gd name="T15" fmla="*/ 0 h 3292"/>
                <a:gd name="T16" fmla="*/ 5477 w 6658"/>
                <a:gd name="T17" fmla="*/ 247 h 3292"/>
                <a:gd name="T18" fmla="*/ 6086 w 6658"/>
                <a:gd name="T19" fmla="*/ 1959 h 3292"/>
                <a:gd name="T20" fmla="*/ 6657 w 6658"/>
                <a:gd name="T21" fmla="*/ 3291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8" h="3292">
                  <a:moveTo>
                    <a:pt x="6657" y="3291"/>
                  </a:moveTo>
                  <a:lnTo>
                    <a:pt x="6657" y="3291"/>
                  </a:lnTo>
                  <a:cubicBezTo>
                    <a:pt x="3291" y="3253"/>
                    <a:pt x="3291" y="3253"/>
                    <a:pt x="3291" y="3253"/>
                  </a:cubicBezTo>
                  <a:lnTo>
                    <a:pt x="3291" y="3253"/>
                  </a:lnTo>
                  <a:cubicBezTo>
                    <a:pt x="0" y="3291"/>
                    <a:pt x="0" y="3291"/>
                    <a:pt x="0" y="3291"/>
                  </a:cubicBezTo>
                  <a:cubicBezTo>
                    <a:pt x="0" y="3291"/>
                    <a:pt x="552" y="2796"/>
                    <a:pt x="552" y="1940"/>
                  </a:cubicBezTo>
                  <a:cubicBezTo>
                    <a:pt x="552" y="1503"/>
                    <a:pt x="495" y="533"/>
                    <a:pt x="1180" y="247"/>
                  </a:cubicBezTo>
                  <a:cubicBezTo>
                    <a:pt x="1674" y="19"/>
                    <a:pt x="1978" y="0"/>
                    <a:pt x="3329" y="0"/>
                  </a:cubicBezTo>
                  <a:cubicBezTo>
                    <a:pt x="4679" y="0"/>
                    <a:pt x="4963" y="38"/>
                    <a:pt x="5477" y="247"/>
                  </a:cubicBezTo>
                  <a:cubicBezTo>
                    <a:pt x="6143" y="533"/>
                    <a:pt x="6086" y="1503"/>
                    <a:pt x="6086" y="1959"/>
                  </a:cubicBezTo>
                  <a:cubicBezTo>
                    <a:pt x="6086" y="2796"/>
                    <a:pt x="6657" y="3291"/>
                    <a:pt x="6657" y="329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0" i="0">
                <a:latin typeface="Mulish" pitchFamily="2" charset="77"/>
              </a:endParaRPr>
            </a:p>
          </p:txBody>
        </p:sp>
        <p:sp>
          <p:nvSpPr>
            <p:cNvPr id="50" name="Rounded Rectangle 49"/>
            <p:cNvSpPr/>
            <p:nvPr userDrawn="1"/>
          </p:nvSpPr>
          <p:spPr>
            <a:xfrm>
              <a:off x="5981610" y="1769832"/>
              <a:ext cx="2407597" cy="2839467"/>
            </a:xfrm>
            <a:prstGeom prst="roundRect">
              <a:avLst>
                <a:gd name="adj" fmla="val 11920"/>
              </a:avLst>
            </a:pr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2"/>
                </a:gs>
                <a:gs pos="69000">
                  <a:schemeClr val="accent4"/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099384" y="1893545"/>
              <a:ext cx="2172050" cy="2592040"/>
            </a:xfrm>
            <a:prstGeom prst="roundRect">
              <a:avLst>
                <a:gd name="adj" fmla="val 8751"/>
              </a:avLst>
            </a:prstGeom>
            <a:solidFill>
              <a:schemeClr val="tx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Mulish" pitchFamily="2" charset="77"/>
              </a:endParaRPr>
            </a:p>
          </p:txBody>
        </p:sp>
      </p:grpSp>
      <p:sp>
        <p:nvSpPr>
          <p:cNvPr id="15" name="Rectangle 14"/>
          <p:cNvSpPr>
            <a:spLocks/>
          </p:cNvSpPr>
          <p:nvPr/>
        </p:nvSpPr>
        <p:spPr>
          <a:xfrm>
            <a:off x="0" y="6033051"/>
            <a:ext cx="12191999" cy="8249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37019" y="2015719"/>
            <a:ext cx="1908000" cy="2350800"/>
          </a:xfrm>
          <a:prstGeom prst="roundRect">
            <a:avLst>
              <a:gd name="adj" fmla="val 4164"/>
            </a:avLst>
          </a:prstGeo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4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94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75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"/>
            <a:ext cx="3784598" cy="685800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07402" y="0"/>
            <a:ext cx="3784598" cy="6858002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24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838201" y="4748871"/>
            <a:ext cx="105156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 userDrawn="1"/>
        </p:nvSpPr>
        <p:spPr>
          <a:xfrm>
            <a:off x="3793674" y="4"/>
            <a:ext cx="4604657" cy="4778181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1260000" anchor="b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lvl="0" algn="ctr"/>
            <a:endParaRPr lang="en-US" sz="5401" b="1" i="0">
              <a:solidFill>
                <a:schemeClr val="tx1"/>
              </a:solidFill>
              <a:latin typeface="Mulish Black" pitchFamily="2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accent4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D1C9A04D-5766-AA4F-9609-CB0054038FF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2460" y="1062153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3B397708-AD1B-7C47-8291-9B3D5E3CC09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5759" y="1062153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9E73349E-B90D-EE48-B921-5A12FC4DC2D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289058" y="1062153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E117B-8934-0844-93C7-F4A9857D0B22}"/>
              </a:ext>
            </a:extLst>
          </p:cNvPr>
          <p:cNvSpPr>
            <a:spLocks/>
          </p:cNvSpPr>
          <p:nvPr userDrawn="1"/>
        </p:nvSpPr>
        <p:spPr>
          <a:xfrm>
            <a:off x="14405" y="3210468"/>
            <a:ext cx="6081595" cy="2684155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993C7-65A3-F342-B855-A2BFBE4314EE}"/>
              </a:ext>
            </a:extLst>
          </p:cNvPr>
          <p:cNvSpPr>
            <a:spLocks/>
          </p:cNvSpPr>
          <p:nvPr userDrawn="1"/>
        </p:nvSpPr>
        <p:spPr>
          <a:xfrm>
            <a:off x="11772900" y="3194954"/>
            <a:ext cx="419100" cy="2684155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sh" pitchFamily="2" charset="77"/>
            </a:endParaRP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9B7340B9-F3B9-ED4F-A10D-47C68661FF3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2460" y="2467636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37E4D3DB-1C8A-2641-A7C1-E3E63F5A1CD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289058" y="2467636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96634E91-EE1A-AF48-85BF-9FD7CA7726F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555759" y="2467636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21CF4FC9-17B9-EE43-BF39-DC2599CEFB5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22460" y="3886566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5E476F11-3650-7247-B026-86AEF4DB24C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289058" y="3886566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0BD181D9-8B87-CF4D-9936-FC9C6FC15EF3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555759" y="3886566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95651380-F05A-214D-A604-6E090DBA57C5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22460" y="5292049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026FF7B5-8CCF-9A4B-AA92-7B270DEA1EA8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289058" y="5292049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40DB9821-348B-8D43-B561-F420DC42847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555759" y="5292049"/>
            <a:ext cx="1453549" cy="1201822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71A34DC-5A56-2A82-A5D4-EE4130A9A16E}"/>
              </a:ext>
            </a:extLst>
          </p:cNvPr>
          <p:cNvSpPr/>
          <p:nvPr userDrawn="1"/>
        </p:nvSpPr>
        <p:spPr>
          <a:xfrm rot="5400000">
            <a:off x="5054611" y="4251858"/>
            <a:ext cx="2684156" cy="601377"/>
          </a:xfrm>
          <a:prstGeom prst="rtTriangle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145A"/>
              </a:solidFill>
              <a:highlight>
                <a:srgbClr val="AC145A"/>
              </a:highlight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E7576FC-B57D-8EA4-9CF4-ABE48C25D649}"/>
              </a:ext>
            </a:extLst>
          </p:cNvPr>
          <p:cNvSpPr/>
          <p:nvPr userDrawn="1"/>
        </p:nvSpPr>
        <p:spPr>
          <a:xfrm rot="16200000">
            <a:off x="10130134" y="4241918"/>
            <a:ext cx="2684156" cy="601377"/>
          </a:xfrm>
          <a:prstGeom prst="rtTriangle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145A"/>
              </a:solidFill>
              <a:highlight>
                <a:srgbClr val="AC145A"/>
              </a:highlight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2" y="0"/>
            <a:ext cx="4419602" cy="6858000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48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470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0781-D5AB-574B-A841-CC5964CE43B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CBEA-24ED-6C46-A314-663C310F0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7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9613073" y="0"/>
            <a:ext cx="2578927" cy="2185265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9410069-BDC6-9440-B9AF-F96DAC9CC39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613073" y="2336367"/>
            <a:ext cx="2578927" cy="2185265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C0B7E68-E1B1-D74D-B1B6-326E69FBC4B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13073" y="4672735"/>
            <a:ext cx="2578927" cy="2185265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0C1532-9E99-4326-0581-14A8E1487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34" y="318315"/>
            <a:ext cx="804675" cy="5364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i="0" cap="all" spc="6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669" r:id="rId2"/>
    <p:sldLayoutId id="2147483688" r:id="rId3"/>
    <p:sldLayoutId id="2147483774" r:id="rId4"/>
    <p:sldLayoutId id="2147483713" r:id="rId5"/>
    <p:sldLayoutId id="2147483714" r:id="rId6"/>
    <p:sldLayoutId id="2147483691" r:id="rId7"/>
    <p:sldLayoutId id="2147483715" r:id="rId8"/>
    <p:sldLayoutId id="2147483695" r:id="rId9"/>
    <p:sldLayoutId id="2147483716" r:id="rId10"/>
    <p:sldLayoutId id="2147483661" r:id="rId11"/>
    <p:sldLayoutId id="2147483709" r:id="rId12"/>
    <p:sldLayoutId id="2147483706" r:id="rId13"/>
    <p:sldLayoutId id="2147483707" r:id="rId14"/>
    <p:sldLayoutId id="2147483692" r:id="rId15"/>
    <p:sldLayoutId id="2147483693" r:id="rId16"/>
    <p:sldLayoutId id="2147483717" r:id="rId17"/>
    <p:sldLayoutId id="2147483718" r:id="rId18"/>
    <p:sldLayoutId id="2147483699" r:id="rId19"/>
    <p:sldLayoutId id="2147483719" r:id="rId20"/>
    <p:sldLayoutId id="2147483720" r:id="rId21"/>
    <p:sldLayoutId id="2147483694" r:id="rId22"/>
    <p:sldLayoutId id="2147483696" r:id="rId23"/>
    <p:sldLayoutId id="2147483697" r:id="rId24"/>
    <p:sldLayoutId id="2147483698" r:id="rId25"/>
    <p:sldLayoutId id="2147483721" r:id="rId26"/>
    <p:sldLayoutId id="2147483722" r:id="rId27"/>
    <p:sldLayoutId id="2147483723" r:id="rId28"/>
    <p:sldLayoutId id="2147483724" r:id="rId29"/>
    <p:sldLayoutId id="2147483772" r:id="rId30"/>
    <p:sldLayoutId id="2147483730" r:id="rId31"/>
    <p:sldLayoutId id="2147483732" r:id="rId32"/>
    <p:sldLayoutId id="2147483733" r:id="rId33"/>
    <p:sldLayoutId id="2147483773" r:id="rId34"/>
    <p:sldLayoutId id="2147483700" r:id="rId35"/>
    <p:sldLayoutId id="2147483712" r:id="rId36"/>
    <p:sldLayoutId id="2147483771" r:id="rId37"/>
    <p:sldLayoutId id="2147483704" r:id="rId38"/>
    <p:sldLayoutId id="2147483775" r:id="rId39"/>
    <p:sldLayoutId id="2147483701" r:id="rId40"/>
    <p:sldLayoutId id="2147483703" r:id="rId41"/>
    <p:sldLayoutId id="2147483689" r:id="rId42"/>
    <p:sldLayoutId id="2147483705" r:id="rId43"/>
    <p:sldLayoutId id="2147483734" r:id="rId44"/>
    <p:sldLayoutId id="2147483686" r:id="rId45"/>
    <p:sldLayoutId id="2147483735" r:id="rId46"/>
    <p:sldLayoutId id="2147483736" r:id="rId47"/>
    <p:sldLayoutId id="2147483737" r:id="rId48"/>
    <p:sldLayoutId id="2147483740" r:id="rId49"/>
    <p:sldLayoutId id="2147483741" r:id="rId50"/>
    <p:sldLayoutId id="2147483742" r:id="rId51"/>
    <p:sldLayoutId id="2147483725" r:id="rId52"/>
    <p:sldLayoutId id="2147483727" r:id="rId53"/>
    <p:sldLayoutId id="2147483726" r:id="rId54"/>
    <p:sldLayoutId id="2147483728" r:id="rId55"/>
    <p:sldLayoutId id="2147483710" r:id="rId56"/>
    <p:sldLayoutId id="2147483702" r:id="rId57"/>
    <p:sldLayoutId id="2147483731" r:id="rId58"/>
    <p:sldLayoutId id="2147483687" r:id="rId59"/>
    <p:sldLayoutId id="2147483690" r:id="rId60"/>
    <p:sldLayoutId id="2147483708" r:id="rId61"/>
    <p:sldLayoutId id="2147483729" r:id="rId62"/>
    <p:sldLayoutId id="2147483738" r:id="rId63"/>
    <p:sldLayoutId id="2147483739" r:id="rId64"/>
    <p:sldLayoutId id="2147483743" r:id="rId65"/>
    <p:sldLayoutId id="2147483744" r:id="rId66"/>
    <p:sldLayoutId id="2147483745" r:id="rId67"/>
    <p:sldLayoutId id="2147483746" r:id="rId68"/>
    <p:sldLayoutId id="2147483748" r:id="rId69"/>
    <p:sldLayoutId id="2147483747" r:id="rId70"/>
    <p:sldLayoutId id="2147483750" r:id="rId71"/>
    <p:sldLayoutId id="2147483749" r:id="rId72"/>
    <p:sldLayoutId id="2147483751" r:id="rId73"/>
    <p:sldLayoutId id="2147483756" r:id="rId74"/>
    <p:sldLayoutId id="2147483762" r:id="rId75"/>
    <p:sldLayoutId id="2147483754" r:id="rId76"/>
    <p:sldLayoutId id="2147483755" r:id="rId77"/>
    <p:sldLayoutId id="2147483769" r:id="rId78"/>
    <p:sldLayoutId id="2147483776" r:id="rId79"/>
    <p:sldLayoutId id="2147483777" r:id="rId80"/>
    <p:sldLayoutId id="2147483778" r:id="rId81"/>
    <p:sldLayoutId id="2147483779" r:id="rId82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spc="50" baseline="0" dirty="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001"/>
        </a:spcBef>
        <a:buFont typeface="Arial"/>
        <a:buNone/>
        <a:defRPr lang="en-US" sz="3600" b="1" i="0" kern="1200" cap="all" spc="150" baseline="0" dirty="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801" b="1" i="0" kern="1200" cap="all" spc="601" baseline="0" dirty="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401" b="0" i="0" kern="1200" cap="all" spc="400" baseline="0" dirty="0" smtClean="0">
          <a:solidFill>
            <a:schemeClr val="accent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sz="1401" b="1" i="0" kern="1200" spc="1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0" indent="0" algn="l" defTabSz="914423" rtl="0" eaLnBrk="1" latinLnBrk="0" hangingPunct="1">
        <a:lnSpc>
          <a:spcPct val="120000"/>
        </a:lnSpc>
        <a:spcBef>
          <a:spcPts val="500"/>
        </a:spcBef>
        <a:buFont typeface="Arial"/>
        <a:buNone/>
        <a:defRPr lang="en-US" sz="1001" b="0" i="0" kern="1200" dirty="0">
          <a:solidFill>
            <a:schemeClr val="accent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9F318E-DD08-6B48-B2C9-6C51C7DFF175}"/>
              </a:ext>
            </a:extLst>
          </p:cNvPr>
          <p:cNvSpPr txBox="1">
            <a:spLocks/>
          </p:cNvSpPr>
          <p:nvPr/>
        </p:nvSpPr>
        <p:spPr>
          <a:xfrm>
            <a:off x="815048" y="2711353"/>
            <a:ext cx="43121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spc="100" baseline="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000" spc="0" dirty="0">
                <a:solidFill>
                  <a:srgbClr val="E31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Carmel bond (she/her)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C8B565-4E93-344A-B2C9-B73E549441A3}"/>
              </a:ext>
            </a:extLst>
          </p:cNvPr>
          <p:cNvSpPr txBox="1">
            <a:spLocks/>
          </p:cNvSpPr>
          <p:nvPr/>
        </p:nvSpPr>
        <p:spPr>
          <a:xfrm>
            <a:off x="804161" y="1970398"/>
            <a:ext cx="7022667" cy="5539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Clr>
                <a:srgbClr val="B70D50"/>
              </a:buClr>
              <a:buSzPts val="2800"/>
            </a:pPr>
            <a:r>
              <a:rPr lang="en-GB" sz="4000" spc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compassion</a:t>
            </a:r>
            <a:r>
              <a:rPr lang="en-GB" sz="3000" spc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4000" spc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in nursing</a:t>
            </a:r>
            <a:endParaRPr lang="en-GB" sz="4000" spc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14CC92B0-33D6-7949-8A39-04D48C3AD574}"/>
              </a:ext>
            </a:extLst>
          </p:cNvPr>
          <p:cNvSpPr txBox="1">
            <a:spLocks/>
          </p:cNvSpPr>
          <p:nvPr/>
        </p:nvSpPr>
        <p:spPr>
          <a:xfrm>
            <a:off x="815048" y="3119909"/>
            <a:ext cx="4569751" cy="495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  <a:tabLst>
                <a:tab pos="108000" algn="l"/>
              </a:tabLst>
            </a:pPr>
            <a:r>
              <a:rPr lang="en-US" sz="1400" dirty="0">
                <a:solidFill>
                  <a:srgbClr val="D6D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Lecturer in Mental Health Nursing</a:t>
            </a:r>
          </a:p>
          <a:p>
            <a:pPr lvl="4">
              <a:lnSpc>
                <a:spcPct val="100000"/>
              </a:lnSpc>
              <a:tabLst>
                <a:tab pos="108000" algn="l"/>
              </a:tabLst>
            </a:pPr>
            <a:r>
              <a:rPr lang="en-US" sz="1400" dirty="0">
                <a:solidFill>
                  <a:srgbClr val="D6D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Sheffield Hallam University</a:t>
            </a:r>
          </a:p>
        </p:txBody>
      </p:sp>
    </p:spTree>
    <p:extLst>
      <p:ext uri="{BB962C8B-B14F-4D97-AF65-F5344CB8AC3E}">
        <p14:creationId xmlns:p14="http://schemas.microsoft.com/office/powerpoint/2010/main" val="80789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Close-up of question mark on a hardwood floor against a wall">
            <a:extLst>
              <a:ext uri="{FF2B5EF4-FFF2-40B4-BE49-F238E27FC236}">
                <a16:creationId xmlns:a16="http://schemas.microsoft.com/office/drawing/2014/main" id="{49BE7BF2-FD13-5F8C-1763-F71C79FE2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407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93A99-1AD8-05C4-A02C-C884485A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52241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700" b="0" i="0" u="none" strike="noStrike" cap="none" spc="0" baseline="0" dirty="0">
                <a:solidFill>
                  <a:schemeClr val="bg1"/>
                </a:solidFill>
                <a:uFillTx/>
                <a:ea typeface="+mj-ea"/>
              </a:rPr>
              <a:t>How might compassion be experienced in the context of mental health care?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39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25AAD7D-ED72-D43D-FB6D-A89FCE81F046}"/>
              </a:ext>
            </a:extLst>
          </p:cNvPr>
          <p:cNvSpPr txBox="1"/>
          <p:nvPr/>
        </p:nvSpPr>
        <p:spPr>
          <a:xfrm>
            <a:off x="585179" y="198524"/>
            <a:ext cx="10578830" cy="10350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Communicating Compassion in Mental Health Nursing</a:t>
            </a:r>
          </a:p>
        </p:txBody>
      </p:sp>
      <p:grpSp>
        <p:nvGrpSpPr>
          <p:cNvPr id="3" name="Diagram 2">
            <a:extLst>
              <a:ext uri="{FF2B5EF4-FFF2-40B4-BE49-F238E27FC236}">
                <a16:creationId xmlns:a16="http://schemas.microsoft.com/office/drawing/2014/main" id="{8335FDFD-EC0F-720B-A001-26BA8F07406E}"/>
              </a:ext>
            </a:extLst>
          </p:cNvPr>
          <p:cNvGrpSpPr/>
          <p:nvPr/>
        </p:nvGrpSpPr>
        <p:grpSpPr>
          <a:xfrm>
            <a:off x="4621688" y="1742169"/>
            <a:ext cx="5031687" cy="4106634"/>
            <a:chOff x="4621688" y="1742169"/>
            <a:chExt cx="5031687" cy="410663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DC9A45B-CD5A-2201-95DF-DB6940FD1E27}"/>
                </a:ext>
              </a:extLst>
            </p:cNvPr>
            <p:cNvSpPr/>
            <p:nvPr/>
          </p:nvSpPr>
          <p:spPr>
            <a:xfrm>
              <a:off x="4621688" y="3225436"/>
              <a:ext cx="5031687" cy="1140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0105"/>
                <a:gd name="f7" fmla="val 5031688"/>
                <a:gd name="f8" fmla="val 838632"/>
                <a:gd name="f9" fmla="val 4193056"/>
                <a:gd name="f10" fmla="val 4656220"/>
                <a:gd name="f11" fmla="val 1120828"/>
                <a:gd name="f12" fmla="val 5031686"/>
                <a:gd name="f13" fmla="val 1097049"/>
                <a:gd name="f14" fmla="val 2"/>
                <a:gd name="f15" fmla="val 375468"/>
                <a:gd name="f16" fmla="+- 0 0 -90"/>
                <a:gd name="f17" fmla="*/ f3 1 1140105"/>
                <a:gd name="f18" fmla="*/ f4 1 5031688"/>
                <a:gd name="f19" fmla="+- f7 0 f5"/>
                <a:gd name="f20" fmla="+- f6 0 f5"/>
                <a:gd name="f21" fmla="*/ f16 f0 1"/>
                <a:gd name="f22" fmla="*/ f20 1 1140105"/>
                <a:gd name="f23" fmla="*/ f19 1 5031688"/>
                <a:gd name="f24" fmla="*/ 190021 f20 1"/>
                <a:gd name="f25" fmla="*/ 0 f19 1"/>
                <a:gd name="f26" fmla="*/ 950084 f20 1"/>
                <a:gd name="f27" fmla="*/ 1140105 f20 1"/>
                <a:gd name="f28" fmla="*/ 190021 f19 1"/>
                <a:gd name="f29" fmla="*/ 5031688 f19 1"/>
                <a:gd name="f30" fmla="*/ 0 f20 1"/>
                <a:gd name="f31" fmla="*/ f21 1 f2"/>
                <a:gd name="f32" fmla="*/ f24 1 1140105"/>
                <a:gd name="f33" fmla="*/ f25 1 5031688"/>
                <a:gd name="f34" fmla="*/ f26 1 1140105"/>
                <a:gd name="f35" fmla="*/ f27 1 1140105"/>
                <a:gd name="f36" fmla="*/ f28 1 5031688"/>
                <a:gd name="f37" fmla="*/ f29 1 5031688"/>
                <a:gd name="f38" fmla="*/ f30 1 1140105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1140105" h="5031688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D2DEEF">
                <a:alpha val="90000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76196" tIns="93753" rIns="131856" bIns="93753" anchor="ctr" anchorCtr="0" compatLnSpc="1">
              <a:noAutofit/>
            </a:bodyPr>
            <a:lstStyle/>
            <a:p>
              <a:pPr marL="228600" marR="0" lvl="1" indent="-22860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Non-Judgemental Approach</a:t>
              </a:r>
            </a:p>
            <a:p>
              <a:pPr marL="228600" marR="0" lvl="1" indent="-22860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Beyond Diagnosis</a:t>
              </a:r>
            </a:p>
            <a:p>
              <a:pPr marL="228600" marR="0" lvl="1" indent="-22860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Trauma-informed</a:t>
              </a:r>
              <a:endPara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E20758D-F96C-E31F-8C4A-FCA6DA19727C}"/>
                </a:ext>
              </a:extLst>
            </p:cNvPr>
            <p:cNvSpPr/>
            <p:nvPr/>
          </p:nvSpPr>
          <p:spPr>
            <a:xfrm>
              <a:off x="4621688" y="1742169"/>
              <a:ext cx="5031687" cy="1140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0105"/>
                <a:gd name="f7" fmla="val 5031688"/>
                <a:gd name="f8" fmla="val 838632"/>
                <a:gd name="f9" fmla="val 4193056"/>
                <a:gd name="f10" fmla="val 4656220"/>
                <a:gd name="f11" fmla="val 1120828"/>
                <a:gd name="f12" fmla="val 5031686"/>
                <a:gd name="f13" fmla="val 1097049"/>
                <a:gd name="f14" fmla="val 2"/>
                <a:gd name="f15" fmla="val 375468"/>
                <a:gd name="f16" fmla="+- 0 0 -90"/>
                <a:gd name="f17" fmla="*/ f3 1 1140105"/>
                <a:gd name="f18" fmla="*/ f4 1 5031688"/>
                <a:gd name="f19" fmla="+- f7 0 f5"/>
                <a:gd name="f20" fmla="+- f6 0 f5"/>
                <a:gd name="f21" fmla="*/ f16 f0 1"/>
                <a:gd name="f22" fmla="*/ f20 1 1140105"/>
                <a:gd name="f23" fmla="*/ f19 1 5031688"/>
                <a:gd name="f24" fmla="*/ 190021 f20 1"/>
                <a:gd name="f25" fmla="*/ 0 f19 1"/>
                <a:gd name="f26" fmla="*/ 950084 f20 1"/>
                <a:gd name="f27" fmla="*/ 1140105 f20 1"/>
                <a:gd name="f28" fmla="*/ 190021 f19 1"/>
                <a:gd name="f29" fmla="*/ 5031688 f19 1"/>
                <a:gd name="f30" fmla="*/ 0 f20 1"/>
                <a:gd name="f31" fmla="*/ f21 1 f2"/>
                <a:gd name="f32" fmla="*/ f24 1 1140105"/>
                <a:gd name="f33" fmla="*/ f25 1 5031688"/>
                <a:gd name="f34" fmla="*/ f26 1 1140105"/>
                <a:gd name="f35" fmla="*/ f27 1 1140105"/>
                <a:gd name="f36" fmla="*/ f28 1 5031688"/>
                <a:gd name="f37" fmla="*/ f29 1 5031688"/>
                <a:gd name="f38" fmla="*/ f30 1 1140105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1140105" h="5031688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D0EAE0">
                <a:alpha val="90000"/>
              </a:srgbClr>
            </a:solidFill>
            <a:ln w="12701" cap="flat">
              <a:solidFill>
                <a:srgbClr val="D0EAE0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76196" tIns="93753" rIns="131856" bIns="93753" anchor="ctr" anchorCtr="0" compatLnSpc="1">
              <a:noAutofit/>
            </a:bodyPr>
            <a:lstStyle/>
            <a:p>
              <a:pPr marL="228600" marR="0" lvl="1" indent="-22860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Warm</a:t>
              </a:r>
            </a:p>
            <a:p>
              <a:pPr marL="228600" marR="0" lvl="1" indent="-22860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Calm Manner </a:t>
              </a:r>
            </a:p>
            <a:p>
              <a:pPr marL="228600" marR="0" lvl="1" indent="-22860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Seeks to Understand the Person</a:t>
              </a: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5E84E5FF-F276-9A8C-D06B-B838998B7D8E}"/>
                </a:ext>
              </a:extLst>
            </p:cNvPr>
            <p:cNvSpPr/>
            <p:nvPr/>
          </p:nvSpPr>
          <p:spPr>
            <a:xfrm>
              <a:off x="4621688" y="4708693"/>
              <a:ext cx="5031687" cy="1140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0105"/>
                <a:gd name="f7" fmla="val 5031688"/>
                <a:gd name="f8" fmla="val 838632"/>
                <a:gd name="f9" fmla="val 4193056"/>
                <a:gd name="f10" fmla="val 4656220"/>
                <a:gd name="f11" fmla="val 1120828"/>
                <a:gd name="f12" fmla="val 5031686"/>
                <a:gd name="f13" fmla="val 1097049"/>
                <a:gd name="f14" fmla="val 2"/>
                <a:gd name="f15" fmla="val 375468"/>
                <a:gd name="f16" fmla="+- 0 0 -90"/>
                <a:gd name="f17" fmla="*/ f3 1 1140105"/>
                <a:gd name="f18" fmla="*/ f4 1 5031688"/>
                <a:gd name="f19" fmla="+- f7 0 f5"/>
                <a:gd name="f20" fmla="+- f6 0 f5"/>
                <a:gd name="f21" fmla="*/ f16 f0 1"/>
                <a:gd name="f22" fmla="*/ f20 1 1140105"/>
                <a:gd name="f23" fmla="*/ f19 1 5031688"/>
                <a:gd name="f24" fmla="*/ 190021 f20 1"/>
                <a:gd name="f25" fmla="*/ 0 f19 1"/>
                <a:gd name="f26" fmla="*/ 950084 f20 1"/>
                <a:gd name="f27" fmla="*/ 1140105 f20 1"/>
                <a:gd name="f28" fmla="*/ 190021 f19 1"/>
                <a:gd name="f29" fmla="*/ 5031688 f19 1"/>
                <a:gd name="f30" fmla="*/ 0 f20 1"/>
                <a:gd name="f31" fmla="*/ f21 1 f2"/>
                <a:gd name="f32" fmla="*/ f24 1 1140105"/>
                <a:gd name="f33" fmla="*/ f25 1 5031688"/>
                <a:gd name="f34" fmla="*/ f26 1 1140105"/>
                <a:gd name="f35" fmla="*/ f27 1 1140105"/>
                <a:gd name="f36" fmla="*/ f28 1 5031688"/>
                <a:gd name="f37" fmla="*/ f29 1 5031688"/>
                <a:gd name="f38" fmla="*/ f30 1 1140105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1140105" h="5031688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D5E3CF">
                <a:alpha val="90000"/>
              </a:srgbClr>
            </a:solidFill>
            <a:ln w="12701" cap="flat">
              <a:solidFill>
                <a:srgbClr val="D5E3C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76196" tIns="93753" rIns="131856" bIns="93753" anchor="ctr" anchorCtr="0" compatLnSpc="1">
              <a:noAutofit/>
            </a:bodyPr>
            <a:lstStyle/>
            <a:p>
              <a:pPr marL="228600" marR="0" lvl="1" indent="-22860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Active Listening</a:t>
              </a:r>
            </a:p>
            <a:p>
              <a:pPr marL="228600" marR="0" lvl="1" indent="-22860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Validation</a:t>
              </a:r>
            </a:p>
          </p:txBody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CC17FED9-20DA-AFAF-2A16-21E828FB81C5}"/>
              </a:ext>
            </a:extLst>
          </p:cNvPr>
          <p:cNvSpPr txBox="1"/>
          <p:nvPr/>
        </p:nvSpPr>
        <p:spPr>
          <a:xfrm>
            <a:off x="459449" y="6357403"/>
            <a:ext cx="11167027" cy="430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mbria" pitchFamily="18"/>
                <a:cs typeface="Arial" panose="020B0604020202020204" pitchFamily="34" charset="0"/>
              </a:rPr>
              <a:t>Bond, C., Hui, A., Timmons, S., Wildbore, E., &amp; Sinclair, S. (2022). Discourses of compassion from the margins of health care: the perspectives and experiences of people with a mental health condition. </a:t>
            </a:r>
            <a:r>
              <a:rPr lang="en-US" sz="1100" b="0" i="1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mbria" pitchFamily="18"/>
                <a:cs typeface="Arial" panose="020B0604020202020204" pitchFamily="34" charset="0"/>
              </a:rPr>
              <a:t>Journal of Mental Health</a:t>
            </a:r>
            <a:r>
              <a:rPr lang="en-US" sz="1100" b="0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mbria" pitchFamily="18"/>
                <a:cs typeface="Arial" panose="020B0604020202020204" pitchFamily="34" charset="0"/>
              </a:rPr>
              <a:t>, 1-9.</a:t>
            </a:r>
            <a:endParaRPr lang="en-GB" sz="1100" b="0" i="0" u="none" strike="noStrike" kern="1200" cap="none" spc="0" baseline="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mbria" pitchFamily="18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1D73A3E-DA83-E3C2-ABC4-280E33479C09}"/>
              </a:ext>
            </a:extLst>
          </p:cNvPr>
          <p:cNvSpPr txBox="1"/>
          <p:nvPr/>
        </p:nvSpPr>
        <p:spPr>
          <a:xfrm>
            <a:off x="1791364" y="1954978"/>
            <a:ext cx="325383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72796258-FCD1-AE73-A03B-ADBD252B9E9A}"/>
              </a:ext>
            </a:extLst>
          </p:cNvPr>
          <p:cNvSpPr txBox="1"/>
          <p:nvPr/>
        </p:nvSpPr>
        <p:spPr>
          <a:xfrm>
            <a:off x="1684489" y="3468739"/>
            <a:ext cx="325383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08C1C966-DF4B-BDA5-7ABD-8449CB15FE10}"/>
              </a:ext>
            </a:extLst>
          </p:cNvPr>
          <p:cNvSpPr txBox="1"/>
          <p:nvPr/>
        </p:nvSpPr>
        <p:spPr>
          <a:xfrm>
            <a:off x="1684489" y="4913071"/>
            <a:ext cx="325383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Clinical Skills</a:t>
            </a:r>
            <a:r>
              <a:rPr lang="en-GB" sz="18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159C7D-842B-D294-D0EE-2C6625C39FB8}"/>
              </a:ext>
            </a:extLst>
          </p:cNvPr>
          <p:cNvSpPr txBox="1">
            <a:spLocks/>
          </p:cNvSpPr>
          <p:nvPr/>
        </p:nvSpPr>
        <p:spPr>
          <a:xfrm>
            <a:off x="259805" y="177003"/>
            <a:ext cx="11440582" cy="111391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Context of Mental Health....Compassion is a Verb!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8B7620-B31A-A08C-1C69-74DDB48D0699}"/>
              </a:ext>
            </a:extLst>
          </p:cNvPr>
          <p:cNvGrpSpPr/>
          <p:nvPr/>
        </p:nvGrpSpPr>
        <p:grpSpPr>
          <a:xfrm>
            <a:off x="1565911" y="1290920"/>
            <a:ext cx="9035492" cy="4747926"/>
            <a:chOff x="1353962" y="2038985"/>
            <a:chExt cx="8800397" cy="4601121"/>
          </a:xfrm>
        </p:grpSpPr>
        <p:pic>
          <p:nvPicPr>
            <p:cNvPr id="3" name="Picture 11" descr="A person and person talking to each other&#10;&#10;Description automatically generated">
              <a:extLst>
                <a:ext uri="{FF2B5EF4-FFF2-40B4-BE49-F238E27FC236}">
                  <a16:creationId xmlns:a16="http://schemas.microsoft.com/office/drawing/2014/main" id="{3F6ED96E-FCC0-A40D-D909-CA49499EC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42" t="5154" r="3393"/>
            <a:stretch/>
          </p:blipFill>
          <p:spPr>
            <a:xfrm>
              <a:off x="3788230" y="2038985"/>
              <a:ext cx="3705672" cy="278300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1598A5A1-C423-764D-DF35-7E9EFEE1B273}"/>
                </a:ext>
              </a:extLst>
            </p:cNvPr>
            <p:cNvSpPr txBox="1"/>
            <p:nvPr/>
          </p:nvSpPr>
          <p:spPr>
            <a:xfrm>
              <a:off x="4766334" y="4821995"/>
              <a:ext cx="2024746" cy="67589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Connection</a:t>
              </a:r>
              <a:endParaRPr lang="en-GB" sz="40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8CCE57F4-97B2-9AF9-32F3-9D2696EEBF84}"/>
                </a:ext>
              </a:extLst>
            </p:cNvPr>
            <p:cNvSpPr txBox="1"/>
            <p:nvPr/>
          </p:nvSpPr>
          <p:spPr>
            <a:xfrm>
              <a:off x="7910134" y="2754146"/>
              <a:ext cx="2244225" cy="125522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Having the forethought to prevent suffering in the future</a:t>
              </a:r>
              <a:endParaRPr lang="en-GB" sz="40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DAC221E7-DF2B-9B1F-D82B-70FCD8859887}"/>
                </a:ext>
              </a:extLst>
            </p:cNvPr>
            <p:cNvSpPr txBox="1"/>
            <p:nvPr/>
          </p:nvSpPr>
          <p:spPr>
            <a:xfrm>
              <a:off x="1479954" y="5594083"/>
              <a:ext cx="2655637" cy="10460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HCP</a:t>
              </a:r>
              <a:r>
                <a:rPr lang="en-GB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-Patient </a:t>
              </a:r>
            </a:p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Therapeutic Relationship</a:t>
              </a:r>
              <a:endParaRPr lang="en-GB" sz="18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EECA8DA0-50C6-6849-C22D-297CAAF1A015}"/>
                </a:ext>
              </a:extLst>
            </p:cNvPr>
            <p:cNvSpPr txBox="1"/>
            <p:nvPr/>
          </p:nvSpPr>
          <p:spPr>
            <a:xfrm>
              <a:off x="1353962" y="2818746"/>
              <a:ext cx="2244225" cy="12552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 defTabSz="512064"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Seeking to understand the person beyond the diagnosis</a:t>
              </a:r>
              <a:endParaRPr lang="en-GB" sz="40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87C4E9-C918-881D-F02D-AECFB19EBCA2}"/>
              </a:ext>
            </a:extLst>
          </p:cNvPr>
          <p:cNvSpPr txBox="1"/>
          <p:nvPr/>
        </p:nvSpPr>
        <p:spPr>
          <a:xfrm>
            <a:off x="182880" y="6367881"/>
            <a:ext cx="1186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en-US" sz="12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mbria" pitchFamily="18"/>
                <a:cs typeface="Arial" panose="020B0604020202020204" pitchFamily="34" charset="0"/>
              </a:rPr>
              <a:t>Bond, C., Hui, A., Timmons, S., Wildbore, E., &amp; Sinclair, S. (2022). Discourses of compassion from the margins of health care: the perspectives and experiences of people with a mental health condition. </a:t>
            </a:r>
            <a:r>
              <a:rPr lang="en-US" sz="1200" i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mbria" pitchFamily="18"/>
                <a:cs typeface="Arial" panose="020B0604020202020204" pitchFamily="34" charset="0"/>
              </a:rPr>
              <a:t>Journal of Mental Health</a:t>
            </a:r>
            <a:r>
              <a:rPr lang="en-US" sz="12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mbria" pitchFamily="18"/>
                <a:cs typeface="Arial" panose="020B0604020202020204" pitchFamily="34" charset="0"/>
              </a:rPr>
              <a:t>, 1-9.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E4646929-852C-ED78-C7E1-F8C86C92B879}"/>
              </a:ext>
            </a:extLst>
          </p:cNvPr>
          <p:cNvSpPr txBox="1"/>
          <p:nvPr/>
        </p:nvSpPr>
        <p:spPr>
          <a:xfrm>
            <a:off x="8883396" y="5114728"/>
            <a:ext cx="2249224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512064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&amp; warmth of  the HCP</a:t>
            </a:r>
            <a:endParaRPr lang="en-GB" sz="40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0A43-4124-B988-D034-6A2F8A47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18"/>
            <a:ext cx="10515600" cy="93650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Why is compassion so important?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F8EB5-5324-EF0A-1BFC-D97A403F006A}"/>
              </a:ext>
            </a:extLst>
          </p:cNvPr>
          <p:cNvSpPr txBox="1"/>
          <p:nvPr/>
        </p:nvSpPr>
        <p:spPr>
          <a:xfrm>
            <a:off x="2482112" y="6319583"/>
            <a:ext cx="76341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 err="1">
                <a:solidFill>
                  <a:srgbClr val="333333"/>
                </a:solidFill>
                <a:effectLst/>
              </a:rPr>
              <a:t>Malenfant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 et al. (2022) Compassion in healthcare: an updated scoping review of the literature. </a:t>
            </a:r>
            <a:r>
              <a:rPr lang="en-GB" sz="1200" b="0" i="1" dirty="0">
                <a:solidFill>
                  <a:srgbClr val="333333"/>
                </a:solidFill>
                <a:effectLst/>
              </a:rPr>
              <a:t>BMC </a:t>
            </a:r>
            <a:r>
              <a:rPr lang="en-GB" sz="1200" b="0" i="1" dirty="0" err="1">
                <a:solidFill>
                  <a:srgbClr val="333333"/>
                </a:solidFill>
                <a:effectLst/>
              </a:rPr>
              <a:t>Palliat</a:t>
            </a:r>
            <a:r>
              <a:rPr lang="en-GB" sz="1200" b="0" i="1" dirty="0">
                <a:solidFill>
                  <a:srgbClr val="333333"/>
                </a:solidFill>
                <a:effectLst/>
              </a:rPr>
              <a:t> Care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GB" sz="1200" b="1" i="0" dirty="0">
                <a:solidFill>
                  <a:srgbClr val="333333"/>
                </a:solidFill>
                <a:effectLst/>
              </a:rPr>
              <a:t>21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, 80. </a:t>
            </a:r>
            <a:endParaRPr lang="en-GB" sz="1200" dirty="0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065CB30A-2508-7390-6DB9-BD0F49BAD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959379"/>
              </p:ext>
            </p:extLst>
          </p:nvPr>
        </p:nvGraphicFramePr>
        <p:xfrm>
          <a:off x="1409700" y="1701800"/>
          <a:ext cx="9055100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090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3F31-6EE6-FB2D-3459-158A23C7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548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chemeClr val="accent1"/>
                </a:solidFill>
                <a:cs typeface="Calibri" panose="020F0502020204030204" pitchFamily="34" charset="0"/>
              </a:rPr>
              <a:t>Healthcare Work is Challenging</a:t>
            </a:r>
            <a:br>
              <a:rPr lang="en-GB" sz="4400" b="1" dirty="0">
                <a:cs typeface="Arial" pitchFamily="34"/>
              </a:rPr>
            </a:br>
            <a:endParaRPr lang="en-GB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25CC682-CF1F-3493-EA83-76AC810EB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811686"/>
              </p:ext>
            </p:extLst>
          </p:nvPr>
        </p:nvGraphicFramePr>
        <p:xfrm>
          <a:off x="966651" y="1909243"/>
          <a:ext cx="10084526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C66637-AE73-EE87-2D1C-76FA23C06612}"/>
              </a:ext>
            </a:extLst>
          </p:cNvPr>
          <p:cNvSpPr txBox="1"/>
          <p:nvPr/>
        </p:nvSpPr>
        <p:spPr>
          <a:xfrm>
            <a:off x="8166582" y="4372286"/>
            <a:ext cx="2369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(Murray et al., 2020)</a:t>
            </a:r>
          </a:p>
        </p:txBody>
      </p:sp>
    </p:spTree>
    <p:extLst>
      <p:ext uri="{BB962C8B-B14F-4D97-AF65-F5344CB8AC3E}">
        <p14:creationId xmlns:p14="http://schemas.microsoft.com/office/powerpoint/2010/main" val="112260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C981-9D75-FF60-F57D-C48F581D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Practice Self-Compassion</a:t>
            </a:r>
            <a:br>
              <a:rPr lang="en-GB" sz="3600" dirty="0"/>
            </a:br>
            <a:r>
              <a:rPr lang="en-GB" sz="2800" b="0" i="0" u="none" strike="noStrike" kern="1200" cap="none" spc="0" baseline="0" dirty="0">
                <a:uFillTx/>
                <a:cs typeface="Arial" pitchFamily="34"/>
              </a:rPr>
              <a:t>(</a:t>
            </a:r>
            <a:r>
              <a:rPr lang="en-GB" sz="2800" b="0" i="1" u="none" strike="noStrike" kern="1200" cap="none" spc="0" baseline="0" dirty="0">
                <a:uFillTx/>
                <a:cs typeface="Arial" pitchFamily="34"/>
              </a:rPr>
              <a:t>See</a:t>
            </a:r>
            <a:r>
              <a:rPr lang="en-GB" sz="2800" b="0" i="0" u="none" strike="noStrike" kern="1200" cap="none" spc="0" baseline="0" dirty="0">
                <a:uFillTx/>
                <a:cs typeface="Arial" pitchFamily="34"/>
              </a:rPr>
              <a:t> </a:t>
            </a:r>
            <a:r>
              <a:rPr lang="en-GB" sz="2800" b="0" i="0" u="none" strike="noStrike" kern="1200" cap="none" spc="0" baseline="0" dirty="0" err="1">
                <a:uFillTx/>
              </a:rPr>
              <a:t>Abdollahi</a:t>
            </a:r>
            <a:r>
              <a:rPr lang="en-GB" sz="2800" b="0" i="0" u="none" strike="noStrike" kern="1200" cap="none" spc="0" baseline="0" dirty="0">
                <a:uFillTx/>
                <a:cs typeface="Arial" pitchFamily="34"/>
              </a:rPr>
              <a:t> et al., 2021)</a:t>
            </a:r>
            <a:br>
              <a:rPr lang="en-GB" sz="2800" b="0" i="0" u="none" strike="noStrike" kern="1200" cap="none" spc="0" baseline="0" dirty="0">
                <a:uFillTx/>
                <a:cs typeface="Arial" pitchFamily="34"/>
              </a:rPr>
            </a:br>
            <a:endParaRPr lang="en-GB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3C7941-6107-255C-70AE-72FF3F3051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9610" y="2450436"/>
            <a:ext cx="4295256" cy="235305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A16365-1232-9304-99A1-FC68FD853CE2}"/>
              </a:ext>
            </a:extLst>
          </p:cNvPr>
          <p:cNvGrpSpPr/>
          <p:nvPr/>
        </p:nvGrpSpPr>
        <p:grpSpPr>
          <a:xfrm>
            <a:off x="5157923" y="2450436"/>
            <a:ext cx="6481627" cy="2126327"/>
            <a:chOff x="2681423" y="3239490"/>
            <a:chExt cx="6093909" cy="1720882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54A1CCF-0CDC-B1B8-F4C5-96BB0083E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6027" y="3239490"/>
              <a:ext cx="4244708" cy="120406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6345D6-AD90-02C9-0257-115587BA696F}"/>
                </a:ext>
              </a:extLst>
            </p:cNvPr>
            <p:cNvSpPr txBox="1"/>
            <p:nvPr/>
          </p:nvSpPr>
          <p:spPr>
            <a:xfrm>
              <a:off x="2681423" y="4591037"/>
              <a:ext cx="6093909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www.self-compassion.org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3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AC46-D69E-EFC6-6AF7-28D07C8ED6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599" y="166768"/>
            <a:ext cx="11146929" cy="1325559"/>
          </a:xfrm>
        </p:spPr>
        <p:txBody>
          <a:bodyPr>
            <a:normAutofit/>
          </a:bodyPr>
          <a:lstStyle/>
          <a:p>
            <a:pPr lvl="0" algn="ctr"/>
            <a:r>
              <a:rPr lang="en-GB" sz="4000" dirty="0">
                <a:cs typeface="Arial" pitchFamily="34"/>
              </a:rPr>
              <a:t>What’s in Your Self-Compassion Kitbag?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16402EE-9F12-3A57-CA19-2B9C9619F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5" y="2246869"/>
            <a:ext cx="1918036" cy="31281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0F1FDDA9-236D-0FE5-D0D4-C7ED047DDD92}"/>
              </a:ext>
            </a:extLst>
          </p:cNvPr>
          <p:cNvSpPr txBox="1"/>
          <p:nvPr/>
        </p:nvSpPr>
        <p:spPr>
          <a:xfrm>
            <a:off x="3111333" y="2035673"/>
            <a:ext cx="137277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Smells</a:t>
            </a:r>
            <a:r>
              <a:rPr lang="en-GB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0B2130A-FE5F-FDA5-0D80-A6054A2D5A4D}"/>
              </a:ext>
            </a:extLst>
          </p:cNvPr>
          <p:cNvSpPr txBox="1"/>
          <p:nvPr/>
        </p:nvSpPr>
        <p:spPr>
          <a:xfrm>
            <a:off x="3055916" y="3108894"/>
            <a:ext cx="191803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Music/Song lyrics  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8D3633E-572D-6F5C-A6D6-B996E4B67D14}"/>
              </a:ext>
            </a:extLst>
          </p:cNvPr>
          <p:cNvSpPr txBox="1"/>
          <p:nvPr/>
        </p:nvSpPr>
        <p:spPr>
          <a:xfrm>
            <a:off x="3082086" y="4571065"/>
            <a:ext cx="135014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anose="020B0604020202020204" pitchFamily="34" charset="0"/>
                <a:ea typeface="Calibri" pitchFamily="34"/>
                <a:cs typeface="Arial" panose="020B0604020202020204" pitchFamily="34" charset="0"/>
              </a:rPr>
              <a:t>Poetry</a:t>
            </a:r>
            <a:r>
              <a:rPr lang="en-GB" sz="135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DA4CB3A-E36C-EAA4-B9F9-902C16F634F4}"/>
              </a:ext>
            </a:extLst>
          </p:cNvPr>
          <p:cNvSpPr txBox="1"/>
          <p:nvPr/>
        </p:nvSpPr>
        <p:spPr>
          <a:xfrm>
            <a:off x="6535937" y="3502344"/>
            <a:ext cx="179258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Soothing objects 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4AAA235-8898-4C4C-EFBC-713FFDBCF968}"/>
              </a:ext>
            </a:extLst>
          </p:cNvPr>
          <p:cNvSpPr txBox="1"/>
          <p:nvPr/>
        </p:nvSpPr>
        <p:spPr>
          <a:xfrm>
            <a:off x="9301652" y="1844522"/>
            <a:ext cx="178220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Meditation</a:t>
            </a:r>
            <a:endParaRPr lang="en-GB" sz="1800" b="0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4EC50D0C-CE10-4E33-74EC-53F6A8A408CE}"/>
              </a:ext>
            </a:extLst>
          </p:cNvPr>
          <p:cNvSpPr txBox="1"/>
          <p:nvPr/>
        </p:nvSpPr>
        <p:spPr>
          <a:xfrm>
            <a:off x="6535937" y="1848984"/>
            <a:ext cx="192502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Favourite tastes - cooking 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587B63FE-8CBB-0E4B-EFB0-4A57495C9C58}"/>
              </a:ext>
            </a:extLst>
          </p:cNvPr>
          <p:cNvSpPr txBox="1"/>
          <p:nvPr/>
        </p:nvSpPr>
        <p:spPr>
          <a:xfrm>
            <a:off x="6535937" y="4983678"/>
            <a:ext cx="137277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Hobbies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2" descr="Image result for snow globe mindfulness analogy">
            <a:extLst>
              <a:ext uri="{FF2B5EF4-FFF2-40B4-BE49-F238E27FC236}">
                <a16:creationId xmlns:a16="http://schemas.microsoft.com/office/drawing/2014/main" id="{F8B8B4AA-9FF0-EFA6-A0E8-8C206901B6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03" r="6689"/>
          <a:stretch>
            <a:fillRect/>
          </a:stretch>
        </p:blipFill>
        <p:spPr>
          <a:xfrm>
            <a:off x="9101707" y="2475469"/>
            <a:ext cx="2571237" cy="2546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FC4BC8D8-C157-0CCA-6655-5DD9D3B8FE81}"/>
              </a:ext>
            </a:extLst>
          </p:cNvPr>
          <p:cNvSpPr txBox="1"/>
          <p:nvPr/>
        </p:nvSpPr>
        <p:spPr>
          <a:xfrm>
            <a:off x="9174376" y="5093590"/>
            <a:ext cx="212862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Mindfulness – settling 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FA05829-F74F-02B5-EED0-2E3F6D211AB2}"/>
              </a:ext>
            </a:extLst>
          </p:cNvPr>
          <p:cNvSpPr txBox="1"/>
          <p:nvPr/>
        </p:nvSpPr>
        <p:spPr>
          <a:xfrm>
            <a:off x="2926080" y="5735005"/>
            <a:ext cx="2966588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anose="020B0604020202020204" pitchFamily="34" charset="0"/>
                <a:ea typeface="Calibri" pitchFamily="34"/>
                <a:cs typeface="Arial" panose="020B0604020202020204" pitchFamily="34" charset="0"/>
              </a:rPr>
              <a:t>Walking/Nature</a:t>
            </a:r>
            <a:r>
              <a:rPr lang="en-GB" sz="135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ful envelopes">
            <a:extLst>
              <a:ext uri="{FF2B5EF4-FFF2-40B4-BE49-F238E27FC236}">
                <a16:creationId xmlns:a16="http://schemas.microsoft.com/office/drawing/2014/main" id="{E326E665-7D01-094D-A0B5-84FBF8CD2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2" r="2110" b="-1"/>
          <a:stretch/>
        </p:blipFill>
        <p:spPr>
          <a:xfrm>
            <a:off x="485533" y="97072"/>
            <a:ext cx="10797803" cy="6326766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1FAEF28-031E-A5FD-73A0-6EC37F0C7D27}"/>
              </a:ext>
            </a:extLst>
          </p:cNvPr>
          <p:cNvSpPr txBox="1">
            <a:spLocks/>
          </p:cNvSpPr>
          <p:nvPr/>
        </p:nvSpPr>
        <p:spPr>
          <a:xfrm>
            <a:off x="7758547" y="185257"/>
            <a:ext cx="3822189" cy="139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r>
              <a:rPr lang="en-US" sz="6000" dirty="0">
                <a:latin typeface="Arial Nova" panose="020F0502020204030204" pitchFamily="34" charset="0"/>
              </a:rPr>
              <a:t>Thank you!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EBE8258-4EF9-88B6-58D7-C2D99B06F036}"/>
              </a:ext>
            </a:extLst>
          </p:cNvPr>
          <p:cNvSpPr txBox="1">
            <a:spLocks/>
          </p:cNvSpPr>
          <p:nvPr/>
        </p:nvSpPr>
        <p:spPr>
          <a:xfrm>
            <a:off x="7884278" y="1615605"/>
            <a:ext cx="3822189" cy="248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Dr Carmel Bond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C.Bond1@shu.ac.uk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@Bond_Carmel007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50BAAB8-E74D-0CA0-4FD8-46855594C959}"/>
              </a:ext>
            </a:extLst>
          </p:cNvPr>
          <p:cNvSpPr txBox="1"/>
          <p:nvPr/>
        </p:nvSpPr>
        <p:spPr>
          <a:xfrm>
            <a:off x="442335" y="6421461"/>
            <a:ext cx="11855969" cy="5693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itchFamily="34"/>
                <a:ea typeface="Cambria" pitchFamily="18"/>
                <a:cs typeface="Arial" pitchFamily="34"/>
              </a:rPr>
              <a:t>ESRC-funded PhD: Completed 2023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itchFamily="34"/>
                <a:ea typeface="Cambria" pitchFamily="18"/>
                <a:cs typeface="Arial" pitchFamily="34"/>
              </a:rPr>
              <a:t>Supervised by Professor Stephen Timmons and Dr Ada Hui (University of Nottingham) 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b="0" i="0" u="none" strike="noStrike" kern="1200" cap="none" spc="0" baseline="0" dirty="0">
              <a:solidFill>
                <a:srgbClr val="FFFFFF"/>
              </a:solidFill>
              <a:uFill>
                <a:solidFill>
                  <a:srgbClr val="000000"/>
                </a:solidFill>
              </a:uFill>
              <a:latin typeface="Arial" pitchFamily="34"/>
              <a:ea typeface="Cambria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2372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556F-3511-9A1C-8143-8F3151EF68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5" y="98033"/>
            <a:ext cx="10515600" cy="1025374"/>
          </a:xfrm>
        </p:spPr>
        <p:txBody>
          <a:bodyPr/>
          <a:lstStyle/>
          <a:p>
            <a:pPr lvl="0"/>
            <a:r>
              <a:rPr lang="en-GB" sz="4000" b="1" dirty="0">
                <a:solidFill>
                  <a:schemeClr val="bg1"/>
                </a:solidFill>
                <a:latin typeface="Calibri"/>
              </a:rPr>
              <a:t>References</a:t>
            </a:r>
            <a:endParaRPr lang="en-GB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FAFB-B383-761C-14D9-23F37CCB1D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6115" y="1123407"/>
            <a:ext cx="11084331" cy="534270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GB" sz="1100" b="0" dirty="0" err="1">
                <a:solidFill>
                  <a:schemeClr val="bg1"/>
                </a:solidFill>
              </a:rPr>
              <a:t>Abdollahi</a:t>
            </a:r>
            <a:r>
              <a:rPr lang="en-GB" sz="1100" b="0" dirty="0">
                <a:solidFill>
                  <a:schemeClr val="bg1"/>
                </a:solidFill>
              </a:rPr>
              <a:t>, A., Taheri, A., &amp; Allen, K. A. (2021). Perceived stress, self-compassion and job burnout in nurses: the moderating role of self-compassion. </a:t>
            </a:r>
            <a:r>
              <a:rPr lang="en-GB" sz="1100" b="0" i="1" dirty="0">
                <a:solidFill>
                  <a:schemeClr val="bg1"/>
                </a:solidFill>
              </a:rPr>
              <a:t>Journal of Research in Nursing</a:t>
            </a:r>
            <a:r>
              <a:rPr lang="en-GB" sz="1100" b="0" dirty="0">
                <a:solidFill>
                  <a:schemeClr val="bg1"/>
                </a:solidFill>
              </a:rPr>
              <a:t>, </a:t>
            </a:r>
            <a:r>
              <a:rPr lang="en-GB" sz="1100" b="0" i="1" dirty="0">
                <a:solidFill>
                  <a:schemeClr val="bg1"/>
                </a:solidFill>
              </a:rPr>
              <a:t>26</a:t>
            </a:r>
            <a:r>
              <a:rPr lang="en-GB" sz="1100" b="0" dirty="0">
                <a:solidFill>
                  <a:schemeClr val="bg1"/>
                </a:solidFill>
              </a:rPr>
              <a:t>(3), 182-191.</a:t>
            </a:r>
          </a:p>
          <a:p>
            <a:pPr marL="0" lvl="0" indent="0" algn="just">
              <a:buNone/>
            </a:pPr>
            <a:r>
              <a:rPr lang="en-US" sz="1100" b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Cambria" pitchFamily="18"/>
              </a:rPr>
              <a:t>Bond, C., Hui, A., Timmons, S., Wildbore, E., &amp; Sinclair, S. (2022). Discourses of compassion from the margins of health care: the perspectives and experiences of people with a mental health condition. </a:t>
            </a:r>
            <a:r>
              <a:rPr lang="en-US" sz="1100" b="0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Cambria" pitchFamily="18"/>
              </a:rPr>
              <a:t>Journal of Mental Health</a:t>
            </a:r>
            <a:r>
              <a:rPr lang="en-US" sz="1100" b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Cambria" pitchFamily="18"/>
              </a:rPr>
              <a:t>, 1-9.</a:t>
            </a:r>
          </a:p>
          <a:p>
            <a:pPr marL="0" lvl="0" indent="0" algn="just">
              <a:buNone/>
            </a:pPr>
            <a:r>
              <a:rPr lang="en-GB" sz="1100" b="0" dirty="0">
                <a:solidFill>
                  <a:schemeClr val="bg1"/>
                </a:solidFill>
              </a:rPr>
              <a:t>Chaney, S. (2021). Before compassion: sympathy, tact and the history of the ideal nurse. </a:t>
            </a:r>
            <a:r>
              <a:rPr lang="en-GB" sz="1100" b="0" i="1" dirty="0">
                <a:solidFill>
                  <a:schemeClr val="bg1"/>
                </a:solidFill>
              </a:rPr>
              <a:t>Medical Humanities</a:t>
            </a:r>
            <a:r>
              <a:rPr lang="en-GB" sz="1100" b="0" dirty="0">
                <a:solidFill>
                  <a:schemeClr val="bg1"/>
                </a:solidFill>
              </a:rPr>
              <a:t>, </a:t>
            </a:r>
            <a:r>
              <a:rPr lang="en-GB" sz="1100" b="0" i="1" dirty="0">
                <a:solidFill>
                  <a:schemeClr val="bg1"/>
                </a:solidFill>
              </a:rPr>
              <a:t>47</a:t>
            </a:r>
            <a:r>
              <a:rPr lang="en-GB" sz="1100" b="0" dirty="0">
                <a:solidFill>
                  <a:schemeClr val="bg1"/>
                </a:solidFill>
              </a:rPr>
              <a:t>(4), 475-484.</a:t>
            </a:r>
          </a:p>
          <a:p>
            <a:pPr marL="0" lvl="0" indent="0" algn="just">
              <a:buNone/>
            </a:pPr>
            <a:r>
              <a:rPr lang="en-GB" sz="1100" b="0" i="0" dirty="0" err="1">
                <a:solidFill>
                  <a:schemeClr val="bg1"/>
                </a:solidFill>
                <a:effectLst/>
              </a:rPr>
              <a:t>Malenfant</a:t>
            </a:r>
            <a:r>
              <a:rPr lang="en-GB" sz="1100" b="0" i="0" dirty="0">
                <a:solidFill>
                  <a:schemeClr val="bg1"/>
                </a:solidFill>
                <a:effectLst/>
              </a:rPr>
              <a:t>, S., Jaggi, P., Hayden, K.A. </a:t>
            </a:r>
            <a:r>
              <a:rPr lang="en-GB" sz="1100" b="0" i="1" dirty="0">
                <a:solidFill>
                  <a:schemeClr val="bg1"/>
                </a:solidFill>
                <a:effectLst/>
              </a:rPr>
              <a:t>et al.</a:t>
            </a:r>
            <a:r>
              <a:rPr lang="en-GB" sz="1100" b="0" i="0" dirty="0">
                <a:solidFill>
                  <a:schemeClr val="bg1"/>
                </a:solidFill>
                <a:effectLst/>
              </a:rPr>
              <a:t> (2022). Compassion in healthcare: an updated scoping review of the literature. </a:t>
            </a:r>
            <a:r>
              <a:rPr lang="en-GB" sz="1100" b="0" i="1" dirty="0">
                <a:solidFill>
                  <a:schemeClr val="bg1"/>
                </a:solidFill>
                <a:effectLst/>
              </a:rPr>
              <a:t>BMC </a:t>
            </a:r>
            <a:r>
              <a:rPr lang="en-GB" sz="1100" b="0" i="1" dirty="0" err="1">
                <a:solidFill>
                  <a:schemeClr val="bg1"/>
                </a:solidFill>
                <a:effectLst/>
              </a:rPr>
              <a:t>Palliat</a:t>
            </a:r>
            <a:r>
              <a:rPr lang="en-GB" sz="1100" b="0" i="1" dirty="0">
                <a:solidFill>
                  <a:schemeClr val="bg1"/>
                </a:solidFill>
                <a:effectLst/>
              </a:rPr>
              <a:t> Care</a:t>
            </a:r>
            <a:r>
              <a:rPr lang="en-GB" sz="1100" b="0" i="0" dirty="0">
                <a:solidFill>
                  <a:schemeClr val="bg1"/>
                </a:solidFill>
                <a:effectLst/>
              </a:rPr>
              <a:t> 21, 80. https://doi.org/10.1186/s12904-022-00942-3</a:t>
            </a:r>
            <a:endParaRPr lang="en-GB" sz="1100" b="0" dirty="0">
              <a:solidFill>
                <a:schemeClr val="bg1"/>
              </a:solidFill>
            </a:endParaRPr>
          </a:p>
          <a:p>
            <a:pPr marL="0" lvl="0" indent="0" algn="just">
              <a:buNone/>
            </a:pPr>
            <a:r>
              <a:rPr lang="en-GB" sz="1100" b="0" dirty="0">
                <a:solidFill>
                  <a:schemeClr val="bg1"/>
                </a:solidFill>
              </a:rPr>
              <a:t>Murray, C. J. L., </a:t>
            </a:r>
            <a:r>
              <a:rPr lang="en-GB" sz="1100" b="0" dirty="0" err="1">
                <a:solidFill>
                  <a:schemeClr val="bg1"/>
                </a:solidFill>
              </a:rPr>
              <a:t>Abbafati</a:t>
            </a:r>
            <a:r>
              <a:rPr lang="en-GB" sz="1100" b="0" dirty="0">
                <a:solidFill>
                  <a:schemeClr val="bg1"/>
                </a:solidFill>
              </a:rPr>
              <a:t>, C., Abbas, K. M., Abbasi, M., </a:t>
            </a:r>
            <a:r>
              <a:rPr lang="en-GB" sz="1100" b="0" dirty="0" err="1">
                <a:solidFill>
                  <a:schemeClr val="bg1"/>
                </a:solidFill>
              </a:rPr>
              <a:t>AbbasiKangevari</a:t>
            </a:r>
            <a:r>
              <a:rPr lang="en-GB" sz="1100" b="0" dirty="0">
                <a:solidFill>
                  <a:schemeClr val="bg1"/>
                </a:solidFill>
              </a:rPr>
              <a:t>, M., Abd-Allah, F., </a:t>
            </a:r>
            <a:r>
              <a:rPr lang="en-GB" sz="1100" b="0" dirty="0" err="1">
                <a:solidFill>
                  <a:schemeClr val="bg1"/>
                </a:solidFill>
              </a:rPr>
              <a:t>Abdollahi</a:t>
            </a:r>
            <a:r>
              <a:rPr lang="en-GB" sz="1100" b="0" dirty="0">
                <a:solidFill>
                  <a:schemeClr val="bg1"/>
                </a:solidFill>
              </a:rPr>
              <a:t>, M., Abedi, P., Abedi, A., </a:t>
            </a:r>
            <a:r>
              <a:rPr lang="en-GB" sz="1100" b="0" dirty="0" err="1">
                <a:solidFill>
                  <a:schemeClr val="bg1"/>
                </a:solidFill>
              </a:rPr>
              <a:t>Abolhassani</a:t>
            </a:r>
            <a:r>
              <a:rPr lang="en-GB" sz="1100" b="0" dirty="0">
                <a:solidFill>
                  <a:schemeClr val="bg1"/>
                </a:solidFill>
              </a:rPr>
              <a:t>, H., </a:t>
            </a:r>
            <a:r>
              <a:rPr lang="en-GB" sz="1100" b="0" dirty="0" err="1">
                <a:solidFill>
                  <a:schemeClr val="bg1"/>
                </a:solidFill>
              </a:rPr>
              <a:t>Aboyans</a:t>
            </a:r>
            <a:r>
              <a:rPr lang="en-GB" sz="1100" b="0" dirty="0">
                <a:solidFill>
                  <a:schemeClr val="bg1"/>
                </a:solidFill>
              </a:rPr>
              <a:t>, V., Abreu, L. G., Abrigo, M. R. M., </a:t>
            </a:r>
            <a:r>
              <a:rPr lang="en-GB" sz="1100" b="0" dirty="0" err="1">
                <a:solidFill>
                  <a:schemeClr val="bg1"/>
                </a:solidFill>
              </a:rPr>
              <a:t>AbuGharbieh</a:t>
            </a:r>
            <a:r>
              <a:rPr lang="en-GB" sz="1100" b="0" dirty="0">
                <a:solidFill>
                  <a:schemeClr val="bg1"/>
                </a:solidFill>
              </a:rPr>
              <a:t>, E., Abu </a:t>
            </a:r>
            <a:r>
              <a:rPr lang="en-GB" sz="1100" b="0" dirty="0" err="1">
                <a:solidFill>
                  <a:schemeClr val="bg1"/>
                </a:solidFill>
              </a:rPr>
              <a:t>Haimed</a:t>
            </a:r>
            <a:r>
              <a:rPr lang="en-GB" sz="1100" b="0" dirty="0">
                <a:solidFill>
                  <a:schemeClr val="bg1"/>
                </a:solidFill>
              </a:rPr>
              <a:t>, A. K., </a:t>
            </a:r>
            <a:r>
              <a:rPr lang="en-GB" sz="1100" b="0" dirty="0" err="1">
                <a:solidFill>
                  <a:schemeClr val="bg1"/>
                </a:solidFill>
              </a:rPr>
              <a:t>Abushouk</a:t>
            </a:r>
            <a:r>
              <a:rPr lang="en-GB" sz="1100" b="0" dirty="0">
                <a:solidFill>
                  <a:schemeClr val="bg1"/>
                </a:solidFill>
              </a:rPr>
              <a:t>, A. I., </a:t>
            </a:r>
            <a:r>
              <a:rPr lang="en-GB" sz="1100" b="0" dirty="0" err="1">
                <a:solidFill>
                  <a:schemeClr val="bg1"/>
                </a:solidFill>
              </a:rPr>
              <a:t>Acebedo</a:t>
            </a:r>
            <a:r>
              <a:rPr lang="en-GB" sz="1100" b="0" dirty="0">
                <a:solidFill>
                  <a:schemeClr val="bg1"/>
                </a:solidFill>
              </a:rPr>
              <a:t>, A., Ackerman, I. N., </a:t>
            </a:r>
            <a:r>
              <a:rPr lang="en-GB" sz="1100" b="0" dirty="0" err="1">
                <a:solidFill>
                  <a:schemeClr val="bg1"/>
                </a:solidFill>
              </a:rPr>
              <a:t>Adabi</a:t>
            </a:r>
            <a:r>
              <a:rPr lang="en-GB" sz="1100" b="0" dirty="0">
                <a:solidFill>
                  <a:schemeClr val="bg1"/>
                </a:solidFill>
              </a:rPr>
              <a:t>, M., … Lim, S. S. (2020). Five insights from the global burden of disease study 2019. </a:t>
            </a:r>
            <a:r>
              <a:rPr lang="en-GB" sz="1100" b="0" i="1" dirty="0">
                <a:solidFill>
                  <a:schemeClr val="bg1"/>
                </a:solidFill>
              </a:rPr>
              <a:t>The Lancet</a:t>
            </a:r>
            <a:r>
              <a:rPr lang="en-GB" sz="1100" b="0" dirty="0">
                <a:solidFill>
                  <a:schemeClr val="bg1"/>
                </a:solidFill>
              </a:rPr>
              <a:t>, 396(10258), 1135–1159.</a:t>
            </a:r>
          </a:p>
          <a:p>
            <a:pPr marL="0" lvl="0" indent="0" algn="just">
              <a:buNone/>
            </a:pPr>
            <a:r>
              <a:rPr lang="en-GB" sz="1100" b="0" dirty="0">
                <a:solidFill>
                  <a:schemeClr val="bg1"/>
                </a:solidFill>
              </a:rPr>
              <a:t>Sinclair, S., McClement, S., Raffin-</a:t>
            </a:r>
            <a:r>
              <a:rPr lang="en-GB" sz="1100" b="0" dirty="0" err="1">
                <a:solidFill>
                  <a:schemeClr val="bg1"/>
                </a:solidFill>
              </a:rPr>
              <a:t>Bouchal</a:t>
            </a:r>
            <a:r>
              <a:rPr lang="en-GB" sz="1100" b="0" dirty="0">
                <a:solidFill>
                  <a:schemeClr val="bg1"/>
                </a:solidFill>
              </a:rPr>
              <a:t>, S., Hack, T. F., Hagen, N. A., McConnell, S., &amp; </a:t>
            </a:r>
            <a:r>
              <a:rPr lang="en-GB" sz="1100" b="0" dirty="0" err="1">
                <a:solidFill>
                  <a:schemeClr val="bg1"/>
                </a:solidFill>
              </a:rPr>
              <a:t>Chochinov</a:t>
            </a:r>
            <a:r>
              <a:rPr lang="en-GB" sz="1100" b="0" dirty="0">
                <a:solidFill>
                  <a:schemeClr val="bg1"/>
                </a:solidFill>
              </a:rPr>
              <a:t>, H. M. (2016). Compassion in health care: an empirical model. </a:t>
            </a:r>
            <a:r>
              <a:rPr lang="en-GB" sz="1100" b="0" i="1" dirty="0">
                <a:solidFill>
                  <a:schemeClr val="bg1"/>
                </a:solidFill>
              </a:rPr>
              <a:t>Journal of pain and symptom management</a:t>
            </a:r>
            <a:r>
              <a:rPr lang="en-GB" sz="1100" b="0" dirty="0">
                <a:solidFill>
                  <a:schemeClr val="bg1"/>
                </a:solidFill>
              </a:rPr>
              <a:t>, </a:t>
            </a:r>
            <a:r>
              <a:rPr lang="en-GB" sz="1100" b="0" i="1" dirty="0">
                <a:solidFill>
                  <a:schemeClr val="bg1"/>
                </a:solidFill>
              </a:rPr>
              <a:t>51</a:t>
            </a:r>
            <a:r>
              <a:rPr lang="en-GB" sz="1100" b="0" dirty="0">
                <a:solidFill>
                  <a:schemeClr val="bg1"/>
                </a:solidFill>
              </a:rPr>
              <a:t>(2), 193-203.</a:t>
            </a:r>
          </a:p>
          <a:p>
            <a:pPr marL="0" lvl="0" indent="0">
              <a:buNone/>
            </a:pPr>
            <a:endParaRPr lang="en-GB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inventing health care in 2023 - STAT">
            <a:extLst>
              <a:ext uri="{FF2B5EF4-FFF2-40B4-BE49-F238E27FC236}">
                <a16:creationId xmlns:a16="http://schemas.microsoft.com/office/drawing/2014/main" id="{19A4A0A5-5989-DCCF-E5B5-80D527370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2635CFE-BC77-43FF-5366-BAB7395DA4FC}"/>
              </a:ext>
            </a:extLst>
          </p:cNvPr>
          <p:cNvSpPr txBox="1"/>
          <p:nvPr/>
        </p:nvSpPr>
        <p:spPr>
          <a:xfrm>
            <a:off x="8869680" y="35433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 anchorCtr="1" compatLnSpc="1">
            <a:norm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cap="none" spc="0" baseline="0" dirty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rPr>
              <a:t>Imagine</a:t>
            </a:r>
            <a:endParaRPr lang="en-US" sz="2800" b="0" i="0" u="none" strike="noStrike" cap="none" spc="0" baseline="0" dirty="0">
              <a:solidFill>
                <a:srgbClr val="FFFFFF"/>
              </a:solidFill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022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7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2B9078-935F-8DD6-1E85-CAD79C100113}"/>
              </a:ext>
            </a:extLst>
          </p:cNvPr>
          <p:cNvSpPr txBox="1">
            <a:spLocks/>
          </p:cNvSpPr>
          <p:nvPr/>
        </p:nvSpPr>
        <p:spPr>
          <a:xfrm>
            <a:off x="1693785" y="4572202"/>
            <a:ext cx="8802956" cy="10792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ts val="600"/>
              </a:spcAft>
              <a:buClr>
                <a:srgbClr val="B70D50"/>
              </a:buClr>
              <a:buSzPts val="2800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Compassion is ubiquitous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201B3-2193-24C2-A86D-B4BD5B43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840" y="1206567"/>
            <a:ext cx="2071497" cy="2991332"/>
          </a:xfrm>
          <a:prstGeom prst="rect">
            <a:avLst/>
          </a:prstGeom>
          <a:noFill/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A44197DB-A9C1-8469-F5AA-C8347D20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889" y="1206567"/>
            <a:ext cx="2101411" cy="2991332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866CF-24B4-9248-ED8B-AE52F5858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18" y="1197714"/>
            <a:ext cx="2123845" cy="299133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E7D7AA3-353C-22E3-7EB1-764BB5B37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423" y="1921262"/>
            <a:ext cx="2472705" cy="226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24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97325EB-86C1-2B0A-2859-3C97AB696AAE}"/>
              </a:ext>
            </a:extLst>
          </p:cNvPr>
          <p:cNvSpPr txBox="1"/>
          <p:nvPr/>
        </p:nvSpPr>
        <p:spPr>
          <a:xfrm>
            <a:off x="312333" y="220852"/>
            <a:ext cx="11879667" cy="942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20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ompassion has always been associated with nursing, hasn’t it?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60722D4-A4FF-71B1-555F-A3291197416C}"/>
              </a:ext>
            </a:extLst>
          </p:cNvPr>
          <p:cNvSpPr txBox="1"/>
          <p:nvPr/>
        </p:nvSpPr>
        <p:spPr>
          <a:xfrm>
            <a:off x="4770397" y="1098264"/>
            <a:ext cx="2591016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AC145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GB" sz="2000" b="1" i="0" u="none" strike="noStrike" kern="1200" cap="none" spc="0" baseline="0" dirty="0">
              <a:solidFill>
                <a:srgbClr val="AC145A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Turing Point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Changes to discursive constructions of compassion</a:t>
            </a:r>
            <a:endParaRPr lang="en-GB" sz="1800" b="1" i="0" u="none" strike="noStrike" kern="1200" cap="none" spc="0" baseline="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4F5258-0C9F-842E-7B79-5FCB6136BEC0}"/>
              </a:ext>
            </a:extLst>
          </p:cNvPr>
          <p:cNvGrpSpPr/>
          <p:nvPr/>
        </p:nvGrpSpPr>
        <p:grpSpPr>
          <a:xfrm>
            <a:off x="907363" y="3160367"/>
            <a:ext cx="10726844" cy="3498540"/>
            <a:chOff x="907363" y="3160367"/>
            <a:chExt cx="10726844" cy="3498540"/>
          </a:xfrm>
        </p:grpSpPr>
        <p:cxnSp>
          <p:nvCxnSpPr>
            <p:cNvPr id="10" name="Straight Connector 5">
              <a:extLst>
                <a:ext uri="{FF2B5EF4-FFF2-40B4-BE49-F238E27FC236}">
                  <a16:creationId xmlns:a16="http://schemas.microsoft.com/office/drawing/2014/main" id="{E2870625-C9F6-A1A2-5554-09F366A3402D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6065905" y="3160367"/>
              <a:ext cx="0" cy="3098426"/>
            </a:xfrm>
            <a:prstGeom prst="straightConnector1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9088C09D-4614-BFCA-51DE-C7204543DCAB}"/>
                </a:ext>
              </a:extLst>
            </p:cNvPr>
            <p:cNvSpPr txBox="1"/>
            <p:nvPr/>
          </p:nvSpPr>
          <p:spPr>
            <a:xfrm>
              <a:off x="907363" y="6258793"/>
              <a:ext cx="115059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i="0" u="none" strike="noStrike" kern="1200" cap="none" spc="0" baseline="0" dirty="0">
                  <a:solidFill>
                    <a:srgbClr val="AC145A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1918</a:t>
              </a:r>
              <a:endParaRPr lang="en-GB" sz="1800" b="1" i="0" u="none" strike="noStrike" kern="1200" cap="none" spc="0" baseline="0" dirty="0">
                <a:solidFill>
                  <a:srgbClr val="AC145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E38C9D79-7098-D212-69A4-DB76C30E8808}"/>
                </a:ext>
              </a:extLst>
            </p:cNvPr>
            <p:cNvSpPr txBox="1"/>
            <p:nvPr/>
          </p:nvSpPr>
          <p:spPr>
            <a:xfrm>
              <a:off x="10483609" y="6258793"/>
              <a:ext cx="115059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i="0" u="none" strike="noStrike" kern="1200" cap="none" spc="0" baseline="0" dirty="0">
                  <a:solidFill>
                    <a:srgbClr val="AC145A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en-GB" sz="1800" b="1" i="0" u="none" strike="noStrike" kern="1200" cap="none" spc="0" baseline="0" dirty="0">
                <a:solidFill>
                  <a:srgbClr val="AC145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5">
              <a:extLst>
                <a:ext uri="{FF2B5EF4-FFF2-40B4-BE49-F238E27FC236}">
                  <a16:creationId xmlns:a16="http://schemas.microsoft.com/office/drawing/2014/main" id="{56129EB3-4DA4-EF03-02D3-FB47260341C2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>
              <a:off x="1003610" y="6258793"/>
              <a:ext cx="10055298" cy="0"/>
            </a:xfrm>
            <a:prstGeom prst="straightConnector1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0">
            <a:extLst>
              <a:ext uri="{FF2B5EF4-FFF2-40B4-BE49-F238E27FC236}">
                <a16:creationId xmlns:a16="http://schemas.microsoft.com/office/drawing/2014/main" id="{BB5E7361-3455-2FF4-C244-18326EC74031}"/>
              </a:ext>
            </a:extLst>
          </p:cNvPr>
          <p:cNvSpPr txBox="1"/>
          <p:nvPr/>
        </p:nvSpPr>
        <p:spPr>
          <a:xfrm>
            <a:off x="1482662" y="6510499"/>
            <a:ext cx="1005880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Chaney, S. (2021). Before compassion: sympathy, tact and the history of the ideal nurse. </a:t>
            </a:r>
            <a:r>
              <a:rPr lang="en-GB" sz="1200" b="0" i="1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Medical Humanities</a:t>
            </a:r>
            <a:r>
              <a:rPr lang="en-GB" sz="12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1200" b="0" i="1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GB" sz="1200" b="0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(4), 475-484.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622DE4-32EF-DDE6-6965-03F2370B3C2F}"/>
              </a:ext>
            </a:extLst>
          </p:cNvPr>
          <p:cNvGrpSpPr/>
          <p:nvPr/>
        </p:nvGrpSpPr>
        <p:grpSpPr>
          <a:xfrm>
            <a:off x="907364" y="1987444"/>
            <a:ext cx="5123896" cy="4036694"/>
            <a:chOff x="1880381" y="2448507"/>
            <a:chExt cx="4651373" cy="4036694"/>
          </a:xfrm>
        </p:grpSpPr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74A5A7D3-B75E-BA8D-08E8-BC697774A451}"/>
                </a:ext>
              </a:extLst>
            </p:cNvPr>
            <p:cNvSpPr txBox="1"/>
            <p:nvPr/>
          </p:nvSpPr>
          <p:spPr>
            <a:xfrm>
              <a:off x="2372011" y="4282188"/>
              <a:ext cx="1448197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Tact</a:t>
              </a: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C6BB4E23-26B0-8758-089D-39BC56EAA4C2}"/>
                </a:ext>
              </a:extLst>
            </p:cNvPr>
            <p:cNvSpPr txBox="1"/>
            <p:nvPr/>
          </p:nvSpPr>
          <p:spPr>
            <a:xfrm>
              <a:off x="2562304" y="3244336"/>
              <a:ext cx="127220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Sympathy</a:t>
              </a:r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96D325F0-8E04-942E-B44E-D8CA47D7257D}"/>
                </a:ext>
              </a:extLst>
            </p:cNvPr>
            <p:cNvSpPr txBox="1"/>
            <p:nvPr/>
          </p:nvSpPr>
          <p:spPr>
            <a:xfrm>
              <a:off x="1880381" y="2448507"/>
              <a:ext cx="255853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Ethical or Moral Character of the Nurse</a:t>
              </a:r>
            </a:p>
          </p:txBody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3C789560-805F-455F-5875-0B66A275AF51}"/>
                </a:ext>
              </a:extLst>
            </p:cNvPr>
            <p:cNvSpPr txBox="1"/>
            <p:nvPr/>
          </p:nvSpPr>
          <p:spPr>
            <a:xfrm>
              <a:off x="2468920" y="3776876"/>
              <a:ext cx="127220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Empathy</a:t>
              </a: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98958C5C-B78B-5180-B074-6AB7587437BD}"/>
                </a:ext>
              </a:extLst>
            </p:cNvPr>
            <p:cNvSpPr txBox="1"/>
            <p:nvPr/>
          </p:nvSpPr>
          <p:spPr>
            <a:xfrm>
              <a:off x="3689109" y="5838867"/>
              <a:ext cx="284264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NMC Code (2008) – no mention of compassion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E0C055-E4BE-42B0-EF89-E07E3BA6024E}"/>
              </a:ext>
            </a:extLst>
          </p:cNvPr>
          <p:cNvGrpSpPr/>
          <p:nvPr/>
        </p:nvGrpSpPr>
        <p:grpSpPr>
          <a:xfrm>
            <a:off x="7393684" y="1917866"/>
            <a:ext cx="3216642" cy="4122124"/>
            <a:chOff x="6397082" y="2451192"/>
            <a:chExt cx="3216642" cy="4122124"/>
          </a:xfrm>
        </p:grpSpPr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89DA5D74-15D7-2C5A-3627-A66906C5C859}"/>
                </a:ext>
              </a:extLst>
            </p:cNvPr>
            <p:cNvSpPr txBox="1"/>
            <p:nvPr/>
          </p:nvSpPr>
          <p:spPr>
            <a:xfrm>
              <a:off x="6712162" y="2451192"/>
              <a:ext cx="2443999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Compassion linked to nurses’ individual behaviours and attributes</a:t>
              </a:r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12349692-B43F-4DA4-E817-172E34D24AAE}"/>
                </a:ext>
              </a:extLst>
            </p:cNvPr>
            <p:cNvSpPr txBox="1"/>
            <p:nvPr/>
          </p:nvSpPr>
          <p:spPr>
            <a:xfrm>
              <a:off x="6498894" y="5926982"/>
              <a:ext cx="311483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NMC Code (2018) revised to include compassion</a:t>
              </a:r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0B671D20-1607-81BA-0523-DCE6EC2E25F8}"/>
                </a:ext>
              </a:extLst>
            </p:cNvPr>
            <p:cNvSpPr txBox="1"/>
            <p:nvPr/>
          </p:nvSpPr>
          <p:spPr>
            <a:xfrm>
              <a:off x="6397082" y="3813177"/>
              <a:ext cx="307415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Development of Compassion 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4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C8B565-4E93-344A-B2C9-B73E549441A3}"/>
              </a:ext>
            </a:extLst>
          </p:cNvPr>
          <p:cNvSpPr txBox="1">
            <a:spLocks/>
          </p:cNvSpPr>
          <p:nvPr/>
        </p:nvSpPr>
        <p:spPr>
          <a:xfrm>
            <a:off x="1163393" y="1640904"/>
            <a:ext cx="2777236" cy="12464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buClr>
                <a:srgbClr val="B70D50"/>
              </a:buClr>
              <a:buSzPts val="2800"/>
            </a:pPr>
            <a:r>
              <a:rPr lang="en-GB" sz="3000" spc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What is compassion </a:t>
            </a:r>
            <a:r>
              <a:rPr lang="en-GB" sz="3000" i="1" spc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really</a:t>
            </a:r>
            <a:r>
              <a:rPr lang="en-GB" sz="3000" spc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GB" sz="3000" spc="0" dirty="0">
              <a:solidFill>
                <a:schemeClr val="bg1"/>
              </a:solidFill>
            </a:endParaRPr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14CC92B0-33D6-7949-8A39-04D48C3AD574}"/>
              </a:ext>
            </a:extLst>
          </p:cNvPr>
          <p:cNvSpPr txBox="1">
            <a:spLocks/>
          </p:cNvSpPr>
          <p:nvPr/>
        </p:nvSpPr>
        <p:spPr>
          <a:xfrm>
            <a:off x="861140" y="3693603"/>
            <a:ext cx="437501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080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think about compassion, what comes to mind?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0F7B105-745A-2216-772E-857911A9D19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/>
          <a:srcRect l="4844" t="2244" r="19490"/>
          <a:stretch/>
        </p:blipFill>
        <p:spPr>
          <a:xfrm>
            <a:off x="6242586" y="1088570"/>
            <a:ext cx="5180012" cy="5065337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0594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615490-F3CA-44BF-8265-D2ED08611A38}"/>
              </a:ext>
            </a:extLst>
          </p:cNvPr>
          <p:cNvSpPr txBox="1"/>
          <p:nvPr/>
        </p:nvSpPr>
        <p:spPr>
          <a:xfrm>
            <a:off x="8290015" y="410828"/>
            <a:ext cx="3605349" cy="1655483"/>
          </a:xfrm>
          <a:prstGeom prst="rect">
            <a:avLst/>
          </a:prstGeom>
        </p:spPr>
        <p:txBody>
          <a:bodyPr vert="horz" lIns="91440" tIns="45720" rIns="91440" bIns="45720" rtlCol="0" anchor="b" anchorCtr="1" compatLnSpc="1">
            <a:normAutofit lnSpcReduction="10000"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is Compassion Defined?</a:t>
            </a:r>
          </a:p>
        </p:txBody>
      </p:sp>
      <p:pic>
        <p:nvPicPr>
          <p:cNvPr id="16" name="Picture 5" descr="People holding hands">
            <a:extLst>
              <a:ext uri="{FF2B5EF4-FFF2-40B4-BE49-F238E27FC236}">
                <a16:creationId xmlns:a16="http://schemas.microsoft.com/office/drawing/2014/main" id="{3D5CBDA7-76D7-EC8F-D612-9A0C0390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15" r="1654" b="-1"/>
          <a:stretch/>
        </p:blipFill>
        <p:spPr>
          <a:xfrm>
            <a:off x="198121" y="272974"/>
            <a:ext cx="7993379" cy="6312051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D9D5E8E-1590-7784-EA16-D1E82A22FF3C}"/>
              </a:ext>
            </a:extLst>
          </p:cNvPr>
          <p:cNvSpPr txBox="1"/>
          <p:nvPr/>
        </p:nvSpPr>
        <p:spPr>
          <a:xfrm>
            <a:off x="8137072" y="2418408"/>
            <a:ext cx="3954779" cy="3540265"/>
          </a:xfrm>
          <a:prstGeom prst="rect">
            <a:avLst/>
          </a:prstGeom>
        </p:spPr>
        <p:txBody>
          <a:bodyPr vert="horz" lIns="91440" tIns="45720" rIns="91440" bIns="45720" rtlCol="0" anchorCtr="1" compatLnSpc="1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b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inherently human quality </a:t>
            </a:r>
            <a:r>
              <a:rPr lang="en-US" sz="28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whereby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healthcare professional seeks to understand and respond to the suffering of another human being (Sinclair </a:t>
            </a:r>
            <a:r>
              <a:rPr lang="en-US" sz="2800" b="0" i="1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28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2016) </a:t>
            </a:r>
          </a:p>
        </p:txBody>
      </p:sp>
    </p:spTree>
    <p:extLst>
      <p:ext uri="{BB962C8B-B14F-4D97-AF65-F5344CB8AC3E}">
        <p14:creationId xmlns:p14="http://schemas.microsoft.com/office/powerpoint/2010/main" val="392557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6B762B-0A31-166A-D68C-55C303A7D941}"/>
              </a:ext>
            </a:extLst>
          </p:cNvPr>
          <p:cNvSpPr txBox="1">
            <a:spLocks/>
          </p:cNvSpPr>
          <p:nvPr/>
        </p:nvSpPr>
        <p:spPr>
          <a:xfrm>
            <a:off x="838200" y="444298"/>
            <a:ext cx="10515600" cy="936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600" dirty="0">
                <a:solidFill>
                  <a:schemeClr val="accent1"/>
                </a:solidFill>
              </a:rPr>
              <a:t>What might this look like in practice?</a:t>
            </a:r>
          </a:p>
        </p:txBody>
      </p:sp>
      <p:pic>
        <p:nvPicPr>
          <p:cNvPr id="7" name="Picture 4" descr="Upside down snapping turtle | Snapping Turtle in the yard. W… | Flickr">
            <a:extLst>
              <a:ext uri="{FF2B5EF4-FFF2-40B4-BE49-F238E27FC236}">
                <a16:creationId xmlns:a16="http://schemas.microsoft.com/office/drawing/2014/main" id="{51A1E013-F0E2-0592-10DD-3130C42D8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2" y="1669538"/>
            <a:ext cx="4630492" cy="30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D8629-A3B3-DF4D-55EE-40065C4EFABA}"/>
              </a:ext>
            </a:extLst>
          </p:cNvPr>
          <p:cNvSpPr txBox="1"/>
          <p:nvPr/>
        </p:nvSpPr>
        <p:spPr>
          <a:xfrm>
            <a:off x="1074420" y="494919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Recognition of suffering</a:t>
            </a:r>
          </a:p>
        </p:txBody>
      </p:sp>
      <p:pic>
        <p:nvPicPr>
          <p:cNvPr id="1036" name="Picture 12" descr="A Guide to Caring for Common Box Turtles as Pets">
            <a:extLst>
              <a:ext uri="{FF2B5EF4-FFF2-40B4-BE49-F238E27FC236}">
                <a16:creationId xmlns:a16="http://schemas.microsoft.com/office/drawing/2014/main" id="{DA5BDCD5-7639-D8FB-C454-064EA5E0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87" y="1669538"/>
            <a:ext cx="4627601" cy="30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1E055C-7737-BC4E-AEBB-02D7F03CA91B}"/>
              </a:ext>
            </a:extLst>
          </p:cNvPr>
          <p:cNvSpPr txBox="1"/>
          <p:nvPr/>
        </p:nvSpPr>
        <p:spPr>
          <a:xfrm>
            <a:off x="6655387" y="4949189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Virtuous Response</a:t>
            </a:r>
          </a:p>
        </p:txBody>
      </p:sp>
    </p:spTree>
    <p:extLst>
      <p:ext uri="{BB962C8B-B14F-4D97-AF65-F5344CB8AC3E}">
        <p14:creationId xmlns:p14="http://schemas.microsoft.com/office/powerpoint/2010/main" val="9052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9F318E-DD08-6B48-B2C9-6C51C7DFF175}"/>
              </a:ext>
            </a:extLst>
          </p:cNvPr>
          <p:cNvSpPr txBox="1">
            <a:spLocks/>
          </p:cNvSpPr>
          <p:nvPr/>
        </p:nvSpPr>
        <p:spPr>
          <a:xfrm>
            <a:off x="643467" y="2239960"/>
            <a:ext cx="4130846" cy="191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spc="100" baseline="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896112">
              <a:spcBef>
                <a:spcPts val="490"/>
              </a:spcBef>
            </a:pPr>
            <a:r>
              <a:rPr lang="en-US" sz="1373" b="0" i="0" kern="1200" cap="all" spc="392" baseline="0" dirty="0">
                <a:solidFill>
                  <a:srgbClr val="D6D2C4"/>
                </a:solidFill>
                <a:latin typeface="Mulish Medium" pitchFamily="2" charset="77"/>
                <a:ea typeface="Muli" charset="0"/>
                <a:cs typeface="Muli" charset="0"/>
              </a:rPr>
              <a:t>Sinclair et al., 2016</a:t>
            </a:r>
            <a:endParaRPr lang="en-US" sz="1401" dirty="0">
              <a:solidFill>
                <a:srgbClr val="D6D2C4"/>
              </a:solidFill>
              <a:latin typeface="Mulish Medium" pitchFamily="2" charset="77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C8B565-4E93-344A-B2C9-B73E549441A3}"/>
              </a:ext>
            </a:extLst>
          </p:cNvPr>
          <p:cNvSpPr txBox="1">
            <a:spLocks/>
          </p:cNvSpPr>
          <p:nvPr/>
        </p:nvSpPr>
        <p:spPr>
          <a:xfrm>
            <a:off x="643467" y="1420832"/>
            <a:ext cx="4049957" cy="8191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6112">
              <a:spcBef>
                <a:spcPts val="0"/>
              </a:spcBef>
              <a:spcAft>
                <a:spcPts val="600"/>
              </a:spcAft>
              <a:buClr>
                <a:srgbClr val="B70D50"/>
              </a:buClr>
              <a:buSzPts val="2800"/>
            </a:pPr>
            <a:r>
              <a:rPr lang="en-GB" sz="2940" b="1" i="0" kern="1200" cap="all" spc="0" baseline="0" dirty="0">
                <a:solidFill>
                  <a:schemeClr val="bg1">
                    <a:lumMod val="95000"/>
                  </a:schemeClr>
                </a:solidFill>
                <a:latin typeface="Arial"/>
                <a:ea typeface="Muli Black" charset="0"/>
                <a:cs typeface="Arial"/>
                <a:sym typeface="Arial"/>
              </a:rPr>
              <a:t>a model of compassion</a:t>
            </a:r>
            <a:endParaRPr lang="en-GB" sz="3000" spc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7CFE2AC-AEBD-964D-7827-3E8FE12E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798" y="735148"/>
            <a:ext cx="7159735" cy="53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0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tal Health and Patient Safety">
            <a:extLst>
              <a:ext uri="{FF2B5EF4-FFF2-40B4-BE49-F238E27FC236}">
                <a16:creationId xmlns:a16="http://schemas.microsoft.com/office/drawing/2014/main" id="{4B817933-C9BA-4148-82F3-DBE7DEC9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9" y="4076538"/>
            <a:ext cx="3276601" cy="218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lking to Patients About Mental Health and Why it Matters | Inspira Health">
            <a:extLst>
              <a:ext uri="{FF2B5EF4-FFF2-40B4-BE49-F238E27FC236}">
                <a16:creationId xmlns:a16="http://schemas.microsoft.com/office/drawing/2014/main" id="{555532C3-ABB3-47A7-9216-30890F81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04" y="3973830"/>
            <a:ext cx="3434714" cy="22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60+ Crying Patient Nurse Senior Adult Stock Photos, Pictures &amp;  Royalty-Free Images - iStock">
            <a:extLst>
              <a:ext uri="{FF2B5EF4-FFF2-40B4-BE49-F238E27FC236}">
                <a16:creationId xmlns:a16="http://schemas.microsoft.com/office/drawing/2014/main" id="{1D1399A5-44F5-AF2C-1BD7-78DC0C0D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1" y="1400031"/>
            <a:ext cx="3276600" cy="21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33E9757-AFEF-C10D-2566-05C9D096810A}"/>
              </a:ext>
            </a:extLst>
          </p:cNvPr>
          <p:cNvSpPr txBox="1">
            <a:spLocks/>
          </p:cNvSpPr>
          <p:nvPr/>
        </p:nvSpPr>
        <p:spPr>
          <a:xfrm>
            <a:off x="838200" y="444298"/>
            <a:ext cx="10515600" cy="936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600" dirty="0">
                <a:solidFill>
                  <a:schemeClr val="accent1"/>
                </a:solidFill>
              </a:rPr>
              <a:t>What does human suffering look like?</a:t>
            </a:r>
          </a:p>
        </p:txBody>
      </p:sp>
      <p:pic>
        <p:nvPicPr>
          <p:cNvPr id="2056" name="Picture 8" descr="Types of Cancer in Children | Children with Cancer UK">
            <a:extLst>
              <a:ext uri="{FF2B5EF4-FFF2-40B4-BE49-F238E27FC236}">
                <a16:creationId xmlns:a16="http://schemas.microsoft.com/office/drawing/2014/main" id="{C9FFA534-C242-74CC-1707-97847323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90" y="1380800"/>
            <a:ext cx="3549013" cy="21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 Main Types of Smiles and What They Really Mean">
            <a:extLst>
              <a:ext uri="{FF2B5EF4-FFF2-40B4-BE49-F238E27FC236}">
                <a16:creationId xmlns:a16="http://schemas.microsoft.com/office/drawing/2014/main" id="{5027B6F4-652C-FC43-E8F1-CE30D31E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5" y="2658508"/>
            <a:ext cx="3905535" cy="21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1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A780563381374BB33AC9C16E8A7672" ma:contentTypeVersion="17" ma:contentTypeDescription="Create a new document." ma:contentTypeScope="" ma:versionID="ca97bdf1e162120e84f1f5985507e7df">
  <xsd:schema xmlns:xsd="http://www.w3.org/2001/XMLSchema" xmlns:xs="http://www.w3.org/2001/XMLSchema" xmlns:p="http://schemas.microsoft.com/office/2006/metadata/properties" xmlns:ns2="b7f3b383-fe6a-4bcb-89f4-acedec3f7181" xmlns:ns3="6dacdfd1-e9e2-4214-805b-586c6ffd61e3" targetNamespace="http://schemas.microsoft.com/office/2006/metadata/properties" ma:root="true" ma:fieldsID="897c4a5984647f529ae5584bb729af80" ns2:_="" ns3:_="">
    <xsd:import namespace="b7f3b383-fe6a-4bcb-89f4-acedec3f7181"/>
    <xsd:import namespace="6dacdfd1-e9e2-4214-805b-586c6ffd6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ink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3b383-fe6a-4bcb-89f4-acedec3f71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ink" ma:index="16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cdfd1-e9e2-4214-805b-586c6ffd6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68728f1-53c1-463b-ba36-caac0688a91a}" ma:internalName="TaxCatchAll" ma:showField="CatchAllData" ma:web="6dacdfd1-e9e2-4214-805b-586c6ffd61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BC6D0A-1813-4E9E-BE13-A1B33CCA5A0B}">
  <ds:schemaRefs>
    <ds:schemaRef ds:uri="6dacdfd1-e9e2-4214-805b-586c6ffd61e3"/>
    <ds:schemaRef ds:uri="b7f3b383-fe6a-4bcb-89f4-acedec3f71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983D9E-82FE-456D-90D3-CE892BCFEA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947</Words>
  <Application>Microsoft Office PowerPoint</Application>
  <PresentationFormat>Widescreen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Nova</vt:lpstr>
      <vt:lpstr>Calibri</vt:lpstr>
      <vt:lpstr>Cambria</vt:lpstr>
      <vt:lpstr>Mulish</vt:lpstr>
      <vt:lpstr>Mulish Black</vt:lpstr>
      <vt:lpstr>Mulish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might compassion be experienced in the context of mental health care?</vt:lpstr>
      <vt:lpstr>PowerPoint Presentation</vt:lpstr>
      <vt:lpstr>PowerPoint Presentation</vt:lpstr>
      <vt:lpstr>Why is compassion so important?</vt:lpstr>
      <vt:lpstr>Healthcare Work is Challenging </vt:lpstr>
      <vt:lpstr>Practice Self-Compassion (See Abdollahi et al., 2021) </vt:lpstr>
      <vt:lpstr>What’s in Your Self-Compassion Kitbag? </vt:lpstr>
      <vt:lpstr>PowerPoint Presentation</vt:lpstr>
      <vt:lpstr>References</vt:lpstr>
    </vt:vector>
  </TitlesOfParts>
  <Manager/>
  <Company>bilmaw creative</Company>
  <LinksUpToDate>false</LinksUpToDate>
  <SharedDoc>false</SharedDoc>
  <HyperlinkBase>https://creativemarket.com/bilmaw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Bill Mawhinney</dc:creator>
  <cp:keywords/>
  <dc:description>© bilmaw creative</dc:description>
  <cp:lastModifiedBy>Gavin, Justine</cp:lastModifiedBy>
  <cp:revision>15</cp:revision>
  <cp:lastPrinted>2017-05-29T17:03:53Z</cp:lastPrinted>
  <dcterms:created xsi:type="dcterms:W3CDTF">2017-05-24T15:16:35Z</dcterms:created>
  <dcterms:modified xsi:type="dcterms:W3CDTF">2024-04-04T15:29:40Z</dcterms:modified>
  <cp:category/>
</cp:coreProperties>
</file>