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7" r:id="rId4"/>
    <p:sldId id="278" r:id="rId5"/>
    <p:sldId id="262" r:id="rId6"/>
    <p:sldId id="259" r:id="rId7"/>
    <p:sldId id="263" r:id="rId8"/>
    <p:sldId id="279" r:id="rId9"/>
    <p:sldId id="260" r:id="rId10"/>
    <p:sldId id="264" r:id="rId11"/>
    <p:sldId id="265" r:id="rId12"/>
    <p:sldId id="266" r:id="rId13"/>
    <p:sldId id="268" r:id="rId14"/>
    <p:sldId id="269" r:id="rId15"/>
    <p:sldId id="267" r:id="rId16"/>
    <p:sldId id="270"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E2"/>
    <a:srgbClr val="FFF7D1"/>
    <a:srgbClr val="6B727F"/>
    <a:srgbClr val="3542C1"/>
    <a:srgbClr val="232C80"/>
    <a:srgbClr val="0F1336"/>
    <a:srgbClr val="7B90D8"/>
    <a:srgbClr val="3F4A6E"/>
    <a:srgbClr val="5A78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6" autoAdjust="0"/>
    <p:restoredTop sz="94660"/>
  </p:normalViewPr>
  <p:slideViewPr>
    <p:cSldViewPr snapToGrid="0" snapToObjects="1">
      <p:cViewPr varScale="1">
        <p:scale>
          <a:sx n="106" d="100"/>
          <a:sy n="106" d="100"/>
        </p:scale>
        <p:origin x="1362"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3CD95-68DB-DF49-818F-50C822E38227}" type="datetimeFigureOut">
              <a:rPr lang="en-US" smtClean="0"/>
              <a:t>6/27/2024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96DF9-5ED6-254B-9FFA-CC0A66478C13}" type="slidenum">
              <a:rPr lang="en-US" smtClean="0"/>
              <a:t>‹#›</a:t>
            </a:fld>
            <a:endParaRPr lang="en-US"/>
          </a:p>
        </p:txBody>
      </p:sp>
    </p:spTree>
    <p:extLst>
      <p:ext uri="{BB962C8B-B14F-4D97-AF65-F5344CB8AC3E}">
        <p14:creationId xmlns:p14="http://schemas.microsoft.com/office/powerpoint/2010/main" val="1831379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 am the course leader on BA </a:t>
            </a:r>
            <a:r>
              <a:rPr lang="en-GB" dirty="0" err="1"/>
              <a:t>Hons</a:t>
            </a:r>
            <a:r>
              <a:rPr lang="en-GB" dirty="0"/>
              <a:t> (Undergraduate) Fine Art Course at Sheffield Hallam University. Diana, a London based artist and PhD student and at Sheffield Hallam University, and I share some elements of common language in our art-work.  We have been invited to talk about our work as a dialogue and we thought we would present some aspects of our practice where are work has some common points of interests, engagement and language. </a:t>
            </a:r>
          </a:p>
          <a:p>
            <a:endParaRPr lang="en-US" dirty="0"/>
          </a:p>
        </p:txBody>
      </p:sp>
      <p:sp>
        <p:nvSpPr>
          <p:cNvPr id="4" name="Slide Number Placeholder 3"/>
          <p:cNvSpPr>
            <a:spLocks noGrp="1"/>
          </p:cNvSpPr>
          <p:nvPr>
            <p:ph type="sldNum" sz="quarter" idx="10"/>
          </p:nvPr>
        </p:nvSpPr>
        <p:spPr/>
        <p:txBody>
          <a:bodyPr/>
          <a:lstStyle/>
          <a:p>
            <a:fld id="{0E096DF9-5ED6-254B-9FFA-CC0A66478C13}" type="slidenum">
              <a:rPr lang="en-US" smtClean="0"/>
              <a:t>1</a:t>
            </a:fld>
            <a:endParaRPr lang="en-US"/>
          </a:p>
        </p:txBody>
      </p:sp>
    </p:spTree>
    <p:extLst>
      <p:ext uri="{BB962C8B-B14F-4D97-AF65-F5344CB8AC3E}">
        <p14:creationId xmlns:p14="http://schemas.microsoft.com/office/powerpoint/2010/main" val="260611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a:t>
            </a:r>
            <a:r>
              <a:rPr lang="en-US" baseline="0" dirty="0"/>
              <a:t> making the site specific drill piece. I made a series of six large paper paintings, that acted almost as an exorcism of my time as a print maker. They were much like the structure of the earlier grid drill piece where using an cotton bud I printed the three primary </a:t>
            </a:r>
            <a:r>
              <a:rPr lang="en-US" baseline="0" dirty="0" err="1"/>
              <a:t>colours</a:t>
            </a:r>
            <a:r>
              <a:rPr lang="en-US" baseline="0" dirty="0"/>
              <a:t> on top of each other, in an ordered grid- 1cm apart from each other- across 1.5m x1.5m piece of paper, with permutation of three primaries being </a:t>
            </a:r>
            <a:r>
              <a:rPr lang="en-US" baseline="0" dirty="0" err="1"/>
              <a:t>ryb</a:t>
            </a:r>
            <a:r>
              <a:rPr lang="en-US" baseline="0" dirty="0"/>
              <a:t>, </a:t>
            </a:r>
            <a:r>
              <a:rPr lang="en-US" baseline="0" dirty="0" err="1"/>
              <a:t>yrb</a:t>
            </a:r>
            <a:r>
              <a:rPr lang="en-US" baseline="0" dirty="0"/>
              <a:t>, </a:t>
            </a:r>
            <a:r>
              <a:rPr lang="en-US" baseline="0" dirty="0" err="1"/>
              <a:t>bry</a:t>
            </a:r>
            <a:r>
              <a:rPr lang="en-US" baseline="0" dirty="0"/>
              <a:t>, etc. etc. taking the lead from Sol Le Witt and his systematic processes of production. They took be a couple of back aching months to make, they had to be made on flat surface in a studio only 7ft wide. The result was a conceptually tight and rigorous set of images, that played with mathematics, </a:t>
            </a:r>
            <a:r>
              <a:rPr lang="en-US" baseline="0" dirty="0" err="1"/>
              <a:t>repettion</a:t>
            </a:r>
            <a:r>
              <a:rPr lang="en-US" baseline="0" dirty="0"/>
              <a:t> and difference, </a:t>
            </a:r>
            <a:r>
              <a:rPr lang="en-US" baseline="0" dirty="0" err="1"/>
              <a:t>colour</a:t>
            </a:r>
            <a:r>
              <a:rPr lang="en-US" baseline="0" dirty="0"/>
              <a:t> theory, ideas of mass production and the error of the human, but the final result was really rather, dull- </a:t>
            </a:r>
            <a:r>
              <a:rPr lang="en-US" baseline="0"/>
              <a:t>and grey.</a:t>
            </a:r>
            <a:endParaRPr lang="en-US" dirty="0"/>
          </a:p>
        </p:txBody>
      </p:sp>
      <p:sp>
        <p:nvSpPr>
          <p:cNvPr id="4" name="Slide Number Placeholder 3"/>
          <p:cNvSpPr>
            <a:spLocks noGrp="1"/>
          </p:cNvSpPr>
          <p:nvPr>
            <p:ph type="sldNum" sz="quarter" idx="10"/>
          </p:nvPr>
        </p:nvSpPr>
        <p:spPr/>
        <p:txBody>
          <a:bodyPr/>
          <a:lstStyle/>
          <a:p>
            <a:pPr>
              <a:defRPr/>
            </a:pPr>
            <a:fld id="{235C9E40-CD23-4138-9820-D204BCC0BDC1}"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a:ea typeface="ＭＳ Ｐゴシック" pitchFamily="66" charset="-128"/>
                <a:cs typeface="ＭＳ Ｐゴシック" pitchFamily="66" charset="-128"/>
              </a:rPr>
              <a:t>The grid- non-hierachy of- decision making- modernist trope- how to work composition within this. Leading on to co-ordinating seperates.</a:t>
            </a:r>
          </a:p>
        </p:txBody>
      </p:sp>
      <p:sp>
        <p:nvSpPr>
          <p:cNvPr id="41988" name="Slide Number Placeholder 3"/>
          <p:cNvSpPr>
            <a:spLocks noGrp="1"/>
          </p:cNvSpPr>
          <p:nvPr>
            <p:ph type="sldNum" sz="quarter" idx="5"/>
          </p:nvPr>
        </p:nvSpPr>
        <p:spPr bwMode="auto">
          <a:noFill/>
          <a:ln>
            <a:miter lim="800000"/>
            <a:headEnd/>
            <a:tailEnd/>
          </a:ln>
        </p:spPr>
        <p:txBody>
          <a:bodyPr/>
          <a:lstStyle/>
          <a:p>
            <a:fld id="{EA07D128-C681-49B5-8D35-40927CD404E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lnSpc>
                <a:spcPct val="80000"/>
              </a:lnSpc>
            </a:pPr>
            <a:r>
              <a:rPr lang="en-GB" sz="800" dirty="0"/>
              <a:t>In his slide talk Gary will introduce a wide range of contemporary abstract painters that supports the idea that abstract painting continues to have currency as a contemporary art practice. Using his practice as a starting point, Gary will explore a range of different themes that are current in abstract painting. He will look at artists who are engaged with a variety of different modes of working, from working with process as an act of contingency,  who use ideas of trace as an act of engagement with the material of paint, artists whose work touches engage with much derided notions of ornamental and the decorative, artists</a:t>
            </a:r>
          </a:p>
          <a:p>
            <a:pPr eaLnBrk="1" hangingPunct="1">
              <a:lnSpc>
                <a:spcPct val="80000"/>
              </a:lnSpc>
            </a:pPr>
            <a:r>
              <a:rPr lang="en-GB" sz="800" dirty="0"/>
              <a:t>Declarative surface: Richard </a:t>
            </a:r>
            <a:r>
              <a:rPr lang="en-GB" sz="800" dirty="0" err="1"/>
              <a:t>Shiff</a:t>
            </a:r>
            <a:r>
              <a:rPr lang="en-GB" sz="800" dirty="0"/>
              <a:t>.</a:t>
            </a:r>
          </a:p>
          <a:p>
            <a:pPr eaLnBrk="1" hangingPunct="1">
              <a:lnSpc>
                <a:spcPct val="80000"/>
              </a:lnSpc>
            </a:pPr>
            <a:r>
              <a:rPr lang="en-GB" sz="800" dirty="0"/>
              <a:t> </a:t>
            </a:r>
          </a:p>
          <a:p>
            <a:pPr eaLnBrk="1" hangingPunct="1">
              <a:lnSpc>
                <a:spcPct val="80000"/>
              </a:lnSpc>
            </a:pPr>
            <a:r>
              <a:rPr lang="en-GB" sz="800" dirty="0"/>
              <a:t>Headings:</a:t>
            </a:r>
          </a:p>
          <a:p>
            <a:pPr eaLnBrk="1" hangingPunct="1">
              <a:lnSpc>
                <a:spcPct val="80000"/>
              </a:lnSpc>
            </a:pPr>
            <a:r>
              <a:rPr lang="en-GB" sz="800" b="1" dirty="0"/>
              <a:t>Contingency</a:t>
            </a:r>
            <a:r>
              <a:rPr lang="en-GB" sz="800" dirty="0"/>
              <a:t>:</a:t>
            </a:r>
          </a:p>
          <a:p>
            <a:pPr eaLnBrk="1" hangingPunct="1">
              <a:lnSpc>
                <a:spcPct val="80000"/>
              </a:lnSpc>
            </a:pPr>
            <a:r>
              <a:rPr lang="en-GB" sz="800" dirty="0"/>
              <a:t>Pollock, Louis, Davenport, </a:t>
            </a:r>
            <a:r>
              <a:rPr lang="en-GB" sz="800" dirty="0" err="1"/>
              <a:t>Frize</a:t>
            </a:r>
            <a:r>
              <a:rPr lang="en-GB" sz="800" dirty="0"/>
              <a:t>, Linda </a:t>
            </a:r>
            <a:r>
              <a:rPr lang="en-GB" sz="800" dirty="0" err="1"/>
              <a:t>Benglis</a:t>
            </a:r>
            <a:r>
              <a:rPr lang="en-GB" sz="800" dirty="0"/>
              <a:t>, Mike Stubbs, Alexis Harding, </a:t>
            </a:r>
            <a:r>
              <a:rPr lang="en-GB" sz="800" dirty="0" err="1"/>
              <a:t>Callum</a:t>
            </a:r>
            <a:r>
              <a:rPr lang="en-GB" sz="800" dirty="0"/>
              <a:t> Innes,</a:t>
            </a:r>
          </a:p>
          <a:p>
            <a:pPr eaLnBrk="1" hangingPunct="1">
              <a:lnSpc>
                <a:spcPct val="80000"/>
              </a:lnSpc>
            </a:pPr>
            <a:r>
              <a:rPr lang="en-GB" sz="800" dirty="0"/>
              <a:t> </a:t>
            </a:r>
          </a:p>
          <a:p>
            <a:pPr eaLnBrk="1" hangingPunct="1">
              <a:lnSpc>
                <a:spcPct val="80000"/>
              </a:lnSpc>
            </a:pPr>
            <a:r>
              <a:rPr lang="en-GB" sz="800" b="1" dirty="0"/>
              <a:t>Trace:</a:t>
            </a:r>
            <a:endParaRPr lang="en-GB" sz="800" dirty="0"/>
          </a:p>
          <a:p>
            <a:pPr eaLnBrk="1" hangingPunct="1">
              <a:lnSpc>
                <a:spcPct val="80000"/>
              </a:lnSpc>
            </a:pPr>
            <a:r>
              <a:rPr lang="en-GB" sz="800" dirty="0"/>
              <a:t>David Reed, Lee Lozano? Wave paintings, Jason Martin, Zebedee Jones, DJ Simpson, Jane Harris, Monique </a:t>
            </a:r>
            <a:r>
              <a:rPr lang="en-GB" sz="800" dirty="0" err="1"/>
              <a:t>Prieto</a:t>
            </a:r>
            <a:r>
              <a:rPr lang="en-GB" sz="800" dirty="0"/>
              <a:t>, Jonathan </a:t>
            </a:r>
            <a:r>
              <a:rPr lang="en-GB" sz="800" dirty="0" err="1"/>
              <a:t>Lasker</a:t>
            </a:r>
            <a:r>
              <a:rPr lang="en-GB" sz="800" dirty="0"/>
              <a:t>,</a:t>
            </a:r>
          </a:p>
          <a:p>
            <a:pPr eaLnBrk="1" hangingPunct="1">
              <a:lnSpc>
                <a:spcPct val="80000"/>
              </a:lnSpc>
            </a:pPr>
            <a:r>
              <a:rPr lang="en-GB" sz="800" dirty="0"/>
              <a:t> </a:t>
            </a:r>
          </a:p>
          <a:p>
            <a:pPr eaLnBrk="1" hangingPunct="1">
              <a:lnSpc>
                <a:spcPct val="80000"/>
              </a:lnSpc>
            </a:pPr>
            <a:r>
              <a:rPr lang="en-GB" sz="800" b="1" dirty="0"/>
              <a:t>Optical:</a:t>
            </a:r>
            <a:endParaRPr lang="en-GB" sz="800" dirty="0"/>
          </a:p>
          <a:p>
            <a:pPr eaLnBrk="1" hangingPunct="1">
              <a:lnSpc>
                <a:spcPct val="80000"/>
              </a:lnSpc>
            </a:pPr>
            <a:r>
              <a:rPr lang="en-GB" sz="800" dirty="0"/>
              <a:t>Bridget Riley, Victor </a:t>
            </a:r>
            <a:r>
              <a:rPr lang="en-GB" sz="800" dirty="0" err="1"/>
              <a:t>Vasserely</a:t>
            </a:r>
            <a:r>
              <a:rPr lang="en-GB" sz="800" dirty="0"/>
              <a:t>, Peter Davies, Jeremy Moon, </a:t>
            </a:r>
          </a:p>
          <a:p>
            <a:pPr eaLnBrk="1" hangingPunct="1">
              <a:lnSpc>
                <a:spcPct val="80000"/>
              </a:lnSpc>
            </a:pPr>
            <a:r>
              <a:rPr lang="en-GB" sz="800" dirty="0"/>
              <a:t> </a:t>
            </a:r>
          </a:p>
          <a:p>
            <a:pPr eaLnBrk="1" hangingPunct="1">
              <a:lnSpc>
                <a:spcPct val="80000"/>
              </a:lnSpc>
            </a:pPr>
            <a:r>
              <a:rPr lang="en-GB" sz="800" b="1" dirty="0"/>
              <a:t>Ornamental:</a:t>
            </a:r>
            <a:endParaRPr lang="en-GB" sz="800" dirty="0"/>
          </a:p>
          <a:p>
            <a:pPr eaLnBrk="1" hangingPunct="1">
              <a:lnSpc>
                <a:spcPct val="80000"/>
              </a:lnSpc>
            </a:pPr>
            <a:r>
              <a:rPr lang="en-GB" sz="800" dirty="0"/>
              <a:t>Jane Harris, Beatriz </a:t>
            </a:r>
            <a:r>
              <a:rPr lang="en-GB" sz="800" dirty="0" err="1"/>
              <a:t>Milhazes</a:t>
            </a:r>
            <a:r>
              <a:rPr lang="en-GB" sz="800" dirty="0"/>
              <a:t>, Philip </a:t>
            </a:r>
            <a:r>
              <a:rPr lang="en-GB" sz="800" dirty="0" err="1"/>
              <a:t>Taffe</a:t>
            </a:r>
            <a:r>
              <a:rPr lang="en-GB" sz="800" dirty="0"/>
              <a:t>, Leslie Wayne, </a:t>
            </a:r>
            <a:r>
              <a:rPr lang="en-GB" sz="800" dirty="0" err="1"/>
              <a:t>Fabian</a:t>
            </a:r>
            <a:r>
              <a:rPr lang="en-GB" sz="800" dirty="0"/>
              <a:t> </a:t>
            </a:r>
            <a:r>
              <a:rPr lang="en-GB" sz="800" dirty="0" err="1"/>
              <a:t>Maccacio</a:t>
            </a:r>
            <a:r>
              <a:rPr lang="en-GB" sz="800" dirty="0"/>
              <a:t>, </a:t>
            </a:r>
          </a:p>
          <a:p>
            <a:pPr eaLnBrk="1" hangingPunct="1">
              <a:lnSpc>
                <a:spcPct val="80000"/>
              </a:lnSpc>
            </a:pPr>
            <a:r>
              <a:rPr lang="en-GB" sz="800" dirty="0"/>
              <a:t> </a:t>
            </a:r>
          </a:p>
          <a:p>
            <a:pPr eaLnBrk="1" hangingPunct="1">
              <a:lnSpc>
                <a:spcPct val="80000"/>
              </a:lnSpc>
            </a:pPr>
            <a:r>
              <a:rPr lang="en-GB" sz="800" b="1" dirty="0"/>
              <a:t>Ornament and the Decorative:</a:t>
            </a:r>
            <a:endParaRPr lang="en-GB" sz="800" dirty="0"/>
          </a:p>
          <a:p>
            <a:pPr eaLnBrk="1" hangingPunct="1">
              <a:lnSpc>
                <a:spcPct val="80000"/>
              </a:lnSpc>
            </a:pPr>
            <a:r>
              <a:rPr lang="en-GB" sz="800" dirty="0"/>
              <a:t> </a:t>
            </a:r>
          </a:p>
          <a:p>
            <a:pPr eaLnBrk="1" hangingPunct="1">
              <a:lnSpc>
                <a:spcPct val="80000"/>
              </a:lnSpc>
            </a:pPr>
            <a:r>
              <a:rPr lang="en-GB" sz="800" dirty="0"/>
              <a:t>Surface- moving around the image- Reed,</a:t>
            </a:r>
          </a:p>
          <a:p>
            <a:pPr eaLnBrk="1" hangingPunct="1">
              <a:lnSpc>
                <a:spcPct val="80000"/>
              </a:lnSpc>
            </a:pPr>
            <a:r>
              <a:rPr lang="en-GB" sz="800" dirty="0"/>
              <a:t> </a:t>
            </a:r>
          </a:p>
          <a:p>
            <a:pPr eaLnBrk="1" hangingPunct="1">
              <a:lnSpc>
                <a:spcPct val="80000"/>
              </a:lnSpc>
            </a:pPr>
            <a:r>
              <a:rPr lang="en-GB" sz="800" b="1" dirty="0"/>
              <a:t>Beauty</a:t>
            </a:r>
            <a:endParaRPr lang="en-GB" sz="800" dirty="0"/>
          </a:p>
          <a:p>
            <a:pPr eaLnBrk="1" hangingPunct="1">
              <a:lnSpc>
                <a:spcPct val="80000"/>
              </a:lnSpc>
            </a:pPr>
            <a:r>
              <a:rPr lang="en-GB" sz="800" dirty="0"/>
              <a:t>Landscape</a:t>
            </a:r>
          </a:p>
          <a:p>
            <a:pPr eaLnBrk="1" hangingPunct="1">
              <a:lnSpc>
                <a:spcPct val="80000"/>
              </a:lnSpc>
            </a:pPr>
            <a:r>
              <a:rPr lang="en-GB" sz="800" dirty="0"/>
              <a:t> </a:t>
            </a:r>
          </a:p>
          <a:p>
            <a:pPr eaLnBrk="1" hangingPunct="1">
              <a:lnSpc>
                <a:spcPct val="80000"/>
              </a:lnSpc>
            </a:pPr>
            <a:endParaRPr lang="en-US" sz="800" dirty="0"/>
          </a:p>
        </p:txBody>
      </p:sp>
      <p:sp>
        <p:nvSpPr>
          <p:cNvPr id="31748" name="Slide Number Placeholder 3"/>
          <p:cNvSpPr>
            <a:spLocks noGrp="1"/>
          </p:cNvSpPr>
          <p:nvPr>
            <p:ph type="sldNum" sz="quarter" idx="5"/>
          </p:nvPr>
        </p:nvSpPr>
        <p:spPr bwMode="auto">
          <a:noFill/>
          <a:ln>
            <a:miter lim="800000"/>
            <a:headEnd/>
            <a:tailEnd/>
          </a:ln>
        </p:spPr>
        <p:txBody>
          <a:bodyPr/>
          <a:lstStyle/>
          <a:p>
            <a:fld id="{F00B4BC5-3364-417D-879D-FEA10BC62C88}"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4FD224D-247F-BD43-8953-677FD88BFF9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323200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FD224D-247F-BD43-8953-677FD88BFF9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172395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FD224D-247F-BD43-8953-677FD88BFF9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149190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E0B5CD-2044-4DDB-BDF6-4658E3A97BFB}" type="datetime1">
              <a:rPr lang="en-US"/>
              <a:pPr>
                <a:defRPr/>
              </a:pPr>
              <a:t>6/27/2024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BA23E-EBF8-45EA-A297-C8535C577EC5}" type="slidenum">
              <a:rPr lang="en-US"/>
              <a:pPr>
                <a:defRPr/>
              </a:pPr>
              <a:t>‹#›</a:t>
            </a:fld>
            <a:endParaRPr lang="en-US"/>
          </a:p>
        </p:txBody>
      </p:sp>
    </p:spTree>
    <p:extLst>
      <p:ext uri="{BB962C8B-B14F-4D97-AF65-F5344CB8AC3E}">
        <p14:creationId xmlns:p14="http://schemas.microsoft.com/office/powerpoint/2010/main" val="9515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E0B5CD-2044-4DDB-BDF6-4658E3A97BFB}" type="datetime1">
              <a:rPr lang="en-US"/>
              <a:pPr>
                <a:defRPr/>
              </a:pPr>
              <a:t>6/27/2024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BA23E-EBF8-45EA-A297-C8535C577EC5}" type="slidenum">
              <a:rPr lang="en-US"/>
              <a:pPr>
                <a:defRPr/>
              </a:pPr>
              <a:t>‹#›</a:t>
            </a:fld>
            <a:endParaRPr lang="en-US"/>
          </a:p>
        </p:txBody>
      </p:sp>
    </p:spTree>
    <p:extLst>
      <p:ext uri="{BB962C8B-B14F-4D97-AF65-F5344CB8AC3E}">
        <p14:creationId xmlns:p14="http://schemas.microsoft.com/office/powerpoint/2010/main" val="411450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E0B5CD-2044-4DDB-BDF6-4658E3A97BFB}" type="datetime1">
              <a:rPr lang="en-US"/>
              <a:pPr>
                <a:defRPr/>
              </a:pPr>
              <a:t>6/27/2024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BA23E-EBF8-45EA-A297-C8535C577EC5}" type="slidenum">
              <a:rPr lang="en-US"/>
              <a:pPr>
                <a:defRPr/>
              </a:pPr>
              <a:t>‹#›</a:t>
            </a:fld>
            <a:endParaRPr lang="en-US"/>
          </a:p>
        </p:txBody>
      </p:sp>
    </p:spTree>
    <p:extLst>
      <p:ext uri="{BB962C8B-B14F-4D97-AF65-F5344CB8AC3E}">
        <p14:creationId xmlns:p14="http://schemas.microsoft.com/office/powerpoint/2010/main" val="216649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E0B5CD-2044-4DDB-BDF6-4658E3A97BFB}" type="datetime1">
              <a:rPr lang="en-US"/>
              <a:pPr>
                <a:defRPr/>
              </a:pPr>
              <a:t>6/27/2024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BA23E-EBF8-45EA-A297-C8535C577EC5}" type="slidenum">
              <a:rPr lang="en-US"/>
              <a:pPr>
                <a:defRPr/>
              </a:pPr>
              <a:t>‹#›</a:t>
            </a:fld>
            <a:endParaRPr lang="en-US"/>
          </a:p>
        </p:txBody>
      </p:sp>
    </p:spTree>
    <p:extLst>
      <p:ext uri="{BB962C8B-B14F-4D97-AF65-F5344CB8AC3E}">
        <p14:creationId xmlns:p14="http://schemas.microsoft.com/office/powerpoint/2010/main" val="417146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9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E0B5CD-2044-4DDB-BDF6-4658E3A97BFB}" type="datetime1">
              <a:rPr lang="en-US"/>
              <a:pPr>
                <a:defRPr/>
              </a:pPr>
              <a:t>6/27/2024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BA23E-EBF8-45EA-A297-C8535C577EC5}" type="slidenum">
              <a:rPr lang="en-US"/>
              <a:pPr>
                <a:defRPr/>
              </a:pPr>
              <a:t>‹#›</a:t>
            </a:fld>
            <a:endParaRPr lang="en-US"/>
          </a:p>
        </p:txBody>
      </p:sp>
    </p:spTree>
    <p:extLst>
      <p:ext uri="{BB962C8B-B14F-4D97-AF65-F5344CB8AC3E}">
        <p14:creationId xmlns:p14="http://schemas.microsoft.com/office/powerpoint/2010/main" val="379816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28600"/>
            <a:ext cx="8229600" cy="5867400"/>
          </a:xfrm>
          <a:effectLst>
            <a:outerShdw blurRad="50800" dist="38100" dir="2700000" algn="tl" rotWithShape="0">
              <a:srgbClr val="000000">
                <a:alpha val="43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Title 12"/>
          <p:cNvSpPr>
            <a:spLocks noGrp="1"/>
          </p:cNvSpPr>
          <p:nvPr>
            <p:ph type="title"/>
          </p:nvPr>
        </p:nvSpPr>
        <p:spPr>
          <a:xfrm>
            <a:off x="457200" y="6066331"/>
            <a:ext cx="8229600" cy="769441"/>
          </a:xfrm>
        </p:spPr>
        <p:txBody>
          <a:bodyPr>
            <a:spAutoFit/>
          </a:body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C76B0184-933B-4A6D-8917-3C0BBEDF6ED3}" type="datetime1">
              <a:rPr lang="en-US"/>
              <a:pPr/>
              <a:t>6/27/2024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73D2FC-A147-4B9D-AABB-4085B0C6E6D1}" type="slidenum">
              <a:rPr lang="en-US"/>
              <a:pPr/>
              <a:t>‹#›</a:t>
            </a:fld>
            <a:endParaRPr lang="en-US"/>
          </a:p>
        </p:txBody>
      </p:sp>
    </p:spTree>
    <p:extLst>
      <p:ext uri="{BB962C8B-B14F-4D97-AF65-F5344CB8AC3E}">
        <p14:creationId xmlns:p14="http://schemas.microsoft.com/office/powerpoint/2010/main" val="277062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FD224D-247F-BD43-8953-677FD88BFF9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27245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FD224D-247F-BD43-8953-677FD88BFF9C}"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244725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4FD224D-247F-BD43-8953-677FD88BFF9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302132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4FD224D-247F-BD43-8953-677FD88BFF9C}"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414754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FD224D-247F-BD43-8953-677FD88BFF9C}"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337829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D224D-247F-BD43-8953-677FD88BFF9C}"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249550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FD224D-247F-BD43-8953-677FD88BFF9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392511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FD224D-247F-BD43-8953-677FD88BFF9C}"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CF3B2-EAD2-004D-A03D-A3B5B56C00CD}" type="slidenum">
              <a:rPr lang="en-US" smtClean="0"/>
              <a:t>‹#›</a:t>
            </a:fld>
            <a:endParaRPr lang="en-US"/>
          </a:p>
        </p:txBody>
      </p:sp>
    </p:spTree>
    <p:extLst>
      <p:ext uri="{BB962C8B-B14F-4D97-AF65-F5344CB8AC3E}">
        <p14:creationId xmlns:p14="http://schemas.microsoft.com/office/powerpoint/2010/main" val="20948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D224D-247F-BD43-8953-677FD88BFF9C}" type="datetimeFigureOut">
              <a:rPr lang="en-US" smtClean="0"/>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CF3B2-EAD2-004D-A03D-A3B5B56C00CD}" type="slidenum">
              <a:rPr lang="en-US" smtClean="0"/>
              <a:t>‹#›</a:t>
            </a:fld>
            <a:endParaRPr lang="en-US"/>
          </a:p>
        </p:txBody>
      </p:sp>
    </p:spTree>
    <p:extLst>
      <p:ext uri="{BB962C8B-B14F-4D97-AF65-F5344CB8AC3E}">
        <p14:creationId xmlns:p14="http://schemas.microsoft.com/office/powerpoint/2010/main" val="325387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904" y="618238"/>
            <a:ext cx="7772400" cy="994720"/>
          </a:xfrm>
        </p:spPr>
        <p:txBody>
          <a:bodyPr>
            <a:normAutofit fontScale="90000"/>
          </a:bodyPr>
          <a:lstStyle/>
          <a:p>
            <a:r>
              <a:rPr lang="en-GB" sz="2700" b="1" dirty="0"/>
              <a:t>Can we construct a shared language of </a:t>
            </a:r>
            <a:r>
              <a:rPr lang="en-GB" sz="2700" b="1" strike="sngStrike" dirty="0"/>
              <a:t>practice </a:t>
            </a:r>
            <a:r>
              <a:rPr lang="en-GB" sz="2700" b="1" dirty="0"/>
              <a:t>painting? </a:t>
            </a:r>
            <a:br>
              <a:rPr lang="en-GB" b="1" dirty="0"/>
            </a:br>
            <a:endParaRPr lang="en-US" b="1" dirty="0"/>
          </a:p>
        </p:txBody>
      </p:sp>
      <p:sp>
        <p:nvSpPr>
          <p:cNvPr id="8" name="TextBox 7"/>
          <p:cNvSpPr txBox="1"/>
          <p:nvPr/>
        </p:nvSpPr>
        <p:spPr>
          <a:xfrm>
            <a:off x="1005325" y="2893179"/>
            <a:ext cx="2365627" cy="1477328"/>
          </a:xfrm>
          <a:prstGeom prst="rect">
            <a:avLst/>
          </a:prstGeom>
          <a:noFill/>
        </p:spPr>
        <p:txBody>
          <a:bodyPr wrap="none" rtlCol="0">
            <a:spAutoFit/>
          </a:bodyPr>
          <a:lstStyle/>
          <a:p>
            <a:r>
              <a:rPr lang="en-GB" b="1" dirty="0"/>
              <a:t>Abstract(ion)</a:t>
            </a:r>
            <a:endParaRPr lang="en-GB" dirty="0"/>
          </a:p>
          <a:p>
            <a:r>
              <a:rPr lang="en-GB" b="1" dirty="0"/>
              <a:t>Doubt</a:t>
            </a:r>
            <a:endParaRPr lang="en-GB" dirty="0"/>
          </a:p>
          <a:p>
            <a:r>
              <a:rPr lang="en-GB" b="1" dirty="0"/>
              <a:t>Pattern and Repetition</a:t>
            </a:r>
            <a:endParaRPr lang="en-GB" dirty="0"/>
          </a:p>
          <a:p>
            <a:r>
              <a:rPr lang="en-GB" b="1" dirty="0"/>
              <a:t>Colour</a:t>
            </a:r>
            <a:endParaRPr lang="en-GB" dirty="0"/>
          </a:p>
          <a:p>
            <a:endParaRPr lang="en-US" dirty="0"/>
          </a:p>
        </p:txBody>
      </p:sp>
      <p:sp>
        <p:nvSpPr>
          <p:cNvPr id="9" name="Subtitle 8"/>
          <p:cNvSpPr>
            <a:spLocks noGrp="1"/>
          </p:cNvSpPr>
          <p:nvPr>
            <p:ph type="subTitle" idx="1"/>
          </p:nvPr>
        </p:nvSpPr>
        <p:spPr>
          <a:xfrm>
            <a:off x="729299" y="5844227"/>
            <a:ext cx="7342583" cy="914453"/>
          </a:xfrm>
        </p:spPr>
        <p:txBody>
          <a:bodyPr>
            <a:normAutofit/>
          </a:bodyPr>
          <a:lstStyle/>
          <a:p>
            <a:pPr algn="just"/>
            <a:r>
              <a:rPr lang="en-GB" sz="1800" b="1" dirty="0"/>
              <a:t>Gary Simmonds and Diana Taylor  - A shared language of Painting?</a:t>
            </a:r>
            <a:r>
              <a:rPr lang="en-GB" sz="1800" dirty="0">
                <a:effectLst/>
              </a:rPr>
              <a:t> </a:t>
            </a:r>
            <a:endParaRPr lang="en-US" sz="1800" dirty="0"/>
          </a:p>
        </p:txBody>
      </p:sp>
      <p:sp>
        <p:nvSpPr>
          <p:cNvPr id="10" name="TextBox 9"/>
          <p:cNvSpPr txBox="1"/>
          <p:nvPr/>
        </p:nvSpPr>
        <p:spPr>
          <a:xfrm>
            <a:off x="6268416" y="3974465"/>
            <a:ext cx="184666" cy="369332"/>
          </a:xfrm>
          <a:prstGeom prst="rect">
            <a:avLst/>
          </a:prstGeom>
          <a:noFill/>
        </p:spPr>
        <p:txBody>
          <a:bodyPr wrap="none" rtlCol="0">
            <a:spAutoFit/>
          </a:bodyPr>
          <a:lstStyle/>
          <a:p>
            <a:endParaRPr lang="en-US" dirty="0"/>
          </a:p>
        </p:txBody>
      </p:sp>
      <p:pic>
        <p:nvPicPr>
          <p:cNvPr id="12" name="Picture 11" descr="GS_08_2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549" y="1864879"/>
            <a:ext cx="2139065" cy="3216579"/>
          </a:xfrm>
          <a:prstGeom prst="rect">
            <a:avLst/>
          </a:prstGeom>
        </p:spPr>
      </p:pic>
    </p:spTree>
    <p:extLst>
      <p:ext uri="{BB962C8B-B14F-4D97-AF65-F5344CB8AC3E}">
        <p14:creationId xmlns:p14="http://schemas.microsoft.com/office/powerpoint/2010/main" val="256075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ycles.psd"/>
          <p:cNvPicPr>
            <a:picLocks noGrp="1" noChangeAspect="1"/>
          </p:cNvPicPr>
          <p:nvPr>
            <p:ph type="pic" idx="1"/>
          </p:nvPr>
        </p:nvPicPr>
        <p:blipFill>
          <a:blip r:embed="rId3" cstate="email">
            <a:extLst>
              <a:ext uri="{28A0092B-C50C-407E-A947-70E740481C1C}">
                <a14:useLocalDpi xmlns:a14="http://schemas.microsoft.com/office/drawing/2010/main"/>
              </a:ext>
            </a:extLst>
          </a:blip>
          <a:srcRect t="-4421" b="-4421"/>
          <a:stretch>
            <a:fillRect/>
          </a:stretch>
        </p:blipFill>
        <p:spPr>
          <a:xfrm>
            <a:off x="457200" y="0"/>
            <a:ext cx="8229600" cy="5867400"/>
          </a:xfrm>
        </p:spPr>
      </p:pic>
      <p:sp>
        <p:nvSpPr>
          <p:cNvPr id="32771" name="Title 2"/>
          <p:cNvSpPr>
            <a:spLocks noGrp="1"/>
          </p:cNvSpPr>
          <p:nvPr>
            <p:ph type="title"/>
          </p:nvPr>
        </p:nvSpPr>
        <p:spPr>
          <a:xfrm>
            <a:off x="457200" y="6251575"/>
            <a:ext cx="8229600" cy="400050"/>
          </a:xfrm>
        </p:spPr>
        <p:txBody>
          <a:bodyPr/>
          <a:lstStyle/>
          <a:p>
            <a:pPr eaLnBrk="1" hangingPunct="1"/>
            <a:r>
              <a:rPr lang="en-US" sz="2000" dirty="0"/>
              <a:t>Cycles</a:t>
            </a:r>
          </a:p>
        </p:txBody>
      </p:sp>
    </p:spTree>
    <p:extLst>
      <p:ext uri="{BB962C8B-B14F-4D97-AF65-F5344CB8AC3E}">
        <p14:creationId xmlns:p14="http://schemas.microsoft.com/office/powerpoint/2010/main" val="19764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lock.psd"/>
          <p:cNvPicPr>
            <a:picLocks noGrp="1" noChangeAspect="1"/>
          </p:cNvPicPr>
          <p:nvPr>
            <p:ph type="pic" idx="1"/>
          </p:nvPr>
        </p:nvPicPr>
        <p:blipFill>
          <a:blip r:embed="rId3" cstate="email">
            <a:extLst>
              <a:ext uri="{28A0092B-C50C-407E-A947-70E740481C1C}">
                <a14:useLocalDpi xmlns:a14="http://schemas.microsoft.com/office/drawing/2010/main"/>
              </a:ext>
            </a:extLst>
          </a:blip>
          <a:srcRect t="-4038" b="-4038"/>
          <a:stretch>
            <a:fillRect/>
          </a:stretch>
        </p:blipFill>
        <p:spPr/>
      </p:pic>
      <p:sp>
        <p:nvSpPr>
          <p:cNvPr id="40963" name="Title 3"/>
          <p:cNvSpPr>
            <a:spLocks noGrp="1"/>
          </p:cNvSpPr>
          <p:nvPr>
            <p:ph type="title"/>
          </p:nvPr>
        </p:nvSpPr>
        <p:spPr>
          <a:xfrm>
            <a:off x="457200" y="6251575"/>
            <a:ext cx="8229600" cy="400050"/>
          </a:xfrm>
        </p:spPr>
        <p:txBody>
          <a:bodyPr/>
          <a:lstStyle/>
          <a:p>
            <a:pPr eaLnBrk="1" hangingPunct="1"/>
            <a:r>
              <a:rPr lang="en-US" sz="2000" dirty="0"/>
              <a:t>Flock</a:t>
            </a:r>
          </a:p>
        </p:txBody>
      </p:sp>
    </p:spTree>
    <p:extLst>
      <p:ext uri="{BB962C8B-B14F-4D97-AF65-F5344CB8AC3E}">
        <p14:creationId xmlns:p14="http://schemas.microsoft.com/office/powerpoint/2010/main" val="146804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lock detail 2.psd"/>
          <p:cNvPicPr>
            <a:picLocks noGrp="1" noChangeAspect="1"/>
          </p:cNvPicPr>
          <p:nvPr>
            <p:ph type="pic" idx="1"/>
          </p:nvPr>
        </p:nvPicPr>
        <p:blipFill>
          <a:blip r:embed="rId2" cstate="email">
            <a:extLst>
              <a:ext uri="{28A0092B-C50C-407E-A947-70E740481C1C}">
                <a14:useLocalDpi xmlns:a14="http://schemas.microsoft.com/office/drawing/2010/main"/>
              </a:ext>
            </a:extLst>
          </a:blip>
          <a:srcRect t="-3613" b="-3613"/>
          <a:stretch>
            <a:fillRect/>
          </a:stretch>
        </p:blipFill>
        <p:spPr/>
      </p:pic>
      <p:sp>
        <p:nvSpPr>
          <p:cNvPr id="43011" name="Title 2"/>
          <p:cNvSpPr>
            <a:spLocks noGrp="1"/>
          </p:cNvSpPr>
          <p:nvPr>
            <p:ph type="title"/>
          </p:nvPr>
        </p:nvSpPr>
        <p:spPr>
          <a:xfrm>
            <a:off x="457200" y="6065838"/>
            <a:ext cx="8229600" cy="400050"/>
          </a:xfrm>
        </p:spPr>
        <p:txBody>
          <a:bodyPr/>
          <a:lstStyle/>
          <a:p>
            <a:r>
              <a:rPr lang="en-US" sz="2000"/>
              <a:t>Flock </a:t>
            </a:r>
            <a:r>
              <a:rPr lang="en-US" sz="2000" i="1"/>
              <a:t>detail</a:t>
            </a:r>
            <a:endParaRPr lang="en-US" sz="2000"/>
          </a:p>
        </p:txBody>
      </p:sp>
    </p:spTree>
    <p:extLst>
      <p:ext uri="{BB962C8B-B14F-4D97-AF65-F5344CB8AC3E}">
        <p14:creationId xmlns:p14="http://schemas.microsoft.com/office/powerpoint/2010/main" val="70480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V3H0039.JPG"/>
          <p:cNvPicPr>
            <a:picLocks noGrp="1" noChangeAspect="1"/>
          </p:cNvPicPr>
          <p:nvPr>
            <p:ph type="pic" idx="1"/>
          </p:nvPr>
        </p:nvPicPr>
        <p:blipFill>
          <a:blip r:embed="rId2" cstate="email">
            <a:extLst>
              <a:ext uri="{28A0092B-C50C-407E-A947-70E740481C1C}">
                <a14:useLocalDpi xmlns:a14="http://schemas.microsoft.com/office/drawing/2010/main"/>
              </a:ext>
            </a:extLst>
          </a:blip>
          <a:srcRect l="-10887" r="-10887"/>
          <a:stretch>
            <a:fillRect/>
          </a:stretch>
        </p:blipFill>
        <p:spPr/>
      </p:pic>
      <p:sp>
        <p:nvSpPr>
          <p:cNvPr id="51203" name="Title 2"/>
          <p:cNvSpPr>
            <a:spLocks noGrp="1"/>
          </p:cNvSpPr>
          <p:nvPr>
            <p:ph type="title"/>
          </p:nvPr>
        </p:nvSpPr>
        <p:spPr>
          <a:xfrm>
            <a:off x="457200" y="6065838"/>
            <a:ext cx="8229600" cy="400050"/>
          </a:xfrm>
        </p:spPr>
        <p:txBody>
          <a:bodyPr/>
          <a:lstStyle/>
          <a:p>
            <a:r>
              <a:rPr lang="en-US" sz="2000"/>
              <a:t>Quadrahex</a:t>
            </a:r>
          </a:p>
        </p:txBody>
      </p:sp>
    </p:spTree>
    <p:extLst>
      <p:ext uri="{BB962C8B-B14F-4D97-AF65-F5344CB8AC3E}">
        <p14:creationId xmlns:p14="http://schemas.microsoft.com/office/powerpoint/2010/main" val="164842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838"/>
            <a:ext cx="7772400" cy="1470025"/>
          </a:xfrm>
        </p:spPr>
        <p:txBody>
          <a:bodyPr>
            <a:normAutofit/>
          </a:bodyPr>
          <a:lstStyle/>
          <a:p>
            <a:br>
              <a:rPr lang="en-US" strike="sngStrike" dirty="0"/>
            </a:br>
            <a:r>
              <a:rPr lang="en-US" b="1" dirty="0" err="1"/>
              <a:t>Colour</a:t>
            </a:r>
            <a:endParaRPr lang="en-US" b="1" dirty="0"/>
          </a:p>
        </p:txBody>
      </p:sp>
    </p:spTree>
    <p:extLst>
      <p:ext uri="{BB962C8B-B14F-4D97-AF65-F5344CB8AC3E}">
        <p14:creationId xmlns:p14="http://schemas.microsoft.com/office/powerpoint/2010/main" val="19623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annopy.psd"/>
          <p:cNvPicPr>
            <a:picLocks noGrp="1" noChangeAspect="1"/>
          </p:cNvPicPr>
          <p:nvPr>
            <p:ph type="pic" idx="1"/>
          </p:nvPr>
        </p:nvPicPr>
        <p:blipFill>
          <a:blip r:embed="rId2" cstate="email">
            <a:extLst>
              <a:ext uri="{28A0092B-C50C-407E-A947-70E740481C1C}">
                <a14:useLocalDpi xmlns:a14="http://schemas.microsoft.com/office/drawing/2010/main"/>
              </a:ext>
            </a:extLst>
          </a:blip>
          <a:srcRect l="-56946" r="-56946"/>
          <a:stretch>
            <a:fillRect/>
          </a:stretch>
        </p:blipFill>
        <p:spPr>
          <a:xfrm>
            <a:off x="152399" y="228600"/>
            <a:ext cx="9298379" cy="6629400"/>
          </a:xfrm>
        </p:spPr>
      </p:pic>
      <p:sp>
        <p:nvSpPr>
          <p:cNvPr id="49155" name="Title 2"/>
          <p:cNvSpPr>
            <a:spLocks noGrp="1"/>
          </p:cNvSpPr>
          <p:nvPr>
            <p:ph type="title"/>
          </p:nvPr>
        </p:nvSpPr>
        <p:spPr>
          <a:xfrm>
            <a:off x="457200" y="6439170"/>
            <a:ext cx="8229600" cy="400050"/>
          </a:xfrm>
        </p:spPr>
        <p:txBody>
          <a:bodyPr/>
          <a:lstStyle/>
          <a:p>
            <a:r>
              <a:rPr lang="en-US" sz="2000" dirty="0"/>
              <a:t>Canopy</a:t>
            </a:r>
          </a:p>
        </p:txBody>
      </p:sp>
    </p:spTree>
    <p:extLst>
      <p:ext uri="{BB962C8B-B14F-4D97-AF65-F5344CB8AC3E}">
        <p14:creationId xmlns:p14="http://schemas.microsoft.com/office/powerpoint/2010/main" val="395273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p:cNvPicPr>
            <a:picLocks noGrp="1" noChangeAspect="1" noChangeArrowheads="1"/>
          </p:cNvPicPr>
          <p:nvPr>
            <p:ph type="pic" idx="1"/>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14079" r="-14079"/>
          <a:stretch>
            <a:fillRect/>
          </a:stretch>
        </p:blipFill>
        <p:spPr>
          <a:effectLst/>
        </p:spPr>
      </p:pic>
      <p:sp>
        <p:nvSpPr>
          <p:cNvPr id="2" name="Title 1"/>
          <p:cNvSpPr>
            <a:spLocks noGrp="1"/>
          </p:cNvSpPr>
          <p:nvPr>
            <p:ph type="title"/>
          </p:nvPr>
        </p:nvSpPr>
        <p:spPr>
          <a:xfrm>
            <a:off x="457200" y="6312552"/>
            <a:ext cx="8229600" cy="276999"/>
          </a:xfrm>
        </p:spPr>
        <p:txBody>
          <a:bodyPr/>
          <a:lstStyle/>
          <a:p>
            <a:r>
              <a:rPr lang="en-US" sz="1200" dirty="0"/>
              <a:t>Mother in Laws Tongue</a:t>
            </a:r>
          </a:p>
        </p:txBody>
      </p:sp>
    </p:spTree>
    <p:extLst>
      <p:ext uri="{BB962C8B-B14F-4D97-AF65-F5344CB8AC3E}">
        <p14:creationId xmlns:p14="http://schemas.microsoft.com/office/powerpoint/2010/main" val="186324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_05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666" y="285379"/>
            <a:ext cx="4666362" cy="6363939"/>
          </a:xfrm>
          <a:prstGeom prst="rect">
            <a:avLst/>
          </a:prstGeom>
        </p:spPr>
      </p:pic>
    </p:spTree>
    <p:extLst>
      <p:ext uri="{BB962C8B-B14F-4D97-AF65-F5344CB8AC3E}">
        <p14:creationId xmlns:p14="http://schemas.microsoft.com/office/powerpoint/2010/main" val="37616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Abstract(ion)</a:t>
            </a:r>
            <a:br>
              <a:rPr lang="en-GB"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270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S _01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377" y="85614"/>
            <a:ext cx="4939242" cy="6635048"/>
          </a:xfrm>
          <a:prstGeom prst="rect">
            <a:avLst/>
          </a:prstGeom>
        </p:spPr>
      </p:pic>
    </p:spTree>
    <p:extLst>
      <p:ext uri="{BB962C8B-B14F-4D97-AF65-F5344CB8AC3E}">
        <p14:creationId xmlns:p14="http://schemas.microsoft.com/office/powerpoint/2010/main" val="367105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inting School-(New Materialities) GS Green-Blu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016000"/>
            <a:ext cx="6011333" cy="9017000"/>
          </a:xfrm>
          <a:prstGeom prst="rect">
            <a:avLst/>
          </a:prstGeom>
        </p:spPr>
      </p:pic>
    </p:spTree>
    <p:extLst>
      <p:ext uri="{BB962C8B-B14F-4D97-AF65-F5344CB8AC3E}">
        <p14:creationId xmlns:p14="http://schemas.microsoft.com/office/powerpoint/2010/main" val="66657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S_sets_01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03" y="894839"/>
            <a:ext cx="8786374" cy="5079963"/>
          </a:xfrm>
          <a:prstGeom prst="rect">
            <a:avLst/>
          </a:prstGeom>
        </p:spPr>
      </p:pic>
    </p:spTree>
    <p:extLst>
      <p:ext uri="{BB962C8B-B14F-4D97-AF65-F5344CB8AC3E}">
        <p14:creationId xmlns:p14="http://schemas.microsoft.com/office/powerpoint/2010/main" val="190007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Doubt</a:t>
            </a:r>
            <a:br>
              <a:rPr lang="en-US" b="1" dirty="0"/>
            </a:br>
            <a:endParaRPr lang="en-US" b="1" dirty="0"/>
          </a:p>
        </p:txBody>
      </p:sp>
    </p:spTree>
    <p:extLst>
      <p:ext uri="{BB962C8B-B14F-4D97-AF65-F5344CB8AC3E}">
        <p14:creationId xmlns:p14="http://schemas.microsoft.com/office/powerpoint/2010/main" val="404637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S_33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4" y="2702760"/>
            <a:ext cx="2789063" cy="4155240"/>
          </a:xfrm>
          <a:prstGeom prst="rect">
            <a:avLst/>
          </a:prstGeom>
        </p:spPr>
      </p:pic>
      <p:pic>
        <p:nvPicPr>
          <p:cNvPr id="3" name="Picture 2" descr="GS_36_20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103" y="127440"/>
            <a:ext cx="2691441" cy="3611017"/>
          </a:xfrm>
          <a:prstGeom prst="rect">
            <a:avLst/>
          </a:prstGeom>
        </p:spPr>
      </p:pic>
      <p:pic>
        <p:nvPicPr>
          <p:cNvPr id="5" name="Picture 4" descr="GS_38_20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254" y="3595768"/>
            <a:ext cx="2337826" cy="3124894"/>
          </a:xfrm>
          <a:prstGeom prst="rect">
            <a:avLst/>
          </a:prstGeom>
        </p:spPr>
      </p:pic>
      <p:pic>
        <p:nvPicPr>
          <p:cNvPr id="6" name="Picture 5" descr="GS_40_201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3693" y="3879248"/>
            <a:ext cx="2218994" cy="2921675"/>
          </a:xfrm>
          <a:prstGeom prst="rect">
            <a:avLst/>
          </a:prstGeom>
        </p:spPr>
      </p:pic>
      <p:pic>
        <p:nvPicPr>
          <p:cNvPr id="7" name="Picture 6" descr="GS_42_201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254" y="127440"/>
            <a:ext cx="2134637" cy="3133912"/>
          </a:xfrm>
          <a:prstGeom prst="rect">
            <a:avLst/>
          </a:prstGeom>
        </p:spPr>
      </p:pic>
      <p:pic>
        <p:nvPicPr>
          <p:cNvPr id="8" name="Picture 7" descr="GS_35_201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289" y="127441"/>
            <a:ext cx="2070753" cy="2412428"/>
          </a:xfrm>
          <a:prstGeom prst="rect">
            <a:avLst/>
          </a:prstGeom>
        </p:spPr>
      </p:pic>
    </p:spTree>
    <p:extLst>
      <p:ext uri="{BB962C8B-B14F-4D97-AF65-F5344CB8AC3E}">
        <p14:creationId xmlns:p14="http://schemas.microsoft.com/office/powerpoint/2010/main" val="394074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S_14_2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92" y="0"/>
            <a:ext cx="4543638" cy="6858000"/>
          </a:xfrm>
          <a:prstGeom prst="rect">
            <a:avLst/>
          </a:prstGeom>
        </p:spPr>
      </p:pic>
    </p:spTree>
    <p:extLst>
      <p:ext uri="{BB962C8B-B14F-4D97-AF65-F5344CB8AC3E}">
        <p14:creationId xmlns:p14="http://schemas.microsoft.com/office/powerpoint/2010/main" val="415840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Printmaking to</a:t>
            </a:r>
            <a:r>
              <a:rPr lang="en-GB" b="1" dirty="0"/>
              <a:t> Pattern and Repetition</a:t>
            </a:r>
            <a:br>
              <a:rPr lang="en-GB" dirty="0"/>
            </a:br>
            <a:br>
              <a:rPr lang="en-US" dirty="0"/>
            </a:br>
            <a:endParaRPr lang="en-US" dirty="0"/>
          </a:p>
        </p:txBody>
      </p:sp>
    </p:spTree>
    <p:extLst>
      <p:ext uri="{BB962C8B-B14F-4D97-AF65-F5344CB8AC3E}">
        <p14:creationId xmlns:p14="http://schemas.microsoft.com/office/powerpoint/2010/main" val="234160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9198</TotalTime>
  <Words>572</Words>
  <Application>Microsoft Office PowerPoint</Application>
  <PresentationFormat>On-screen Show (4:3)</PresentationFormat>
  <Paragraphs>46</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ＭＳ Ｐゴシック</vt:lpstr>
      <vt:lpstr>Arial</vt:lpstr>
      <vt:lpstr>Calibri</vt:lpstr>
      <vt:lpstr>Office Theme</vt:lpstr>
      <vt:lpstr>Can we construct a shared language of practice painting?  </vt:lpstr>
      <vt:lpstr>Abstract(ion) </vt:lpstr>
      <vt:lpstr>PowerPoint Presentation</vt:lpstr>
      <vt:lpstr>PowerPoint Presentation</vt:lpstr>
      <vt:lpstr>PowerPoint Presentation</vt:lpstr>
      <vt:lpstr>Doubt </vt:lpstr>
      <vt:lpstr>PowerPoint Presentation</vt:lpstr>
      <vt:lpstr>PowerPoint Presentation</vt:lpstr>
      <vt:lpstr>Printmaking to Pattern and Repetition  </vt:lpstr>
      <vt:lpstr>Cycles</vt:lpstr>
      <vt:lpstr>Flock</vt:lpstr>
      <vt:lpstr>Flock detail</vt:lpstr>
      <vt:lpstr>Quadrahex</vt:lpstr>
      <vt:lpstr> Colour</vt:lpstr>
      <vt:lpstr>Canopy</vt:lpstr>
      <vt:lpstr>Mother in Laws Tongue</vt:lpstr>
      <vt:lpstr>PowerPoint Presentation</vt:lpstr>
    </vt:vector>
  </TitlesOfParts>
  <Company>SHU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acesgls</dc:creator>
  <cp:lastModifiedBy>Gavin, Justine</cp:lastModifiedBy>
  <cp:revision>23</cp:revision>
  <dcterms:created xsi:type="dcterms:W3CDTF">2019-01-11T13:50:37Z</dcterms:created>
  <dcterms:modified xsi:type="dcterms:W3CDTF">2024-06-27T11:09:37Z</dcterms:modified>
</cp:coreProperties>
</file>